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35A879-B0C2-4759-83E7-F2BA8F51D9FE}" type="datetimeFigureOut">
              <a:rPr lang="en-US" smtClean="0"/>
              <a:pPr/>
              <a:t>1/13/2015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814300-BEE8-453A-8F40-E9F9586EC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s://www.youtube.com/watch?v=sfk6dqxMvNI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Injury to the soft tissue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458200" cy="2057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Wounds</a:t>
            </a:r>
            <a:endParaRPr lang="en-US" sz="7200" dirty="0"/>
          </a:p>
        </p:txBody>
      </p:sp>
      <p:pic>
        <p:nvPicPr>
          <p:cNvPr id="4" name="Picture 3" descr="http://t0.gstatic.com/images?q=tbn:ANd9GcSLy46zS2BdJAms-Fd7Kz7N9c7_BAyF1PfObXsx3870aXFe7p8q:upload.wikimedia.org/wikipedia/commons/3/31/Battlefield_wounds_300p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143000"/>
            <a:ext cx="24479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Avulsion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Injury which a portion of the skin and sometimes other soft tissue is partially or completely torn away</a:t>
            </a:r>
          </a:p>
          <a:p>
            <a:r>
              <a:rPr lang="en-US" dirty="0" smtClean="0"/>
              <a:t>Bleeding is usually significant</a:t>
            </a:r>
            <a:endParaRPr lang="en-US" dirty="0"/>
          </a:p>
        </p:txBody>
      </p:sp>
      <p:pic>
        <p:nvPicPr>
          <p:cNvPr id="4" name="Picture 3" descr="http://t3.gstatic.com/images?q=tbn:ANd9GcR_CQ1cOb1o57CtS6cmyMlovUUDy9fzk94hMvX7cV9fdLws5Aqlqg:www.gangahospital.com/plasticsurgery/microsurgeryandreplantation/images/RingAvulsion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114800"/>
            <a:ext cx="190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Wounds usually cause by a pointed object – a gunshot wound is a puncture wound.</a:t>
            </a:r>
          </a:p>
          <a:p>
            <a:r>
              <a:rPr lang="en-US" dirty="0" smtClean="0"/>
              <a:t>Usually not much bleeding unless blood vessel has been injured</a:t>
            </a:r>
          </a:p>
          <a:p>
            <a:r>
              <a:rPr lang="en-US" dirty="0" smtClean="0"/>
              <a:t>If object remains in the wound it is called an “</a:t>
            </a:r>
            <a:r>
              <a:rPr lang="en-US" i="1" dirty="0" smtClean="0"/>
              <a:t>embedded object”</a:t>
            </a:r>
            <a:endParaRPr lang="en-US" i="1" dirty="0"/>
          </a:p>
        </p:txBody>
      </p:sp>
      <p:pic>
        <p:nvPicPr>
          <p:cNvPr id="4" name="Picture 3" descr="http://t1.gstatic.com/images?q=tbn:ANd9GcRlK8PdC1ciNIWvHMToHTAWJHeVPuCIpdkTTwZ-eWMFJthiiZnQ:pad3.whstatic.com/images/thumb/1/18/Look-for-a-puncture-wound-1.jpg/525px-Look-for-a-puncture-wound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419600"/>
            <a:ext cx="20955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 for open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open wounds need some type of covering to prevent infection</a:t>
            </a:r>
          </a:p>
          <a:p>
            <a:endParaRPr lang="en-US" dirty="0" smtClean="0"/>
          </a:p>
          <a:p>
            <a:r>
              <a:rPr lang="en-US" dirty="0" smtClean="0"/>
              <a:t>Dressings</a:t>
            </a:r>
          </a:p>
          <a:p>
            <a:pPr lvl="1"/>
            <a:r>
              <a:rPr lang="en-US" dirty="0" smtClean="0"/>
              <a:t>	Pads placed directly on the wound to absorb blood and other fluids</a:t>
            </a:r>
          </a:p>
          <a:p>
            <a:pPr lvl="1"/>
            <a:r>
              <a:rPr lang="en-US" dirty="0" smtClean="0"/>
              <a:t>Most are porous to allow air in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Occlusive 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Bandage or dressing that closes the wound and prevents it from being exposed to air</a:t>
            </a:r>
          </a:p>
          <a:p>
            <a:r>
              <a:rPr lang="en-US" dirty="0" smtClean="0"/>
              <a:t>This helps prevent infection</a:t>
            </a:r>
          </a:p>
          <a:p>
            <a:r>
              <a:rPr lang="en-US" dirty="0" smtClean="0"/>
              <a:t>Chest and abdominal wounds</a:t>
            </a:r>
            <a:endParaRPr lang="en-US" dirty="0"/>
          </a:p>
        </p:txBody>
      </p:sp>
      <p:pic>
        <p:nvPicPr>
          <p:cNvPr id="4" name="Picture 3" descr="http://t1.gstatic.com/images?q=tbn:ANd9GcQCHRHIkP-61ezxSUL51yWpJByggFORl54y-iKYQ5r82YwWj2zMIg:i712.photobucket.com/albums/ww123/DannusMaximus/IMG_08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6576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used to wrap or cover any part of the body</a:t>
            </a:r>
          </a:p>
          <a:p>
            <a:r>
              <a:rPr lang="en-US" dirty="0" smtClean="0"/>
              <a:t>Used to:</a:t>
            </a:r>
          </a:p>
          <a:p>
            <a:pPr lvl="1"/>
            <a:r>
              <a:rPr lang="en-US" dirty="0" smtClean="0"/>
              <a:t> hold dressings in place</a:t>
            </a:r>
          </a:p>
          <a:p>
            <a:pPr lvl="1"/>
            <a:r>
              <a:rPr lang="en-US" dirty="0" smtClean="0"/>
              <a:t> to apply pressure to control bleeding</a:t>
            </a:r>
          </a:p>
          <a:p>
            <a:pPr lvl="1"/>
            <a:r>
              <a:rPr lang="en-US" dirty="0" smtClean="0"/>
              <a:t> provide support </a:t>
            </a:r>
          </a:p>
          <a:p>
            <a:pPr lvl="1"/>
            <a:r>
              <a:rPr lang="en-US" dirty="0" smtClean="0"/>
              <a:t>to prevent infection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Adhesive Compresses</a:t>
            </a:r>
          </a:p>
          <a:p>
            <a:pPr lvl="1"/>
            <a:r>
              <a:rPr lang="en-US" dirty="0" smtClean="0"/>
              <a:t>Small nonstick gauze on adhesive tape</a:t>
            </a:r>
          </a:p>
          <a:p>
            <a:pPr lvl="1"/>
            <a:r>
              <a:rPr lang="en-US" dirty="0" smtClean="0"/>
              <a:t>Minor wounds</a:t>
            </a:r>
          </a:p>
          <a:p>
            <a:r>
              <a:rPr lang="en-US" dirty="0" smtClean="0"/>
              <a:t>Bandage Compresses</a:t>
            </a:r>
          </a:p>
          <a:p>
            <a:pPr lvl="1"/>
            <a:r>
              <a:rPr lang="en-US" dirty="0" smtClean="0"/>
              <a:t>Thick gauze – tied in place</a:t>
            </a:r>
          </a:p>
          <a:p>
            <a:pPr lvl="1"/>
            <a:r>
              <a:rPr lang="en-US" dirty="0" smtClean="0"/>
              <a:t>Help control severe bleeding</a:t>
            </a:r>
          </a:p>
          <a:p>
            <a:r>
              <a:rPr lang="en-US" dirty="0" smtClean="0"/>
              <a:t>Roller Bandages</a:t>
            </a:r>
          </a:p>
          <a:p>
            <a:pPr lvl="1"/>
            <a:r>
              <a:rPr lang="en-US" dirty="0" smtClean="0"/>
              <a:t>Made of gauze or gauze-like material</a:t>
            </a:r>
          </a:p>
          <a:p>
            <a:endParaRPr lang="en-US" dirty="0"/>
          </a:p>
        </p:txBody>
      </p:sp>
      <p:pic>
        <p:nvPicPr>
          <p:cNvPr id="4" name="Picture 3" descr="http://lh4.ggpht.com/lNa-NFYW7MPgkMa8BXWT_6xI89pofh0cnYM0iEwqEEHUPpTZF9HT_feEhBPHbB07Hzrf=s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447800"/>
            <a:ext cx="7810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lh6.ggpht.com/IgNr5OJaZS1-QjD0A60nMwkg2B7oy6uB4uL7N3UUP7Zu-bjEra_vrJvbwoUxYCwbQd5vBQ=s8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648200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t1.gstatic.com/images?q=tbn:ANd9GcTeOcDk--UVPvj_GV_rDFwRdJBErSEnXQoUj3kCmNMJNEBu5225:first-aid-store.com/images/A/AN27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2895600"/>
            <a:ext cx="2286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Guidelines for roller bandages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feeling, warmth and color or area</a:t>
            </a:r>
          </a:p>
          <a:p>
            <a:r>
              <a:rPr lang="en-US" dirty="0" smtClean="0"/>
              <a:t>Secure the end of the bandage in place with a turn of the bandage</a:t>
            </a:r>
          </a:p>
          <a:p>
            <a:r>
              <a:rPr lang="en-US" dirty="0" smtClean="0"/>
              <a:t>Do not cover the fingers or toes</a:t>
            </a:r>
          </a:p>
          <a:p>
            <a:r>
              <a:rPr lang="en-US" dirty="0" smtClean="0"/>
              <a:t>Apply additional bandage if blood soaks through first bandage</a:t>
            </a:r>
          </a:p>
          <a:p>
            <a:pPr lvl="1"/>
            <a:r>
              <a:rPr lang="en-US" dirty="0" smtClean="0"/>
              <a:t>Do not remove first bandage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Classified by their sources and depth:</a:t>
            </a:r>
          </a:p>
          <a:p>
            <a:pPr lvl="1"/>
            <a:r>
              <a:rPr lang="en-US" dirty="0" smtClean="0"/>
              <a:t>Chemical</a:t>
            </a:r>
          </a:p>
          <a:p>
            <a:pPr lvl="1"/>
            <a:r>
              <a:rPr lang="en-US" dirty="0" smtClean="0"/>
              <a:t>Electrical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Superficial (1</a:t>
            </a:r>
            <a:r>
              <a:rPr lang="en-US" baseline="30000" dirty="0" smtClean="0"/>
              <a:t>st</a:t>
            </a:r>
            <a:r>
              <a:rPr lang="en-US" dirty="0" smtClean="0"/>
              <a:t> degree)</a:t>
            </a:r>
          </a:p>
          <a:p>
            <a:pPr lvl="1"/>
            <a:r>
              <a:rPr lang="en-US" dirty="0" smtClean="0"/>
              <a:t>Partial thickness (2</a:t>
            </a:r>
            <a:r>
              <a:rPr lang="en-US" baseline="30000" dirty="0" smtClean="0"/>
              <a:t>nd</a:t>
            </a:r>
            <a:r>
              <a:rPr lang="en-US" dirty="0" smtClean="0"/>
              <a:t> degree)</a:t>
            </a:r>
          </a:p>
          <a:p>
            <a:pPr lvl="1"/>
            <a:r>
              <a:rPr lang="en-US" dirty="0" smtClean="0"/>
              <a:t>Full thickness (3</a:t>
            </a:r>
            <a:r>
              <a:rPr lang="en-US" baseline="30000" dirty="0" smtClean="0"/>
              <a:t>rd</a:t>
            </a:r>
            <a:r>
              <a:rPr lang="en-US" dirty="0" smtClean="0"/>
              <a:t> degree)</a:t>
            </a:r>
            <a:endParaRPr lang="en-US" dirty="0"/>
          </a:p>
        </p:txBody>
      </p:sp>
      <p:pic>
        <p:nvPicPr>
          <p:cNvPr id="4" name="Picture 3" descr="http://t1.gstatic.com/images?q=tbn:ANd9GcRrGWhu_GJiyb7UbMxjK56hMsNQmYG4Jfuk9wUNJL7p19f7rT0h_g:www.scienceclarified.com/photos/burn-315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6670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Person has:</a:t>
            </a:r>
          </a:p>
          <a:p>
            <a:pPr lvl="1"/>
            <a:r>
              <a:rPr lang="en-US" dirty="0" smtClean="0"/>
              <a:t>Trouble breathing</a:t>
            </a:r>
          </a:p>
          <a:p>
            <a:pPr lvl="1"/>
            <a:r>
              <a:rPr lang="en-US" dirty="0" smtClean="0"/>
              <a:t>Burn covers more than one body part and a large surface</a:t>
            </a:r>
          </a:p>
          <a:p>
            <a:pPr lvl="1"/>
            <a:r>
              <a:rPr lang="en-US" dirty="0" smtClean="0"/>
              <a:t>Suspected burns to their airway. (Mouth and nose may be signs of this)</a:t>
            </a:r>
          </a:p>
          <a:p>
            <a:pPr lvl="1"/>
            <a:r>
              <a:rPr lang="en-US" dirty="0" smtClean="0"/>
              <a:t>Burns to the head, neck, hands, feet or genitals</a:t>
            </a:r>
          </a:p>
          <a:p>
            <a:pPr lvl="1"/>
            <a:r>
              <a:rPr lang="en-US" dirty="0" smtClean="0"/>
              <a:t>Full thickness burn and is younger than 5 or older than60</a:t>
            </a:r>
          </a:p>
          <a:p>
            <a:pPr lvl="1"/>
            <a:r>
              <a:rPr lang="en-US" dirty="0" smtClean="0"/>
              <a:t>A burn resulting from chemicals, explosions or electricity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scene for safety</a:t>
            </a:r>
          </a:p>
          <a:p>
            <a:r>
              <a:rPr lang="en-US" dirty="0" smtClean="0"/>
              <a:t>Remove person from the source of the burn</a:t>
            </a:r>
          </a:p>
          <a:p>
            <a:r>
              <a:rPr lang="en-US" dirty="0" smtClean="0"/>
              <a:t>Check for life-threatening conditions</a:t>
            </a:r>
          </a:p>
          <a:p>
            <a:r>
              <a:rPr lang="en-US" dirty="0" smtClean="0"/>
              <a:t>Cool with large amounts of cold running water</a:t>
            </a:r>
          </a:p>
          <a:p>
            <a:r>
              <a:rPr lang="en-US" dirty="0" smtClean="0"/>
              <a:t>Cover loosely with sterile dressing</a:t>
            </a:r>
          </a:p>
          <a:p>
            <a:r>
              <a:rPr lang="en-US" dirty="0" smtClean="0"/>
              <a:t>Treat for possible shock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skin surface has not been broken</a:t>
            </a:r>
          </a:p>
          <a:p>
            <a:r>
              <a:rPr lang="en-US" dirty="0" smtClean="0"/>
              <a:t>Damage happens below the skin’s surface</a:t>
            </a:r>
            <a:endParaRPr lang="en-US" dirty="0"/>
          </a:p>
        </p:txBody>
      </p:sp>
      <p:pic>
        <p:nvPicPr>
          <p:cNvPr id="4" name="Picture 3" descr="http://lh4.ggpht.com/VkrlwlP3osO9yjcdpeyGXejUXG14uEwEPKc77S5YNP3f2p6W3wAc--gg7HAp5WkTiTDY=s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024187"/>
            <a:ext cx="1981199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ice or ice water</a:t>
            </a:r>
          </a:p>
          <a:p>
            <a:r>
              <a:rPr lang="en-US" dirty="0" smtClean="0"/>
              <a:t>Touch with anything other than clean covering</a:t>
            </a:r>
          </a:p>
          <a:p>
            <a:r>
              <a:rPr lang="en-US" dirty="0" smtClean="0"/>
              <a:t>Remove clothing stuck to burn area</a:t>
            </a:r>
          </a:p>
          <a:p>
            <a:r>
              <a:rPr lang="en-US" dirty="0" smtClean="0"/>
              <a:t>Try to clean a severe burn</a:t>
            </a:r>
          </a:p>
          <a:p>
            <a:r>
              <a:rPr lang="en-US" dirty="0" smtClean="0"/>
              <a:t>Break blisters</a:t>
            </a:r>
          </a:p>
          <a:p>
            <a:r>
              <a:rPr lang="en-US" dirty="0" smtClean="0"/>
              <a:t>Use any kind of ointment on a severe burn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– Superficial</a:t>
            </a:r>
          </a:p>
          <a:p>
            <a:pPr lvl="1"/>
            <a:r>
              <a:rPr lang="en-US" dirty="0" smtClean="0"/>
              <a:t>Involves top layer of skin – the skin is red, dry and usually painful</a:t>
            </a:r>
          </a:p>
          <a:p>
            <a:pPr lvl="1"/>
            <a:r>
              <a:rPr lang="en-US" dirty="0" smtClean="0"/>
              <a:t>Healing time – about 1 week</a:t>
            </a:r>
          </a:p>
        </p:txBody>
      </p:sp>
      <p:pic>
        <p:nvPicPr>
          <p:cNvPr id="4" name="Picture 3" descr="http://t1.gstatic.com/images?q=tbn:ANd9GcRpGSpZ2dv12BpEL8kBBr7G_HkP1H_1A40i1RGbZO-Qj_IVbbdrng:hospitals.unm.edu/burn/images/skin_burn_1st_degre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14800"/>
            <a:ext cx="2133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</a:t>
            </a:r>
          </a:p>
          <a:p>
            <a:pPr lvl="1"/>
            <a:r>
              <a:rPr lang="en-US" dirty="0" smtClean="0"/>
              <a:t>Involves the top layer of skin – skin red, usually painful and has blisters</a:t>
            </a:r>
          </a:p>
          <a:p>
            <a:pPr lvl="1"/>
            <a:r>
              <a:rPr lang="en-US" dirty="0" smtClean="0"/>
              <a:t>Healing time – 3 to 4 weeks</a:t>
            </a:r>
          </a:p>
          <a:p>
            <a:endParaRPr lang="en-US" dirty="0"/>
          </a:p>
        </p:txBody>
      </p:sp>
      <p:pic>
        <p:nvPicPr>
          <p:cNvPr id="4" name="Picture 3" descr="http://t1.gstatic.com/images?q=tbn:ANd9GcRzkt-nRu_RPkMLN82HAp-a17Am27qsqWSbHqbVlNSMvNi9CA7DHpwYo5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862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</a:t>
            </a:r>
          </a:p>
          <a:p>
            <a:pPr lvl="1"/>
            <a:r>
              <a:rPr lang="en-US" dirty="0" smtClean="0"/>
              <a:t>May destroy  all layers of skin and some or all the underlying structures – fat, muscles, bones and nerves.</a:t>
            </a:r>
          </a:p>
          <a:p>
            <a:pPr lvl="1"/>
            <a:r>
              <a:rPr lang="en-US" dirty="0" smtClean="0"/>
              <a:t>Can be extremely painful or not at all</a:t>
            </a:r>
          </a:p>
          <a:p>
            <a:pPr lvl="1"/>
            <a:r>
              <a:rPr lang="en-US" dirty="0" smtClean="0"/>
              <a:t>Healing time – months to years</a:t>
            </a:r>
            <a:endParaRPr lang="en-US" dirty="0"/>
          </a:p>
        </p:txBody>
      </p:sp>
      <p:pic>
        <p:nvPicPr>
          <p:cNvPr id="4" name="Picture 3" descr="http://t3.gstatic.com/images?q=tbn:ANd9GcRkb2n-9TtxLgRT5GcgX96bTGHFzIa083jzF3HBlo8SuTn4xk42H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572000"/>
            <a:ext cx="2028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Remove any clothing that has chemicals on in</a:t>
            </a:r>
          </a:p>
          <a:p>
            <a:endParaRPr lang="en-US" dirty="0" smtClean="0"/>
          </a:p>
          <a:p>
            <a:r>
              <a:rPr lang="en-US" dirty="0" smtClean="0"/>
              <a:t>Flush with water for 20 minutes or until EMS arrives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Burn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Never go near a person unless power has been shut off</a:t>
            </a:r>
          </a:p>
          <a:p>
            <a:r>
              <a:rPr lang="en-US" dirty="0" smtClean="0"/>
              <a:t>Be Prepared to start CPR</a:t>
            </a:r>
          </a:p>
          <a:p>
            <a:r>
              <a:rPr lang="en-US" dirty="0" smtClean="0"/>
              <a:t>Care for shock and thermal burns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SPECIAL SITUATIONS</a:t>
            </a:r>
            <a:endParaRPr lang="en-US" sz="4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Severed Body Parts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Call 9-1-1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Wrap in sterile or any clean cloth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Put in plastic bag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Keep cold but don’t freeze</a:t>
            </a:r>
          </a:p>
          <a:p>
            <a:endParaRPr lang="en-US" dirty="0"/>
          </a:p>
        </p:txBody>
      </p:sp>
      <p:pic>
        <p:nvPicPr>
          <p:cNvPr id="4" name="Picture 3" descr="http://t0.gstatic.com/images?q=tbn:ANd9GcTfrnEo-n1GWUPxqqMYYZLnI52e8Y0_WnH5YLDUu1yBLCfdXZPs:www.halloweenmart.com/core/media/media.nl%3Fid%3D82728%26c%3D801044%26h%3De1c1d9ce7ed329b549e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42900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Embedded Objects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Do not remove it</a:t>
            </a:r>
          </a:p>
          <a:p>
            <a:pPr lvl="1"/>
            <a:r>
              <a:rPr lang="en-US" dirty="0" smtClean="0"/>
              <a:t>Place several dressings around it to keep it from moving</a:t>
            </a:r>
          </a:p>
          <a:p>
            <a:pPr lvl="1"/>
            <a:r>
              <a:rPr lang="en-US" dirty="0" smtClean="0"/>
              <a:t>If only a small splinter – remove with tweezers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t3.gstatic.com/images?q=tbn:ANd9GcSzJxZhHRqlLJSiFgAQ6vsUdp0tb-cDSlLxhozqsLEuAll72V76IA:https://cwilscosmo.files.wordpress.com/2011/04/img_14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4958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Nose Injuries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Have person sit with head tilted slightly forward</a:t>
            </a:r>
          </a:p>
          <a:p>
            <a:pPr lvl="1"/>
            <a:r>
              <a:rPr lang="en-US" dirty="0" smtClean="0"/>
              <a:t>Pinch nostrils together for about 10 minutes</a:t>
            </a:r>
          </a:p>
          <a:p>
            <a:pPr lvl="1"/>
            <a:r>
              <a:rPr lang="en-US" dirty="0" smtClean="0"/>
              <a:t>Ice to the bridge of the nose</a:t>
            </a:r>
          </a:p>
          <a:p>
            <a:pPr lvl="1"/>
            <a:r>
              <a:rPr lang="en-US" dirty="0" smtClean="0"/>
              <a:t>Pressure just above the lip</a:t>
            </a:r>
          </a:p>
          <a:p>
            <a:endParaRPr lang="en-US" dirty="0"/>
          </a:p>
        </p:txBody>
      </p:sp>
      <p:pic>
        <p:nvPicPr>
          <p:cNvPr id="4" name="Picture 3" descr="http://t1.gstatic.com/images?q=tbn:ANd9GcTHiLcy6Vtgg_yIZf58gYipQguITv_lEb5ONIuRYOEsWNHlGLxv:resources2.news.com.au/images/2012/01/22/1226250/814378-137527903-brett-le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91000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Skin’s surface is broken and blood may come through the tear in the skin</a:t>
            </a:r>
          </a:p>
          <a:p>
            <a:r>
              <a:rPr lang="en-US" dirty="0" smtClean="0"/>
              <a:t>Most bleeding you encounter will not be serious</a:t>
            </a:r>
          </a:p>
          <a:p>
            <a:r>
              <a:rPr lang="en-US" dirty="0" smtClean="0"/>
              <a:t>Wounds will cause the a blood vessel to tear, but the blood at the wound will soon clot and stop flowing</a:t>
            </a:r>
            <a:endParaRPr lang="en-US" dirty="0"/>
          </a:p>
        </p:txBody>
      </p:sp>
      <p:pic>
        <p:nvPicPr>
          <p:cNvPr id="4" name="Picture 3" descr="http://t0.gstatic.com/images?q=tbn:ANd9GcRfjW8LJVIPEkjsKfDThz5CyeDJYMbuvtxLuXdlWoEIfruIWGTb:www.tfw2005.com/boards/attachments/creative-general-discussion/844662d1230757904-oowwwwwww-my-worst-kitbashing-injury-yet-warning-open-wounds-cimg0828i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724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Mouth Injuries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Have head tilted forward to allow any blood to drain from the mouth</a:t>
            </a:r>
          </a:p>
          <a:p>
            <a:pPr lvl="1"/>
            <a:r>
              <a:rPr lang="en-US" dirty="0" smtClean="0"/>
              <a:t>May cause breathing problems if blood or loose teeth block airway</a:t>
            </a:r>
          </a:p>
          <a:p>
            <a:endParaRPr lang="en-US" dirty="0"/>
          </a:p>
        </p:txBody>
      </p:sp>
      <p:pic>
        <p:nvPicPr>
          <p:cNvPr id="4" name="Picture 3" descr="http://t1.gstatic.com/images?q=tbn:ANd9GcQmgxMa-j0Ndo3f7td2HTXYFt8fh3JsOVmWWWH1DOjUA9j0BrpknQ:www.drclouthier.com/wp-content/uploads/2014/05/Mouth-Injury-Various-Options-Dentists-Can-Offer-For-Recove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962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Lip injury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Place rolled gauze between the lip and gum</a:t>
            </a:r>
          </a:p>
          <a:p>
            <a:endParaRPr lang="en-US" dirty="0"/>
          </a:p>
        </p:txBody>
      </p:sp>
      <p:pic>
        <p:nvPicPr>
          <p:cNvPr id="4" name="Picture 3" descr="http://t0.gstatic.com/images?q=tbn:ANd9GcRGa2Q2lNWVqbtEFAV9txQREC_ydp91wDAN-UUFpZ17kv7-CcXhhA:th08.deviantart.net/fs71/200H/f/2013/337/9/e/fake_lip_injury____by_leawer-d6wo41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9718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Tooth Injury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Have them bite down on something to maintain pressure</a:t>
            </a:r>
          </a:p>
          <a:p>
            <a:pPr lvl="0"/>
            <a:r>
              <a:rPr lang="en-US" dirty="0" smtClean="0"/>
              <a:t>Save the tooth – place in milk if possible</a:t>
            </a:r>
          </a:p>
          <a:p>
            <a:pPr lvl="0"/>
            <a:r>
              <a:rPr lang="en-US" dirty="0" smtClean="0"/>
              <a:t>Dentist within 30 minutes</a:t>
            </a:r>
          </a:p>
          <a:p>
            <a:endParaRPr lang="en-US" dirty="0"/>
          </a:p>
        </p:txBody>
      </p:sp>
      <p:pic>
        <p:nvPicPr>
          <p:cNvPr id="4" name="Picture 3" descr="http://t3.gstatic.com/images?q=tbn:ANd9GcT1dwNCxxnMohOrE1hxSjrGp2386kS2_b5Hj_hLip32qYXf11JZ:1.bp.blogspot.com/_DpXnd_YFKrQ/S7gm4vZMW2I/AAAAAAAABHU/wQN--T1chw8/s1600/DSC000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267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Chest Injury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Leading cause of trauma deaths each year</a:t>
            </a:r>
          </a:p>
          <a:p>
            <a:pPr lvl="1"/>
            <a:r>
              <a:rPr lang="en-US" dirty="0" smtClean="0"/>
              <a:t>Signs of serious chest injuries</a:t>
            </a:r>
          </a:p>
          <a:p>
            <a:pPr lvl="2"/>
            <a:r>
              <a:rPr lang="en-US" dirty="0" smtClean="0"/>
              <a:t>Trouble breathing</a:t>
            </a:r>
          </a:p>
          <a:p>
            <a:pPr lvl="2"/>
            <a:r>
              <a:rPr lang="en-US" dirty="0" smtClean="0"/>
              <a:t>Severe pain at site of injury</a:t>
            </a:r>
          </a:p>
          <a:p>
            <a:pPr lvl="2"/>
            <a:r>
              <a:rPr lang="en-US" dirty="0" smtClean="0"/>
              <a:t>Flush, pale, ashen or bluish skin</a:t>
            </a:r>
          </a:p>
          <a:p>
            <a:pPr lvl="2"/>
            <a:r>
              <a:rPr lang="en-US" dirty="0" smtClean="0"/>
              <a:t>Obvious deformity</a:t>
            </a:r>
          </a:p>
          <a:p>
            <a:pPr lvl="2"/>
            <a:r>
              <a:rPr lang="en-US" dirty="0" smtClean="0"/>
              <a:t>Coughing up blood</a:t>
            </a:r>
          </a:p>
          <a:p>
            <a:pPr lvl="2"/>
            <a:r>
              <a:rPr lang="en-US" dirty="0" smtClean="0"/>
              <a:t>Bruising at the site of a blunt injury</a:t>
            </a:r>
          </a:p>
          <a:p>
            <a:pPr lvl="2"/>
            <a:r>
              <a:rPr lang="en-US" dirty="0" smtClean="0"/>
              <a:t>A “sucking” noise when the person breathes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Rib Fractures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Rest in position that will make them more comfortable</a:t>
            </a:r>
          </a:p>
          <a:p>
            <a:pPr lvl="1"/>
            <a:r>
              <a:rPr lang="en-US" dirty="0" smtClean="0"/>
              <a:t>Pillow of rolled towel make for a good way to immobilize the area</a:t>
            </a:r>
          </a:p>
          <a:p>
            <a:endParaRPr lang="en-US" dirty="0"/>
          </a:p>
        </p:txBody>
      </p:sp>
      <p:pic>
        <p:nvPicPr>
          <p:cNvPr id="4" name="Picture 3" descr="http://t0.gstatic.com/images?q=tbn:ANd9GcTJADGN8IBm0aN7z_aA_-rZl7hSelChzU2xSlvVR44OP4uAw_oktg:www.medicalexhibits.com/obrasky/2007/07091_01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0"/>
            <a:ext cx="24288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Puncture wounds to the chest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Considered a life-threatening injury</a:t>
            </a:r>
          </a:p>
          <a:p>
            <a:r>
              <a:rPr lang="en-US" dirty="0" smtClean="0"/>
              <a:t>If injury penetrates the rib cage air can pass freely out of the chest cavity (Sucking Chest Wound)</a:t>
            </a:r>
          </a:p>
          <a:p>
            <a:pPr algn="ctr"/>
            <a:r>
              <a:rPr lang="en-US" sz="1200" dirty="0">
                <a:hlinkClick r:id="rId2"/>
              </a:rPr>
              <a:t>https</a:t>
            </a:r>
            <a:r>
              <a:rPr lang="en-US" sz="1200">
                <a:hlinkClick r:id="rId2"/>
              </a:rPr>
              <a:t>://</a:t>
            </a:r>
            <a:r>
              <a:rPr lang="en-US" sz="1200" smtClean="0">
                <a:hlinkClick r:id="rId2"/>
              </a:rPr>
              <a:t>www.youtube.com/watch?v=sfk6dqxMvNI</a:t>
            </a:r>
            <a:endParaRPr lang="en-US" sz="1200" smtClean="0"/>
          </a:p>
          <a:p>
            <a:pPr algn="ctr"/>
            <a:endParaRPr lang="en-US" sz="1200" dirty="0"/>
          </a:p>
        </p:txBody>
      </p:sp>
      <p:pic>
        <p:nvPicPr>
          <p:cNvPr id="4" name="Picture 3" descr="http://t3.gstatic.com/images?q=tbn:ANd9GcT9nYC9jONppij3pJZ8wB3274TVsgtisyxRw4x7cixN6uxPbuDC:listverse.com/wp-content/uploads/2013/04/Screen-Shot-2013-04-30-at-8.57.20-P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038600"/>
            <a:ext cx="2600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Sucking Chest Wound Care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Cover with a large occlusive dressing</a:t>
            </a:r>
            <a:endParaRPr lang="en-US" sz="2400" dirty="0" smtClean="0"/>
          </a:p>
          <a:p>
            <a:pPr lvl="1"/>
            <a:r>
              <a:rPr lang="en-US" dirty="0" smtClean="0"/>
              <a:t>Plastic wrap or plastic bag folded several times can be used</a:t>
            </a:r>
            <a:endParaRPr lang="en-US" sz="2000" dirty="0" smtClean="0"/>
          </a:p>
          <a:p>
            <a:pPr lvl="0"/>
            <a:r>
              <a:rPr lang="en-US" dirty="0" smtClean="0"/>
              <a:t>Tape into place – one side should remain loose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http://t3.gstatic.com/images?q=tbn:ANd9GcT9nYC9jONppij3pJZ8wB3274TVsgtisyxRw4x7cixN6uxPbuDC:listverse.com/wp-content/uploads/2013/04/Screen-Shot-2013-04-30-at-8.57.20-P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114800"/>
            <a:ext cx="26003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Injury - Signs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Severe Pain</a:t>
            </a:r>
            <a:endParaRPr lang="en-US" sz="2000" dirty="0" smtClean="0"/>
          </a:p>
          <a:p>
            <a:pPr lvl="1"/>
            <a:r>
              <a:rPr lang="en-US" dirty="0" smtClean="0"/>
              <a:t>Bruising</a:t>
            </a:r>
            <a:endParaRPr lang="en-US" sz="2000" dirty="0" smtClean="0"/>
          </a:p>
          <a:p>
            <a:pPr lvl="1"/>
            <a:r>
              <a:rPr lang="en-US" dirty="0" smtClean="0"/>
              <a:t>External Bleeding</a:t>
            </a:r>
            <a:endParaRPr lang="en-US" sz="2000" dirty="0" smtClean="0"/>
          </a:p>
          <a:p>
            <a:pPr lvl="1"/>
            <a:r>
              <a:rPr lang="en-US" dirty="0" smtClean="0"/>
              <a:t>Nausea</a:t>
            </a:r>
            <a:endParaRPr lang="en-US" sz="2000" dirty="0" smtClean="0"/>
          </a:p>
          <a:p>
            <a:pPr lvl="1"/>
            <a:r>
              <a:rPr lang="en-US" dirty="0" smtClean="0"/>
              <a:t>Vomiting (can contain blood)</a:t>
            </a:r>
            <a:endParaRPr lang="en-US" sz="2000" dirty="0" smtClean="0"/>
          </a:p>
          <a:p>
            <a:pPr lvl="1"/>
            <a:r>
              <a:rPr lang="en-US" dirty="0" smtClean="0"/>
              <a:t>Weakness</a:t>
            </a:r>
            <a:endParaRPr lang="en-US" sz="2000" dirty="0" smtClean="0"/>
          </a:p>
          <a:p>
            <a:pPr lvl="1"/>
            <a:r>
              <a:rPr lang="en-US" dirty="0" smtClean="0"/>
              <a:t>Thirst</a:t>
            </a:r>
            <a:endParaRPr lang="en-US" sz="2000" dirty="0" smtClean="0"/>
          </a:p>
          <a:p>
            <a:pPr lvl="1"/>
            <a:r>
              <a:rPr lang="en-US" dirty="0" smtClean="0"/>
              <a:t>Pain, tenderness or tight feeling in the abdomen</a:t>
            </a:r>
            <a:endParaRPr lang="en-US" sz="2000" dirty="0" smtClean="0"/>
          </a:p>
          <a:p>
            <a:pPr lvl="1"/>
            <a:r>
              <a:rPr lang="en-US" dirty="0" smtClean="0"/>
              <a:t>Rigid Abdominal Muscles</a:t>
            </a:r>
            <a:endParaRPr lang="en-US" sz="2000" dirty="0" smtClean="0"/>
          </a:p>
          <a:p>
            <a:pPr lvl="1"/>
            <a:r>
              <a:rPr lang="en-US" dirty="0" smtClean="0"/>
              <a:t>Other signs of shock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Abdominal Injury - Care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Call 9-1-1</a:t>
            </a:r>
            <a:endParaRPr lang="en-US" sz="2000" dirty="0" smtClean="0"/>
          </a:p>
          <a:p>
            <a:pPr lvl="1"/>
            <a:r>
              <a:rPr lang="en-US" dirty="0" smtClean="0"/>
              <a:t>Position them on their back with knees up **</a:t>
            </a:r>
            <a:endParaRPr lang="en-US" sz="2000" dirty="0" smtClean="0"/>
          </a:p>
          <a:p>
            <a:pPr lvl="1"/>
            <a:r>
              <a:rPr lang="en-US" dirty="0" smtClean="0"/>
              <a:t>DO NOT apply direct pressure or push in any protruding organs back in</a:t>
            </a:r>
            <a:endParaRPr lang="en-US" sz="2000" dirty="0" smtClean="0"/>
          </a:p>
          <a:p>
            <a:pPr lvl="1"/>
            <a:r>
              <a:rPr lang="en-US" dirty="0" smtClean="0"/>
              <a:t>Remove clothing from around the wound</a:t>
            </a:r>
            <a:endParaRPr lang="en-US" sz="2000" dirty="0" smtClean="0"/>
          </a:p>
          <a:p>
            <a:pPr lvl="1"/>
            <a:r>
              <a:rPr lang="en-US" smtClean="0"/>
              <a:t>Apply moist, sterile dressing loosely over wound then cover with a plastic wrap (if available)</a:t>
            </a:r>
            <a:endParaRPr lang="en-US" sz="2000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Wounds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however, the damaged blood vessel will be too large or the pressure too great for the blood to clot.</a:t>
            </a:r>
          </a:p>
          <a:p>
            <a:pPr lvl="1"/>
            <a:r>
              <a:rPr lang="en-US" dirty="0" smtClean="0"/>
              <a:t>This can be life threatening</a:t>
            </a:r>
          </a:p>
          <a:p>
            <a:pPr lvl="1"/>
            <a:r>
              <a:rPr lang="en-US" dirty="0" smtClean="0"/>
              <a:t>This can be the case for both open and closed wounds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Bruise – simplest closed wound where blood and other fluids seep into surrounding tissues, causing the area to swell and change colors</a:t>
            </a:r>
          </a:p>
          <a:p>
            <a:endParaRPr lang="en-US" dirty="0"/>
          </a:p>
        </p:txBody>
      </p:sp>
      <p:pic>
        <p:nvPicPr>
          <p:cNvPr id="4" name="Picture 3" descr="http://t2.gstatic.com/images?q=tbn:ANd9GcQU5WUeQokecGufqPPHQtOvjiVt1EAyBM2ieKwN2Exhp9ZOFcTJ:sweetbruises.com/wp-content/uploads/2013/05/Rich-Bruise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100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wound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I.C.E.</a:t>
            </a:r>
          </a:p>
          <a:p>
            <a:pPr lvl="1"/>
            <a:r>
              <a:rPr lang="en-US" dirty="0" smtClean="0"/>
              <a:t>Ice</a:t>
            </a:r>
          </a:p>
          <a:p>
            <a:pPr lvl="2"/>
            <a:r>
              <a:rPr lang="en-US" dirty="0" smtClean="0"/>
              <a:t>Periods of 20 minutes</a:t>
            </a:r>
          </a:p>
          <a:p>
            <a:pPr lvl="1"/>
            <a:r>
              <a:rPr lang="en-US" dirty="0" smtClean="0"/>
              <a:t>Compression</a:t>
            </a:r>
          </a:p>
          <a:p>
            <a:pPr lvl="2"/>
            <a:r>
              <a:rPr lang="en-US" dirty="0" smtClean="0"/>
              <a:t>Decreases bleeding beneath skin</a:t>
            </a:r>
          </a:p>
          <a:p>
            <a:pPr lvl="1"/>
            <a:r>
              <a:rPr lang="en-US" dirty="0" smtClean="0"/>
              <a:t>Elevation</a:t>
            </a:r>
          </a:p>
          <a:p>
            <a:pPr lvl="2"/>
            <a:r>
              <a:rPr lang="en-US" dirty="0" smtClean="0"/>
              <a:t>Do not elevate if it causes more pain</a:t>
            </a:r>
            <a:endParaRPr lang="en-US" dirty="0"/>
          </a:p>
        </p:txBody>
      </p:sp>
      <p:pic>
        <p:nvPicPr>
          <p:cNvPr id="4" name="Picture 3" descr="http://lh4.ggpht.com/nVEsGxNShFNg-5MzhU4kzYtLTbrjxA-o6B8mcmSDhbhlpdiK1taNm0l8m4Na-xemtEs2TaA=s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19200"/>
            <a:ext cx="2438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of Internal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Tender, Swollen, bruised or hard area of the body, such as the abdomen</a:t>
            </a:r>
          </a:p>
          <a:p>
            <a:r>
              <a:rPr lang="en-US" dirty="0" smtClean="0"/>
              <a:t>Rapid, weak pulse</a:t>
            </a:r>
          </a:p>
          <a:p>
            <a:r>
              <a:rPr lang="en-US" dirty="0" smtClean="0"/>
              <a:t>Skin feels cool or moist or looks pale or bluish</a:t>
            </a:r>
          </a:p>
          <a:p>
            <a:r>
              <a:rPr lang="en-US" dirty="0" smtClean="0"/>
              <a:t>Vomiting blood or coughing up blood</a:t>
            </a:r>
          </a:p>
          <a:p>
            <a:r>
              <a:rPr lang="en-US" dirty="0" smtClean="0"/>
              <a:t>Excessive thirst</a:t>
            </a:r>
          </a:p>
          <a:p>
            <a:r>
              <a:rPr lang="en-US" dirty="0" smtClean="0"/>
              <a:t>Becoming confused, faint, drowsy or unconscious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Abrasions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Most common type of open wound</a:t>
            </a:r>
          </a:p>
          <a:p>
            <a:pPr lvl="1"/>
            <a:r>
              <a:rPr lang="en-US" dirty="0" smtClean="0"/>
              <a:t>Often cause by rubbing roughly against the skin</a:t>
            </a:r>
          </a:p>
          <a:p>
            <a:pPr lvl="1"/>
            <a:r>
              <a:rPr lang="en-US" dirty="0" smtClean="0"/>
              <a:t>Don’t bleed very much</a:t>
            </a:r>
          </a:p>
          <a:p>
            <a:pPr lvl="1"/>
            <a:r>
              <a:rPr lang="en-US" dirty="0" smtClean="0"/>
              <a:t>Sometimes called:</a:t>
            </a:r>
          </a:p>
          <a:p>
            <a:pPr lvl="2"/>
            <a:r>
              <a:rPr lang="en-US" dirty="0" smtClean="0"/>
              <a:t>Scrape, rug burn, road rash, strawberry</a:t>
            </a:r>
          </a:p>
          <a:p>
            <a:pPr lvl="1"/>
            <a:r>
              <a:rPr lang="en-US" dirty="0" smtClean="0"/>
              <a:t>Can be painful because the nerve endings are exposed</a:t>
            </a:r>
          </a:p>
        </p:txBody>
      </p:sp>
      <p:pic>
        <p:nvPicPr>
          <p:cNvPr id="4" name="Picture 3" descr="http://t0.gstatic.com/images?q=tbn:ANd9GcS-CguJGyEijw4tZSuIP3NfMRYCJkVVkIZ5-lUpU6bD-7N-_tOs:www.memd.me/wp-content/uploads/2013/08/condition-abrasio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953000"/>
            <a:ext cx="3124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cut in the skin - commonly caused by a sharp object or when a blunt force splits the skin</a:t>
            </a:r>
          </a:p>
          <a:p>
            <a:r>
              <a:rPr lang="en-US" dirty="0" smtClean="0"/>
              <a:t>Deep lacerations can cut the fat and muscle damaging both the nerves and blood vessels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t3.gstatic.com/images?q=tbn:ANd9GcQDvSCD7yrGBXTQZkKms-MsB7u9R79u11pCUVTnOZJHHXNnoN3i-Q:https://myhealth.alberta.ca/health/_layouts/15/healthwise/media/medical/hw/h9991930_0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191000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1174</Words>
  <Application>Microsoft Office PowerPoint</Application>
  <PresentationFormat>On-screen Show (4:3)</PresentationFormat>
  <Paragraphs>200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Trek</vt:lpstr>
      <vt:lpstr>An Injury to the soft tissue</vt:lpstr>
      <vt:lpstr>Closed Wound</vt:lpstr>
      <vt:lpstr>Open Wound</vt:lpstr>
      <vt:lpstr>Open Wounds </vt:lpstr>
      <vt:lpstr>Closed Wound</vt:lpstr>
      <vt:lpstr>Closed wound care</vt:lpstr>
      <vt:lpstr>Signals of Internal bleeding</vt:lpstr>
      <vt:lpstr>Abrasions </vt:lpstr>
      <vt:lpstr>Laceration</vt:lpstr>
      <vt:lpstr>Avulsion</vt:lpstr>
      <vt:lpstr>Puncture</vt:lpstr>
      <vt:lpstr>Care for open wounds</vt:lpstr>
      <vt:lpstr>Occlusive dressing</vt:lpstr>
      <vt:lpstr>Bandages</vt:lpstr>
      <vt:lpstr>Types of bandages</vt:lpstr>
      <vt:lpstr>General Guidelines for roller bandages</vt:lpstr>
      <vt:lpstr>burns</vt:lpstr>
      <vt:lpstr>Critical Burns</vt:lpstr>
      <vt:lpstr>Burn Care</vt:lpstr>
      <vt:lpstr>Do Not!!</vt:lpstr>
      <vt:lpstr>Degrees of Burn</vt:lpstr>
      <vt:lpstr>Degrees of Burn</vt:lpstr>
      <vt:lpstr>Degrees of Burn</vt:lpstr>
      <vt:lpstr>Chemical Burns</vt:lpstr>
      <vt:lpstr>Electrical Burn</vt:lpstr>
      <vt:lpstr>Wounds –</vt:lpstr>
      <vt:lpstr>Severed Body Parts </vt:lpstr>
      <vt:lpstr>Embedded Objects </vt:lpstr>
      <vt:lpstr>Nose Injuries </vt:lpstr>
      <vt:lpstr>Mouth Injuries </vt:lpstr>
      <vt:lpstr>Lip injury </vt:lpstr>
      <vt:lpstr>Tooth Injury </vt:lpstr>
      <vt:lpstr>Chest Injury </vt:lpstr>
      <vt:lpstr>Rib Fractures </vt:lpstr>
      <vt:lpstr>Puncture wounds to the chest </vt:lpstr>
      <vt:lpstr>Sucking Chest Wound Care </vt:lpstr>
      <vt:lpstr>Abdominal Injury - Signs </vt:lpstr>
      <vt:lpstr>Abdominal Injury - Care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Injury to the soft tissue</dc:title>
  <dc:creator>gkelly</dc:creator>
  <cp:lastModifiedBy>Kelly,Greg</cp:lastModifiedBy>
  <cp:revision>19</cp:revision>
  <dcterms:created xsi:type="dcterms:W3CDTF">2015-01-08T18:34:03Z</dcterms:created>
  <dcterms:modified xsi:type="dcterms:W3CDTF">2015-01-13T14:15:12Z</dcterms:modified>
</cp:coreProperties>
</file>