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93"/>
  </p:normalViewPr>
  <p:slideViewPr>
    <p:cSldViewPr snapToGrid="0" snapToObjects="1">
      <p:cViewPr varScale="1">
        <p:scale>
          <a:sx n="104" d="100"/>
          <a:sy n="104" d="100"/>
        </p:scale>
        <p:origin x="19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64D29-ABA2-EA42-A943-6C01D9D1737C}" type="doc">
      <dgm:prSet loTypeId="urn:microsoft.com/office/officeart/2005/8/layout/hList3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AA3DA9-46D8-B94D-8E8C-91E00AA26268}">
      <dgm:prSet phldrT="[Text]" custT="1"/>
      <dgm:spPr/>
      <dgm:t>
        <a:bodyPr/>
        <a:lstStyle/>
        <a:p>
          <a:r>
            <a:rPr lang="en-US" sz="5400" dirty="0" smtClean="0">
              <a:solidFill>
                <a:srgbClr val="000000"/>
              </a:solidFill>
            </a:rPr>
            <a:t>Problem Solving</a:t>
          </a:r>
          <a:endParaRPr lang="en-US" sz="5400" dirty="0">
            <a:solidFill>
              <a:srgbClr val="000000"/>
            </a:solidFill>
          </a:endParaRPr>
        </a:p>
      </dgm:t>
    </dgm:pt>
    <dgm:pt modelId="{D484911B-6039-D142-BDA3-AF8B89A463D3}" type="parTrans" cxnId="{205F8ED1-C1A4-DE4B-B004-37E43884EEBD}">
      <dgm:prSet/>
      <dgm:spPr/>
      <dgm:t>
        <a:bodyPr/>
        <a:lstStyle/>
        <a:p>
          <a:endParaRPr lang="en-US"/>
        </a:p>
      </dgm:t>
    </dgm:pt>
    <dgm:pt modelId="{5EFFD8A8-06F1-A846-8D94-8545F6DD560B}" type="sibTrans" cxnId="{205F8ED1-C1A4-DE4B-B004-37E43884EEBD}">
      <dgm:prSet/>
      <dgm:spPr/>
      <dgm:t>
        <a:bodyPr/>
        <a:lstStyle/>
        <a:p>
          <a:endParaRPr lang="en-US"/>
        </a:p>
      </dgm:t>
    </dgm:pt>
    <dgm:pt modelId="{64C64F8C-5557-3445-AF1C-2A2D8FFD1FAA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implements activities that teach and reinforce three or more of the following problem solving types:</a:t>
          </a:r>
        </a:p>
        <a:p>
          <a:r>
            <a:rPr lang="en-US" dirty="0" smtClean="0">
              <a:solidFill>
                <a:srgbClr val="000000"/>
              </a:solidFill>
            </a:rPr>
            <a:t>Abstraction</a:t>
          </a:r>
        </a:p>
        <a:p>
          <a:r>
            <a:rPr lang="en-US" dirty="0" smtClean="0">
              <a:solidFill>
                <a:srgbClr val="000000"/>
              </a:solidFill>
            </a:rPr>
            <a:t>Categorization</a:t>
          </a:r>
        </a:p>
        <a:p>
          <a:r>
            <a:rPr lang="en-US" dirty="0" smtClean="0">
              <a:solidFill>
                <a:srgbClr val="000000"/>
              </a:solidFill>
            </a:rPr>
            <a:t>Drawing Conclusions/Justifying Solutions</a:t>
          </a:r>
        </a:p>
        <a:p>
          <a:r>
            <a:rPr lang="en-US" dirty="0" smtClean="0">
              <a:solidFill>
                <a:srgbClr val="000000"/>
              </a:solidFill>
            </a:rPr>
            <a:t>Predicting Outcomes</a:t>
          </a:r>
        </a:p>
        <a:p>
          <a:r>
            <a:rPr lang="en-US" dirty="0" smtClean="0">
              <a:solidFill>
                <a:srgbClr val="000000"/>
              </a:solidFill>
            </a:rPr>
            <a:t>Observing and Experimenting</a:t>
          </a:r>
        </a:p>
        <a:p>
          <a:r>
            <a:rPr lang="en-US" dirty="0" smtClean="0">
              <a:solidFill>
                <a:srgbClr val="000000"/>
              </a:solidFill>
            </a:rPr>
            <a:t>Improving Solutions</a:t>
          </a:r>
        </a:p>
        <a:p>
          <a:r>
            <a:rPr lang="en-US" dirty="0" smtClean="0">
              <a:solidFill>
                <a:srgbClr val="000000"/>
              </a:solidFill>
            </a:rPr>
            <a:t>Identifying Relevant/Irrelevant Information</a:t>
          </a:r>
        </a:p>
        <a:p>
          <a:r>
            <a:rPr lang="en-US" dirty="0" smtClean="0">
              <a:solidFill>
                <a:srgbClr val="000000"/>
              </a:solidFill>
            </a:rPr>
            <a:t>Generating Ideas</a:t>
          </a:r>
        </a:p>
        <a:p>
          <a:r>
            <a:rPr lang="en-US" dirty="0" smtClean="0">
              <a:solidFill>
                <a:srgbClr val="000000"/>
              </a:solidFill>
            </a:rPr>
            <a:t>Creating and Designing</a:t>
          </a:r>
          <a:endParaRPr lang="en-US" dirty="0">
            <a:solidFill>
              <a:srgbClr val="000000"/>
            </a:solidFill>
          </a:endParaRPr>
        </a:p>
      </dgm:t>
    </dgm:pt>
    <dgm:pt modelId="{2CBCD511-F397-9C42-BC90-5AB350BC6D8A}" type="parTrans" cxnId="{90FA2F1D-779E-904F-9F3C-56B1E46E6644}">
      <dgm:prSet/>
      <dgm:spPr/>
      <dgm:t>
        <a:bodyPr/>
        <a:lstStyle/>
        <a:p>
          <a:endParaRPr lang="en-US"/>
        </a:p>
      </dgm:t>
    </dgm:pt>
    <dgm:pt modelId="{49A68568-A7C2-D14D-9B5E-99F8C9669F34}" type="sibTrans" cxnId="{90FA2F1D-779E-904F-9F3C-56B1E46E6644}">
      <dgm:prSet/>
      <dgm:spPr/>
      <dgm:t>
        <a:bodyPr/>
        <a:lstStyle/>
        <a:p>
          <a:endParaRPr lang="en-US"/>
        </a:p>
      </dgm:t>
    </dgm:pt>
    <dgm:pt modelId="{D37C7F65-25D5-4E4C-8DB5-0DC8EC011A44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implements activities that teach two of the following problem-solving types:</a:t>
          </a:r>
        </a:p>
        <a:p>
          <a:r>
            <a:rPr lang="en-US" dirty="0" smtClean="0">
              <a:solidFill>
                <a:srgbClr val="000000"/>
              </a:solidFill>
            </a:rPr>
            <a:t>Abstraction</a:t>
          </a:r>
        </a:p>
        <a:p>
          <a:r>
            <a:rPr lang="en-US" dirty="0" smtClean="0">
              <a:solidFill>
                <a:srgbClr val="000000"/>
              </a:solidFill>
            </a:rPr>
            <a:t>Categorization</a:t>
          </a:r>
        </a:p>
        <a:p>
          <a:r>
            <a:rPr lang="en-US" dirty="0" smtClean="0">
              <a:solidFill>
                <a:srgbClr val="000000"/>
              </a:solidFill>
            </a:rPr>
            <a:t>Drawing Conclusions/Justifying Solutions</a:t>
          </a:r>
        </a:p>
        <a:p>
          <a:r>
            <a:rPr lang="en-US" dirty="0" smtClean="0">
              <a:solidFill>
                <a:srgbClr val="000000"/>
              </a:solidFill>
            </a:rPr>
            <a:t>Predicting Outcomes</a:t>
          </a:r>
        </a:p>
        <a:p>
          <a:r>
            <a:rPr lang="en-US" dirty="0" smtClean="0">
              <a:solidFill>
                <a:srgbClr val="000000"/>
              </a:solidFill>
            </a:rPr>
            <a:t>Observing and Experimenting</a:t>
          </a:r>
        </a:p>
        <a:p>
          <a:r>
            <a:rPr lang="en-US" dirty="0" smtClean="0">
              <a:solidFill>
                <a:srgbClr val="000000"/>
              </a:solidFill>
            </a:rPr>
            <a:t>Improving Solutions</a:t>
          </a:r>
        </a:p>
        <a:p>
          <a:r>
            <a:rPr lang="en-US" dirty="0" smtClean="0">
              <a:solidFill>
                <a:srgbClr val="000000"/>
              </a:solidFill>
            </a:rPr>
            <a:t>Identifying Relevant/Irrelevant Information</a:t>
          </a:r>
        </a:p>
        <a:p>
          <a:r>
            <a:rPr lang="en-US" dirty="0" smtClean="0">
              <a:solidFill>
                <a:srgbClr val="000000"/>
              </a:solidFill>
            </a:rPr>
            <a:t>Generating Ideas</a:t>
          </a:r>
        </a:p>
        <a:p>
          <a:r>
            <a:rPr lang="en-US" dirty="0" smtClean="0">
              <a:solidFill>
                <a:srgbClr val="000000"/>
              </a:solidFill>
            </a:rPr>
            <a:t>Creating and Designing</a:t>
          </a:r>
          <a:endParaRPr lang="en-US" dirty="0">
            <a:solidFill>
              <a:srgbClr val="000000"/>
            </a:solidFill>
          </a:endParaRPr>
        </a:p>
      </dgm:t>
    </dgm:pt>
    <dgm:pt modelId="{A418C6C1-5885-DE45-B30A-A844E907B7D0}" type="parTrans" cxnId="{2C5C5F6F-F34B-F448-9E70-62152993D326}">
      <dgm:prSet/>
      <dgm:spPr/>
      <dgm:t>
        <a:bodyPr/>
        <a:lstStyle/>
        <a:p>
          <a:endParaRPr lang="en-US"/>
        </a:p>
      </dgm:t>
    </dgm:pt>
    <dgm:pt modelId="{F851D19A-5E05-CB42-BBB3-E7A84D542B48}" type="sibTrans" cxnId="{2C5C5F6F-F34B-F448-9E70-62152993D326}">
      <dgm:prSet/>
      <dgm:spPr/>
      <dgm:t>
        <a:bodyPr/>
        <a:lstStyle/>
        <a:p>
          <a:endParaRPr lang="en-US"/>
        </a:p>
      </dgm:t>
    </dgm:pt>
    <dgm:pt modelId="{8CC0A924-0D8E-434C-ADCB-121579D70DE1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implements no activities that teach the following problem-solving types:</a:t>
          </a:r>
        </a:p>
        <a:p>
          <a:r>
            <a:rPr lang="en-US" dirty="0" smtClean="0">
              <a:solidFill>
                <a:srgbClr val="000000"/>
              </a:solidFill>
            </a:rPr>
            <a:t>Abstraction</a:t>
          </a:r>
        </a:p>
        <a:p>
          <a:r>
            <a:rPr lang="en-US" dirty="0" smtClean="0">
              <a:solidFill>
                <a:srgbClr val="000000"/>
              </a:solidFill>
            </a:rPr>
            <a:t>Categorization</a:t>
          </a:r>
        </a:p>
        <a:p>
          <a:r>
            <a:rPr lang="en-US" dirty="0" smtClean="0">
              <a:solidFill>
                <a:srgbClr val="000000"/>
              </a:solidFill>
            </a:rPr>
            <a:t>Drawing Conclusions/Justifying Solutions</a:t>
          </a:r>
        </a:p>
        <a:p>
          <a:r>
            <a:rPr lang="en-US" dirty="0" smtClean="0">
              <a:solidFill>
                <a:srgbClr val="000000"/>
              </a:solidFill>
            </a:rPr>
            <a:t>Predicting Outcomes</a:t>
          </a:r>
        </a:p>
        <a:p>
          <a:r>
            <a:rPr lang="en-US" dirty="0" smtClean="0">
              <a:solidFill>
                <a:srgbClr val="000000"/>
              </a:solidFill>
            </a:rPr>
            <a:t>Observing and Experimenting</a:t>
          </a:r>
        </a:p>
        <a:p>
          <a:r>
            <a:rPr lang="en-US" dirty="0" smtClean="0">
              <a:solidFill>
                <a:srgbClr val="000000"/>
              </a:solidFill>
            </a:rPr>
            <a:t>Improving Solutions</a:t>
          </a:r>
        </a:p>
        <a:p>
          <a:r>
            <a:rPr lang="en-US" dirty="0" smtClean="0">
              <a:solidFill>
                <a:srgbClr val="000000"/>
              </a:solidFill>
            </a:rPr>
            <a:t>Identifying Relevant/Irrelevant Information</a:t>
          </a:r>
        </a:p>
        <a:p>
          <a:r>
            <a:rPr lang="en-US" dirty="0" smtClean="0">
              <a:solidFill>
                <a:srgbClr val="000000"/>
              </a:solidFill>
            </a:rPr>
            <a:t>Generating Ideas</a:t>
          </a:r>
        </a:p>
        <a:p>
          <a:r>
            <a:rPr lang="en-US" dirty="0" smtClean="0">
              <a:solidFill>
                <a:srgbClr val="000000"/>
              </a:solidFill>
            </a:rPr>
            <a:t>Creating and Designing</a:t>
          </a:r>
          <a:endParaRPr lang="en-US" dirty="0">
            <a:solidFill>
              <a:srgbClr val="000000"/>
            </a:solidFill>
          </a:endParaRPr>
        </a:p>
      </dgm:t>
    </dgm:pt>
    <dgm:pt modelId="{48A541E9-0664-6340-B431-AADFB3C84312}" type="parTrans" cxnId="{9046E526-6155-1244-84B4-49D9169FAB1F}">
      <dgm:prSet/>
      <dgm:spPr/>
      <dgm:t>
        <a:bodyPr/>
        <a:lstStyle/>
        <a:p>
          <a:endParaRPr lang="en-US"/>
        </a:p>
      </dgm:t>
    </dgm:pt>
    <dgm:pt modelId="{14D8D2C1-07FC-5943-9971-17061F1C8336}" type="sibTrans" cxnId="{9046E526-6155-1244-84B4-49D9169FAB1F}">
      <dgm:prSet/>
      <dgm:spPr/>
      <dgm:t>
        <a:bodyPr/>
        <a:lstStyle/>
        <a:p>
          <a:endParaRPr lang="en-US"/>
        </a:p>
      </dgm:t>
    </dgm:pt>
    <dgm:pt modelId="{F98BA2C0-966E-E440-A9FB-C7D27BE7195C}" type="pres">
      <dgm:prSet presAssocID="{32064D29-ABA2-EA42-A943-6C01D9D173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AB4E3-EA21-7F4D-9DB8-1DAD5612DDDF}" type="pres">
      <dgm:prSet presAssocID="{8CAA3DA9-46D8-B94D-8E8C-91E00AA26268}" presName="roof" presStyleLbl="dkBgShp" presStyleIdx="0" presStyleCnt="2"/>
      <dgm:spPr/>
      <dgm:t>
        <a:bodyPr/>
        <a:lstStyle/>
        <a:p>
          <a:endParaRPr lang="en-US"/>
        </a:p>
      </dgm:t>
    </dgm:pt>
    <dgm:pt modelId="{562D78BB-CA42-BD42-BDBC-58481B30C060}" type="pres">
      <dgm:prSet presAssocID="{8CAA3DA9-46D8-B94D-8E8C-91E00AA26268}" presName="pillars" presStyleCnt="0"/>
      <dgm:spPr/>
    </dgm:pt>
    <dgm:pt modelId="{F374F249-70B2-5641-9227-6D9CACD80BE3}" type="pres">
      <dgm:prSet presAssocID="{8CAA3DA9-46D8-B94D-8E8C-91E00AA26268}" presName="pillar1" presStyleLbl="node1" presStyleIdx="0" presStyleCnt="3" custScaleY="121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C37F3-E503-D540-97FF-BB2DAD7FDDBA}" type="pres">
      <dgm:prSet presAssocID="{D37C7F65-25D5-4E4C-8DB5-0DC8EC011A44}" presName="pillarX" presStyleLbl="node1" presStyleIdx="1" presStyleCnt="3" custScaleY="121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43D6B-6BF5-6842-9D0F-5C35A1F9E75B}" type="pres">
      <dgm:prSet presAssocID="{8CC0A924-0D8E-434C-ADCB-121579D70DE1}" presName="pillarX" presStyleLbl="node1" presStyleIdx="2" presStyleCnt="3" custScaleY="121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52F9B-AC23-824F-AC9A-6D6746A2A25E}" type="pres">
      <dgm:prSet presAssocID="{8CAA3DA9-46D8-B94D-8E8C-91E00AA26268}" presName="base" presStyleLbl="dkBgShp" presStyleIdx="1" presStyleCnt="2"/>
      <dgm:spPr/>
    </dgm:pt>
  </dgm:ptLst>
  <dgm:cxnLst>
    <dgm:cxn modelId="{1EDB39FD-2DFC-BA48-97D0-27AFCB39DDC4}" type="presOf" srcId="{64C64F8C-5557-3445-AF1C-2A2D8FFD1FAA}" destId="{F374F249-70B2-5641-9227-6D9CACD80BE3}" srcOrd="0" destOrd="0" presId="urn:microsoft.com/office/officeart/2005/8/layout/hList3"/>
    <dgm:cxn modelId="{525DB302-DCE3-744A-868C-EFCFED351695}" type="presOf" srcId="{8CC0A924-0D8E-434C-ADCB-121579D70DE1}" destId="{58F43D6B-6BF5-6842-9D0F-5C35A1F9E75B}" srcOrd="0" destOrd="0" presId="urn:microsoft.com/office/officeart/2005/8/layout/hList3"/>
    <dgm:cxn modelId="{205F8ED1-C1A4-DE4B-B004-37E43884EEBD}" srcId="{32064D29-ABA2-EA42-A943-6C01D9D1737C}" destId="{8CAA3DA9-46D8-B94D-8E8C-91E00AA26268}" srcOrd="0" destOrd="0" parTransId="{D484911B-6039-D142-BDA3-AF8B89A463D3}" sibTransId="{5EFFD8A8-06F1-A846-8D94-8545F6DD560B}"/>
    <dgm:cxn modelId="{07F5FAE3-458B-2540-AAD3-9A05F52CE66D}" type="presOf" srcId="{32064D29-ABA2-EA42-A943-6C01D9D1737C}" destId="{F98BA2C0-966E-E440-A9FB-C7D27BE7195C}" srcOrd="0" destOrd="0" presId="urn:microsoft.com/office/officeart/2005/8/layout/hList3"/>
    <dgm:cxn modelId="{2C5C5F6F-F34B-F448-9E70-62152993D326}" srcId="{8CAA3DA9-46D8-B94D-8E8C-91E00AA26268}" destId="{D37C7F65-25D5-4E4C-8DB5-0DC8EC011A44}" srcOrd="1" destOrd="0" parTransId="{A418C6C1-5885-DE45-B30A-A844E907B7D0}" sibTransId="{F851D19A-5E05-CB42-BBB3-E7A84D542B48}"/>
    <dgm:cxn modelId="{7AF180FF-6725-314D-A7FA-1D3D747B6EC4}" type="presOf" srcId="{D37C7F65-25D5-4E4C-8DB5-0DC8EC011A44}" destId="{670C37F3-E503-D540-97FF-BB2DAD7FDDBA}" srcOrd="0" destOrd="0" presId="urn:microsoft.com/office/officeart/2005/8/layout/hList3"/>
    <dgm:cxn modelId="{0C6BD9B9-EF4C-1649-954B-615B880ABD5C}" type="presOf" srcId="{8CAA3DA9-46D8-B94D-8E8C-91E00AA26268}" destId="{BEFAB4E3-EA21-7F4D-9DB8-1DAD5612DDDF}" srcOrd="0" destOrd="0" presId="urn:microsoft.com/office/officeart/2005/8/layout/hList3"/>
    <dgm:cxn modelId="{9046E526-6155-1244-84B4-49D9169FAB1F}" srcId="{8CAA3DA9-46D8-B94D-8E8C-91E00AA26268}" destId="{8CC0A924-0D8E-434C-ADCB-121579D70DE1}" srcOrd="2" destOrd="0" parTransId="{48A541E9-0664-6340-B431-AADFB3C84312}" sibTransId="{14D8D2C1-07FC-5943-9971-17061F1C8336}"/>
    <dgm:cxn modelId="{90FA2F1D-779E-904F-9F3C-56B1E46E6644}" srcId="{8CAA3DA9-46D8-B94D-8E8C-91E00AA26268}" destId="{64C64F8C-5557-3445-AF1C-2A2D8FFD1FAA}" srcOrd="0" destOrd="0" parTransId="{2CBCD511-F397-9C42-BC90-5AB350BC6D8A}" sibTransId="{49A68568-A7C2-D14D-9B5E-99F8C9669F34}"/>
    <dgm:cxn modelId="{AB7B488E-3029-8145-A6F7-6E5D2BEBB5E1}" type="presParOf" srcId="{F98BA2C0-966E-E440-A9FB-C7D27BE7195C}" destId="{BEFAB4E3-EA21-7F4D-9DB8-1DAD5612DDDF}" srcOrd="0" destOrd="0" presId="urn:microsoft.com/office/officeart/2005/8/layout/hList3"/>
    <dgm:cxn modelId="{B12A6CE2-7DD1-584D-96A5-D3639BD47E92}" type="presParOf" srcId="{F98BA2C0-966E-E440-A9FB-C7D27BE7195C}" destId="{562D78BB-CA42-BD42-BDBC-58481B30C060}" srcOrd="1" destOrd="0" presId="urn:microsoft.com/office/officeart/2005/8/layout/hList3"/>
    <dgm:cxn modelId="{7BE71A28-7F8E-9C43-8668-DC8B65406C89}" type="presParOf" srcId="{562D78BB-CA42-BD42-BDBC-58481B30C060}" destId="{F374F249-70B2-5641-9227-6D9CACD80BE3}" srcOrd="0" destOrd="0" presId="urn:microsoft.com/office/officeart/2005/8/layout/hList3"/>
    <dgm:cxn modelId="{9E49FE35-8ED3-AE4E-A227-A30659B8FF5F}" type="presParOf" srcId="{562D78BB-CA42-BD42-BDBC-58481B30C060}" destId="{670C37F3-E503-D540-97FF-BB2DAD7FDDBA}" srcOrd="1" destOrd="0" presId="urn:microsoft.com/office/officeart/2005/8/layout/hList3"/>
    <dgm:cxn modelId="{7DC69A0A-C46F-0749-B104-2430C74CB609}" type="presParOf" srcId="{562D78BB-CA42-BD42-BDBC-58481B30C060}" destId="{58F43D6B-6BF5-6842-9D0F-5C35A1F9E75B}" srcOrd="2" destOrd="0" presId="urn:microsoft.com/office/officeart/2005/8/layout/hList3"/>
    <dgm:cxn modelId="{C4037723-6ECD-764A-9469-5BCE5153BCBD}" type="presParOf" srcId="{F98BA2C0-966E-E440-A9FB-C7D27BE7195C}" destId="{F7752F9B-AC23-824F-AC9A-6D6746A2A2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AFD9C-1B2F-1544-ADDD-5F8BA592C113}" type="doc">
      <dgm:prSet loTypeId="urn:microsoft.com/office/officeart/2005/8/layout/hList3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AAC4B86-298F-6742-987E-1B5DB9C2482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Questioning</a:t>
          </a:r>
          <a:endParaRPr lang="en-US" dirty="0">
            <a:solidFill>
              <a:schemeClr val="tx1"/>
            </a:solidFill>
          </a:endParaRPr>
        </a:p>
      </dgm:t>
    </dgm:pt>
    <dgm:pt modelId="{E1EF4D31-C0C2-4D4D-AEB6-DF210153E82F}" type="parTrans" cxnId="{40EDCA11-C438-CA4F-A4E3-DAF628D779E4}">
      <dgm:prSet/>
      <dgm:spPr/>
      <dgm:t>
        <a:bodyPr/>
        <a:lstStyle/>
        <a:p>
          <a:endParaRPr lang="en-US"/>
        </a:p>
      </dgm:t>
    </dgm:pt>
    <dgm:pt modelId="{C62FC218-EB26-2C4A-927B-419CA1233BF4}" type="sibTrans" cxnId="{40EDCA11-C438-CA4F-A4E3-DAF628D779E4}">
      <dgm:prSet/>
      <dgm:spPr/>
      <dgm:t>
        <a:bodyPr/>
        <a:lstStyle/>
        <a:p>
          <a:endParaRPr lang="en-US"/>
        </a:p>
      </dgm:t>
    </dgm:pt>
    <dgm:pt modelId="{E9B3EA46-6960-0240-AE1C-3B6D8035C6C4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Teacher questions are varied and high quality, providing a balanced mix of question types: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knowledge and comprehension;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application and analysis; and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creation and evaluation.</a:t>
          </a:r>
        </a:p>
        <a:p>
          <a:endParaRPr lang="en-US" dirty="0" smtClean="0">
            <a:solidFill>
              <a:srgbClr val="000000"/>
            </a:solidFill>
          </a:endParaRPr>
        </a:p>
        <a:p>
          <a:r>
            <a:rPr lang="en-US" dirty="0" smtClean="0">
              <a:solidFill>
                <a:srgbClr val="000000"/>
              </a:solidFill>
            </a:rPr>
            <a:t>Questions are consistently purposeful and coherent.</a:t>
          </a:r>
        </a:p>
        <a:p>
          <a:r>
            <a:rPr lang="en-US" dirty="0" smtClean="0">
              <a:solidFill>
                <a:srgbClr val="000000"/>
              </a:solidFill>
            </a:rPr>
            <a:t>A high frequency of questions is asked.</a:t>
          </a:r>
        </a:p>
        <a:p>
          <a:r>
            <a:rPr lang="en-US" dirty="0" smtClean="0">
              <a:solidFill>
                <a:srgbClr val="000000"/>
              </a:solidFill>
            </a:rPr>
            <a:t>Questions are consistently sequenced with attention to the instructional goals.</a:t>
          </a:r>
        </a:p>
        <a:p>
          <a:r>
            <a:rPr lang="en-US" dirty="0" smtClean="0">
              <a:solidFill>
                <a:srgbClr val="000000"/>
              </a:solidFill>
            </a:rPr>
            <a:t>Questions regularly require active responses (e.g., whole-class signaling, choral responses, written and shared responses, or group and individual answers).</a:t>
          </a:r>
        </a:p>
        <a:p>
          <a:r>
            <a:rPr lang="en-US" dirty="0" smtClean="0">
              <a:solidFill>
                <a:srgbClr val="000000"/>
              </a:solidFill>
            </a:rPr>
            <a:t>Wait time (3-5 seconds) is consistently provided.</a:t>
          </a:r>
        </a:p>
        <a:p>
          <a:r>
            <a:rPr lang="en-US" dirty="0" smtClean="0">
              <a:solidFill>
                <a:srgbClr val="000000"/>
              </a:solidFill>
            </a:rPr>
            <a:t>The teacher calls on volunteers and non-volunteers, and a balance of students based on ability and sex.</a:t>
          </a:r>
        </a:p>
        <a:p>
          <a:r>
            <a:rPr lang="en-US" dirty="0" smtClean="0">
              <a:solidFill>
                <a:srgbClr val="000000"/>
              </a:solidFill>
            </a:rPr>
            <a:t>Students generate questions that lead to further inquiry and self-directed learning</a:t>
          </a:r>
          <a:endParaRPr lang="en-US" dirty="0">
            <a:solidFill>
              <a:srgbClr val="000000"/>
            </a:solidFill>
          </a:endParaRPr>
        </a:p>
      </dgm:t>
    </dgm:pt>
    <dgm:pt modelId="{28635AE7-2242-0344-9558-E94C9F8E8DB1}" type="parTrans" cxnId="{81F20741-DC03-DD45-B347-2D43A37BAEAE}">
      <dgm:prSet/>
      <dgm:spPr/>
      <dgm:t>
        <a:bodyPr/>
        <a:lstStyle/>
        <a:p>
          <a:endParaRPr lang="en-US"/>
        </a:p>
      </dgm:t>
    </dgm:pt>
    <dgm:pt modelId="{A4A6D079-B96A-0F4B-A7AB-29D336BB4750}" type="sibTrans" cxnId="{81F20741-DC03-DD45-B347-2D43A37BAEAE}">
      <dgm:prSet/>
      <dgm:spPr/>
      <dgm:t>
        <a:bodyPr/>
        <a:lstStyle/>
        <a:p>
          <a:endParaRPr lang="en-US"/>
        </a:p>
      </dgm:t>
    </dgm:pt>
    <dgm:pt modelId="{26DCCDAB-471C-2241-B4D2-C12B3E35AAF4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Teacher questions are varied and high quality, providing for some, but not all, question types: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knowledge and comprehension;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application and analysis; and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creation and evaluation.</a:t>
          </a:r>
        </a:p>
        <a:p>
          <a:endParaRPr lang="en-US" dirty="0" smtClean="0">
            <a:solidFill>
              <a:srgbClr val="000000"/>
            </a:solidFill>
          </a:endParaRPr>
        </a:p>
        <a:p>
          <a:r>
            <a:rPr lang="en-US" dirty="0" smtClean="0">
              <a:solidFill>
                <a:srgbClr val="000000"/>
              </a:solidFill>
            </a:rPr>
            <a:t>Questions are usually purposeful and coherent.</a:t>
          </a:r>
        </a:p>
        <a:p>
          <a:r>
            <a:rPr lang="en-US" dirty="0" smtClean="0">
              <a:solidFill>
                <a:srgbClr val="000000"/>
              </a:solidFill>
            </a:rPr>
            <a:t>A moderate frequency of questions asked.</a:t>
          </a:r>
        </a:p>
        <a:p>
          <a:r>
            <a:rPr lang="en-US" dirty="0" smtClean="0">
              <a:solidFill>
                <a:srgbClr val="000000"/>
              </a:solidFill>
            </a:rPr>
            <a:t>Questions are sometimes sequenced with attention to the instructional goals.</a:t>
          </a:r>
        </a:p>
        <a:p>
          <a:r>
            <a:rPr lang="en-US" dirty="0" smtClean="0">
              <a:solidFill>
                <a:srgbClr val="000000"/>
              </a:solidFill>
            </a:rPr>
            <a:t>Questions sometimes require active responses (e.g., whole-class signaling, choral responses, or group and individual answers).</a:t>
          </a:r>
        </a:p>
        <a:p>
          <a:r>
            <a:rPr lang="en-US" dirty="0" smtClean="0">
              <a:solidFill>
                <a:srgbClr val="000000"/>
              </a:solidFill>
            </a:rPr>
            <a:t>Wait time is sometimes provided.</a:t>
          </a:r>
        </a:p>
        <a:p>
          <a:r>
            <a:rPr lang="en-US" dirty="0" smtClean="0">
              <a:solidFill>
                <a:srgbClr val="000000"/>
              </a:solidFill>
            </a:rPr>
            <a:t>The teacher calls on volunteers and non-volunteers, and a balance of students based on ability and sex.</a:t>
          </a:r>
          <a:endParaRPr lang="en-US" dirty="0">
            <a:solidFill>
              <a:srgbClr val="000000"/>
            </a:solidFill>
          </a:endParaRPr>
        </a:p>
      </dgm:t>
    </dgm:pt>
    <dgm:pt modelId="{C27DFE0C-3AEA-8247-9FF0-78777AF9ADAE}" type="parTrans" cxnId="{B374F9ED-C8C8-AF47-910B-9A93AFEF287C}">
      <dgm:prSet/>
      <dgm:spPr/>
      <dgm:t>
        <a:bodyPr/>
        <a:lstStyle/>
        <a:p>
          <a:endParaRPr lang="en-US"/>
        </a:p>
      </dgm:t>
    </dgm:pt>
    <dgm:pt modelId="{0348EB41-A8B9-FC44-9A39-2FFF82C96985}" type="sibTrans" cxnId="{B374F9ED-C8C8-AF47-910B-9A93AFEF287C}">
      <dgm:prSet/>
      <dgm:spPr/>
      <dgm:t>
        <a:bodyPr/>
        <a:lstStyle/>
        <a:p>
          <a:endParaRPr lang="en-US"/>
        </a:p>
      </dgm:t>
    </dgm:pt>
    <dgm:pt modelId="{735225B0-C43D-E140-8EEA-273FC72E3E4D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Teacher questions are inconsistent in quality and include few question types: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knowledge and comprehension;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application and analysis; and</a:t>
          </a:r>
        </a:p>
        <a:p>
          <a:r>
            <a:rPr lang="en-US" dirty="0" err="1" smtClean="0">
              <a:solidFill>
                <a:srgbClr val="000000"/>
              </a:solidFill>
            </a:rPr>
            <a:t>o</a:t>
          </a:r>
          <a:r>
            <a:rPr lang="en-US" dirty="0" smtClean="0">
              <a:solidFill>
                <a:srgbClr val="000000"/>
              </a:solidFill>
            </a:rPr>
            <a:t> creation and evaluation.</a:t>
          </a:r>
        </a:p>
        <a:p>
          <a:endParaRPr lang="en-US" dirty="0" smtClean="0">
            <a:solidFill>
              <a:srgbClr val="000000"/>
            </a:solidFill>
          </a:endParaRPr>
        </a:p>
        <a:p>
          <a:r>
            <a:rPr lang="en-US" dirty="0" smtClean="0">
              <a:solidFill>
                <a:srgbClr val="000000"/>
              </a:solidFill>
            </a:rPr>
            <a:t>Questions are random and lack coherence.</a:t>
          </a:r>
        </a:p>
        <a:p>
          <a:r>
            <a:rPr lang="en-US" dirty="0" smtClean="0">
              <a:solidFill>
                <a:srgbClr val="000000"/>
              </a:solidFill>
            </a:rPr>
            <a:t>A low frequency of questions is asked.</a:t>
          </a:r>
        </a:p>
        <a:p>
          <a:r>
            <a:rPr lang="en-US" dirty="0" smtClean="0">
              <a:solidFill>
                <a:srgbClr val="000000"/>
              </a:solidFill>
            </a:rPr>
            <a:t>Questions are rarely sequenced with attention to the instructional goals.</a:t>
          </a:r>
        </a:p>
        <a:p>
          <a:r>
            <a:rPr lang="en-US" dirty="0" smtClean="0">
              <a:solidFill>
                <a:srgbClr val="000000"/>
              </a:solidFill>
            </a:rPr>
            <a:t>Questions rarely require active responses (e.g., whole-class signaling, choral responses, or group and individual answers).</a:t>
          </a:r>
        </a:p>
        <a:p>
          <a:r>
            <a:rPr lang="en-US" dirty="0" smtClean="0">
              <a:solidFill>
                <a:srgbClr val="000000"/>
              </a:solidFill>
            </a:rPr>
            <a:t>Wait time is inconsistently provided.</a:t>
          </a:r>
        </a:p>
        <a:p>
          <a:r>
            <a:rPr lang="en-US" dirty="0" smtClean="0">
              <a:solidFill>
                <a:srgbClr val="000000"/>
              </a:solidFill>
            </a:rPr>
            <a:t>The teacher mostly calls on volunteers and high ability students.</a:t>
          </a:r>
          <a:endParaRPr lang="en-US" dirty="0">
            <a:solidFill>
              <a:srgbClr val="000000"/>
            </a:solidFill>
          </a:endParaRPr>
        </a:p>
      </dgm:t>
    </dgm:pt>
    <dgm:pt modelId="{292C66C4-D8B1-1549-B3C5-EB12F4E7EAB9}" type="parTrans" cxnId="{2D77A6B4-5A57-8445-AD0B-25EF345B490D}">
      <dgm:prSet/>
      <dgm:spPr/>
      <dgm:t>
        <a:bodyPr/>
        <a:lstStyle/>
        <a:p>
          <a:endParaRPr lang="en-US"/>
        </a:p>
      </dgm:t>
    </dgm:pt>
    <dgm:pt modelId="{D21CA3DD-7B32-B743-8FCE-73D79F870D77}" type="sibTrans" cxnId="{2D77A6B4-5A57-8445-AD0B-25EF345B490D}">
      <dgm:prSet/>
      <dgm:spPr/>
      <dgm:t>
        <a:bodyPr/>
        <a:lstStyle/>
        <a:p>
          <a:endParaRPr lang="en-US"/>
        </a:p>
      </dgm:t>
    </dgm:pt>
    <dgm:pt modelId="{188F7E93-941E-4E4A-A2BC-3E007125ED9C}" type="pres">
      <dgm:prSet presAssocID="{579AFD9C-1B2F-1544-ADDD-5F8BA592C11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C7D6D6-4BA1-D449-A79A-A0001AC37568}" type="pres">
      <dgm:prSet presAssocID="{BAAC4B86-298F-6742-987E-1B5DB9C24826}" presName="roof" presStyleLbl="dkBgShp" presStyleIdx="0" presStyleCnt="2" custScaleY="49654"/>
      <dgm:spPr/>
      <dgm:t>
        <a:bodyPr/>
        <a:lstStyle/>
        <a:p>
          <a:endParaRPr lang="en-US"/>
        </a:p>
      </dgm:t>
    </dgm:pt>
    <dgm:pt modelId="{C6E254A7-30E6-214F-B100-DF90E148079F}" type="pres">
      <dgm:prSet presAssocID="{BAAC4B86-298F-6742-987E-1B5DB9C24826}" presName="pillars" presStyleCnt="0"/>
      <dgm:spPr/>
    </dgm:pt>
    <dgm:pt modelId="{BDB872E7-3FD0-5A46-9E02-B74E6F1FE4BB}" type="pres">
      <dgm:prSet presAssocID="{BAAC4B86-298F-6742-987E-1B5DB9C24826}" presName="pillar1" presStyleLbl="node1" presStyleIdx="0" presStyleCnt="3" custScaleY="124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DE0A7-9169-1B47-8EEA-580C039FBE07}" type="pres">
      <dgm:prSet presAssocID="{26DCCDAB-471C-2241-B4D2-C12B3E35AAF4}" presName="pillarX" presStyleLbl="node1" presStyleIdx="1" presStyleCnt="3" custScaleY="12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C79F8-F628-6949-BDBA-634864572B3D}" type="pres">
      <dgm:prSet presAssocID="{735225B0-C43D-E140-8EEA-273FC72E3E4D}" presName="pillarX" presStyleLbl="node1" presStyleIdx="2" presStyleCnt="3" custScaleY="12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5EFEB-4AFF-EC4F-BEAD-9FC9B98571ED}" type="pres">
      <dgm:prSet presAssocID="{BAAC4B86-298F-6742-987E-1B5DB9C24826}" presName="base" presStyleLbl="dkBgShp" presStyleIdx="1" presStyleCnt="2"/>
      <dgm:spPr/>
    </dgm:pt>
  </dgm:ptLst>
  <dgm:cxnLst>
    <dgm:cxn modelId="{10C32B7C-EBB4-3C4F-A95C-4AEF536DD041}" type="presOf" srcId="{E9B3EA46-6960-0240-AE1C-3B6D8035C6C4}" destId="{BDB872E7-3FD0-5A46-9E02-B74E6F1FE4BB}" srcOrd="0" destOrd="0" presId="urn:microsoft.com/office/officeart/2005/8/layout/hList3"/>
    <dgm:cxn modelId="{2D77A6B4-5A57-8445-AD0B-25EF345B490D}" srcId="{BAAC4B86-298F-6742-987E-1B5DB9C24826}" destId="{735225B0-C43D-E140-8EEA-273FC72E3E4D}" srcOrd="2" destOrd="0" parTransId="{292C66C4-D8B1-1549-B3C5-EB12F4E7EAB9}" sibTransId="{D21CA3DD-7B32-B743-8FCE-73D79F870D77}"/>
    <dgm:cxn modelId="{40EDCA11-C438-CA4F-A4E3-DAF628D779E4}" srcId="{579AFD9C-1B2F-1544-ADDD-5F8BA592C113}" destId="{BAAC4B86-298F-6742-987E-1B5DB9C24826}" srcOrd="0" destOrd="0" parTransId="{E1EF4D31-C0C2-4D4D-AEB6-DF210153E82F}" sibTransId="{C62FC218-EB26-2C4A-927B-419CA1233BF4}"/>
    <dgm:cxn modelId="{81F20741-DC03-DD45-B347-2D43A37BAEAE}" srcId="{BAAC4B86-298F-6742-987E-1B5DB9C24826}" destId="{E9B3EA46-6960-0240-AE1C-3B6D8035C6C4}" srcOrd="0" destOrd="0" parTransId="{28635AE7-2242-0344-9558-E94C9F8E8DB1}" sibTransId="{A4A6D079-B96A-0F4B-A7AB-29D336BB4750}"/>
    <dgm:cxn modelId="{75AFF683-7955-8140-9362-670A36C53503}" type="presOf" srcId="{BAAC4B86-298F-6742-987E-1B5DB9C24826}" destId="{4AC7D6D6-4BA1-D449-A79A-A0001AC37568}" srcOrd="0" destOrd="0" presId="urn:microsoft.com/office/officeart/2005/8/layout/hList3"/>
    <dgm:cxn modelId="{B374F9ED-C8C8-AF47-910B-9A93AFEF287C}" srcId="{BAAC4B86-298F-6742-987E-1B5DB9C24826}" destId="{26DCCDAB-471C-2241-B4D2-C12B3E35AAF4}" srcOrd="1" destOrd="0" parTransId="{C27DFE0C-3AEA-8247-9FF0-78777AF9ADAE}" sibTransId="{0348EB41-A8B9-FC44-9A39-2FFF82C96985}"/>
    <dgm:cxn modelId="{7C6F28A3-AAE6-3648-B30C-2162979DA7A8}" type="presOf" srcId="{735225B0-C43D-E140-8EEA-273FC72E3E4D}" destId="{32AC79F8-F628-6949-BDBA-634864572B3D}" srcOrd="0" destOrd="0" presId="urn:microsoft.com/office/officeart/2005/8/layout/hList3"/>
    <dgm:cxn modelId="{E96DC28A-294C-9F4A-8496-960CC5C3CFA9}" type="presOf" srcId="{26DCCDAB-471C-2241-B4D2-C12B3E35AAF4}" destId="{937DE0A7-9169-1B47-8EEA-580C039FBE07}" srcOrd="0" destOrd="0" presId="urn:microsoft.com/office/officeart/2005/8/layout/hList3"/>
    <dgm:cxn modelId="{D376FBAE-93D1-4C48-A460-DABDB1C8EB58}" type="presOf" srcId="{579AFD9C-1B2F-1544-ADDD-5F8BA592C113}" destId="{188F7E93-941E-4E4A-A2BC-3E007125ED9C}" srcOrd="0" destOrd="0" presId="urn:microsoft.com/office/officeart/2005/8/layout/hList3"/>
    <dgm:cxn modelId="{01D37DB6-ADBF-B141-964F-77FC2EE19BA3}" type="presParOf" srcId="{188F7E93-941E-4E4A-A2BC-3E007125ED9C}" destId="{4AC7D6D6-4BA1-D449-A79A-A0001AC37568}" srcOrd="0" destOrd="0" presId="urn:microsoft.com/office/officeart/2005/8/layout/hList3"/>
    <dgm:cxn modelId="{AFA3ADEC-DC6C-AF46-8F18-FAF913CA2057}" type="presParOf" srcId="{188F7E93-941E-4E4A-A2BC-3E007125ED9C}" destId="{C6E254A7-30E6-214F-B100-DF90E148079F}" srcOrd="1" destOrd="0" presId="urn:microsoft.com/office/officeart/2005/8/layout/hList3"/>
    <dgm:cxn modelId="{854AEEC8-F300-3541-A128-D363CB02D6AA}" type="presParOf" srcId="{C6E254A7-30E6-214F-B100-DF90E148079F}" destId="{BDB872E7-3FD0-5A46-9E02-B74E6F1FE4BB}" srcOrd="0" destOrd="0" presId="urn:microsoft.com/office/officeart/2005/8/layout/hList3"/>
    <dgm:cxn modelId="{933E8F29-566E-894B-968D-902CA480DAC0}" type="presParOf" srcId="{C6E254A7-30E6-214F-B100-DF90E148079F}" destId="{937DE0A7-9169-1B47-8EEA-580C039FBE07}" srcOrd="1" destOrd="0" presId="urn:microsoft.com/office/officeart/2005/8/layout/hList3"/>
    <dgm:cxn modelId="{CAD5DF39-1E17-404C-B765-9A4E3531E389}" type="presParOf" srcId="{C6E254A7-30E6-214F-B100-DF90E148079F}" destId="{32AC79F8-F628-6949-BDBA-634864572B3D}" srcOrd="2" destOrd="0" presId="urn:microsoft.com/office/officeart/2005/8/layout/hList3"/>
    <dgm:cxn modelId="{28A47936-72BB-9941-801E-68D47C66077B}" type="presParOf" srcId="{188F7E93-941E-4E4A-A2BC-3E007125ED9C}" destId="{F5A5EFEB-4AFF-EC4F-BEAD-9FC9B98571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71EA0F-BBA2-5947-BED2-602B88D3929A}" type="doc">
      <dgm:prSet loTypeId="urn:microsoft.com/office/officeart/2005/8/layout/hList3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18D38C6-E592-1148-BA83-FC97998105F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Thinking</a:t>
          </a:r>
          <a:endParaRPr lang="en-US" dirty="0">
            <a:solidFill>
              <a:srgbClr val="000000"/>
            </a:solidFill>
          </a:endParaRPr>
        </a:p>
      </dgm:t>
    </dgm:pt>
    <dgm:pt modelId="{DCC83FEC-C1D3-6F45-B2E6-04E3FB1EAD3A}" type="parTrans" cxnId="{62897121-121D-E14B-B113-A67D4FAEC9E1}">
      <dgm:prSet/>
      <dgm:spPr/>
      <dgm:t>
        <a:bodyPr/>
        <a:lstStyle/>
        <a:p>
          <a:endParaRPr lang="en-US"/>
        </a:p>
      </dgm:t>
    </dgm:pt>
    <dgm:pt modelId="{A84E11B8-5395-5447-9265-8AB48BCE4845}" type="sibTrans" cxnId="{62897121-121D-E14B-B113-A67D4FAEC9E1}">
      <dgm:prSet/>
      <dgm:spPr/>
      <dgm:t>
        <a:bodyPr/>
        <a:lstStyle/>
        <a:p>
          <a:endParaRPr lang="en-US"/>
        </a:p>
      </dgm:t>
    </dgm:pt>
    <dgm:pt modelId="{5CEC6C4A-DDDD-124A-8B03-F9962D34ECFF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thoroughly teaches two or more types of</a:t>
          </a:r>
        </a:p>
        <a:p>
          <a:r>
            <a:rPr lang="en-US" dirty="0" smtClean="0">
              <a:solidFill>
                <a:srgbClr val="000000"/>
              </a:solidFill>
            </a:rPr>
            <a:t>thinking:</a:t>
          </a:r>
        </a:p>
        <a:p>
          <a:r>
            <a:rPr lang="en-US" dirty="0" smtClean="0">
              <a:solidFill>
                <a:srgbClr val="000000"/>
              </a:solidFill>
            </a:rPr>
            <a:t>analytical thinking, where students analyze, compare and contrast, and evaluate and explain information;</a:t>
          </a:r>
        </a:p>
        <a:p>
          <a:r>
            <a:rPr lang="en-US" dirty="0" smtClean="0">
              <a:solidFill>
                <a:srgbClr val="000000"/>
              </a:solidFill>
            </a:rPr>
            <a:t>practical thinking, where students use, apply, and implement what they learn in real-life scenarios;</a:t>
          </a:r>
        </a:p>
        <a:p>
          <a:r>
            <a:rPr lang="en-US" dirty="0" smtClean="0">
              <a:solidFill>
                <a:srgbClr val="000000"/>
              </a:solidFill>
            </a:rPr>
            <a:t>creative thinking, where students create, design, imagine, and suppose; and</a:t>
          </a:r>
        </a:p>
        <a:p>
          <a:r>
            <a:rPr lang="en-US" dirty="0" smtClean="0">
              <a:solidFill>
                <a:srgbClr val="000000"/>
              </a:solidFill>
            </a:rPr>
            <a:t>research-based thinking, where students explore and review a variety of ideas, models, and solutions to problems.</a:t>
          </a:r>
        </a:p>
        <a:p>
          <a:r>
            <a:rPr lang="en-US" dirty="0" smtClean="0">
              <a:solidFill>
                <a:srgbClr val="000000"/>
              </a:solidFill>
            </a:rPr>
            <a:t>The teacher provides opportunities where students:</a:t>
          </a:r>
        </a:p>
        <a:p>
          <a:r>
            <a:rPr lang="en-US" dirty="0" smtClean="0">
              <a:solidFill>
                <a:srgbClr val="000000"/>
              </a:solidFill>
            </a:rPr>
            <a:t>generate a variety of ideas and alternatives;</a:t>
          </a:r>
        </a:p>
        <a:p>
          <a:r>
            <a:rPr lang="en-US" dirty="0" smtClean="0">
              <a:solidFill>
                <a:srgbClr val="000000"/>
              </a:solidFill>
            </a:rPr>
            <a:t>analyze problems from multiple perspectives and viewpoints; and</a:t>
          </a:r>
        </a:p>
        <a:p>
          <a:r>
            <a:rPr lang="en-US" dirty="0" smtClean="0">
              <a:solidFill>
                <a:srgbClr val="000000"/>
              </a:solidFill>
            </a:rPr>
            <a:t>monitor their thinking to ensure that they understand what they are learning, are attending to critical information, and are aware of the learning strategies that they are using and why.</a:t>
          </a:r>
          <a:endParaRPr lang="en-US" dirty="0">
            <a:solidFill>
              <a:srgbClr val="000000"/>
            </a:solidFill>
          </a:endParaRPr>
        </a:p>
      </dgm:t>
    </dgm:pt>
    <dgm:pt modelId="{F2F21DF5-C901-F34D-AE3F-DD8859E57BAE}" type="parTrans" cxnId="{F8EC99F6-F222-EF4B-AC44-E00DC2A503BF}">
      <dgm:prSet/>
      <dgm:spPr/>
      <dgm:t>
        <a:bodyPr/>
        <a:lstStyle/>
        <a:p>
          <a:endParaRPr lang="en-US"/>
        </a:p>
      </dgm:t>
    </dgm:pt>
    <dgm:pt modelId="{35F53F86-1942-4645-9481-FE7B26A7D960}" type="sibTrans" cxnId="{F8EC99F6-F222-EF4B-AC44-E00DC2A503BF}">
      <dgm:prSet/>
      <dgm:spPr/>
      <dgm:t>
        <a:bodyPr/>
        <a:lstStyle/>
        <a:p>
          <a:endParaRPr lang="en-US"/>
        </a:p>
      </dgm:t>
    </dgm:pt>
    <dgm:pt modelId="{5F02E529-AFD4-3543-9005-4B2980AC084F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thoroughly teaches one type of thinking:</a:t>
          </a:r>
        </a:p>
        <a:p>
          <a:r>
            <a:rPr lang="en-US" dirty="0" smtClean="0">
              <a:solidFill>
                <a:srgbClr val="000000"/>
              </a:solidFill>
            </a:rPr>
            <a:t>analytical thinking, where students analyze, compare and contrast, and evaluate and explain information;</a:t>
          </a:r>
        </a:p>
        <a:p>
          <a:r>
            <a:rPr lang="en-US" dirty="0" smtClean="0">
              <a:solidFill>
                <a:srgbClr val="000000"/>
              </a:solidFill>
            </a:rPr>
            <a:t>practical thinking, where students use, apply, and implement what they learn in real-life scenarios;</a:t>
          </a:r>
        </a:p>
        <a:p>
          <a:r>
            <a:rPr lang="en-US" dirty="0" smtClean="0">
              <a:solidFill>
                <a:srgbClr val="000000"/>
              </a:solidFill>
            </a:rPr>
            <a:t>creative thinking, where students create, design, imagine, and suppose; and</a:t>
          </a:r>
        </a:p>
        <a:p>
          <a:r>
            <a:rPr lang="en-US" dirty="0" smtClean="0">
              <a:solidFill>
                <a:srgbClr val="000000"/>
              </a:solidFill>
            </a:rPr>
            <a:t>research-based thinking, where students explore and review a variety of ideas, models, and solutions to problems.</a:t>
          </a:r>
        </a:p>
        <a:p>
          <a:r>
            <a:rPr lang="en-US" dirty="0" smtClean="0">
              <a:solidFill>
                <a:srgbClr val="000000"/>
              </a:solidFill>
            </a:rPr>
            <a:t>The teacher provides opportunities where students:</a:t>
          </a:r>
        </a:p>
        <a:p>
          <a:r>
            <a:rPr lang="en-US" dirty="0" smtClean="0">
              <a:solidFill>
                <a:srgbClr val="000000"/>
              </a:solidFill>
            </a:rPr>
            <a:t>generate a variety of ideas and alternatives; and analyze problems from multiple perspectives and viewpoints.</a:t>
          </a:r>
          <a:endParaRPr lang="en-US" dirty="0">
            <a:solidFill>
              <a:srgbClr val="000000"/>
            </a:solidFill>
          </a:endParaRPr>
        </a:p>
      </dgm:t>
    </dgm:pt>
    <dgm:pt modelId="{AC78DF10-0373-6941-8599-6FF9EF1E45C2}" type="parTrans" cxnId="{338BD777-1374-9B49-AB86-6E7D450A489C}">
      <dgm:prSet/>
      <dgm:spPr/>
      <dgm:t>
        <a:bodyPr/>
        <a:lstStyle/>
        <a:p>
          <a:endParaRPr lang="en-US"/>
        </a:p>
      </dgm:t>
    </dgm:pt>
    <dgm:pt modelId="{3B875BA4-8C45-1C4D-B331-4ADC18A2E2F7}" type="sibTrans" cxnId="{338BD777-1374-9B49-AB86-6E7D450A489C}">
      <dgm:prSet/>
      <dgm:spPr/>
      <dgm:t>
        <a:bodyPr/>
        <a:lstStyle/>
        <a:p>
          <a:endParaRPr lang="en-US"/>
        </a:p>
      </dgm:t>
    </dgm:pt>
    <dgm:pt modelId="{E4AA8F70-D839-084C-BDC5-08558E45CA3A}">
      <dgm:prSet phldrT="[Text]"/>
      <dgm:spPr/>
      <dgm:t>
        <a:bodyPr anchor="t"/>
        <a:lstStyle/>
        <a:p>
          <a:r>
            <a:rPr lang="en-US" dirty="0" smtClean="0">
              <a:solidFill>
                <a:srgbClr val="000000"/>
              </a:solidFill>
            </a:rPr>
            <a:t>The teacher implements no learning experiences that thoroughly teach any type of thinking.</a:t>
          </a:r>
        </a:p>
        <a:p>
          <a:r>
            <a:rPr lang="en-US" dirty="0" smtClean="0">
              <a:solidFill>
                <a:srgbClr val="000000"/>
              </a:solidFill>
            </a:rPr>
            <a:t>The teacher provides no opportunities where students:</a:t>
          </a:r>
        </a:p>
        <a:p>
          <a:r>
            <a:rPr lang="en-US" dirty="0" smtClean="0">
              <a:solidFill>
                <a:srgbClr val="000000"/>
              </a:solidFill>
            </a:rPr>
            <a:t>generate a variety of ideas and alternatives; or</a:t>
          </a:r>
        </a:p>
        <a:p>
          <a:r>
            <a:rPr lang="en-US" dirty="0" smtClean="0">
              <a:solidFill>
                <a:srgbClr val="000000"/>
              </a:solidFill>
            </a:rPr>
            <a:t>analyze problems from multiple perspectives and viewpoints.</a:t>
          </a:r>
          <a:endParaRPr lang="en-US" dirty="0">
            <a:solidFill>
              <a:srgbClr val="000000"/>
            </a:solidFill>
          </a:endParaRPr>
        </a:p>
      </dgm:t>
    </dgm:pt>
    <dgm:pt modelId="{4A7A421A-B8E2-CB42-9296-9D8F970E454B}" type="parTrans" cxnId="{DB83BA86-F2B6-A147-9961-273F80429420}">
      <dgm:prSet/>
      <dgm:spPr/>
      <dgm:t>
        <a:bodyPr/>
        <a:lstStyle/>
        <a:p>
          <a:endParaRPr lang="en-US"/>
        </a:p>
      </dgm:t>
    </dgm:pt>
    <dgm:pt modelId="{9719A95E-1AA7-534A-BA88-77AE4B148C94}" type="sibTrans" cxnId="{DB83BA86-F2B6-A147-9961-273F80429420}">
      <dgm:prSet/>
      <dgm:spPr/>
      <dgm:t>
        <a:bodyPr/>
        <a:lstStyle/>
        <a:p>
          <a:endParaRPr lang="en-US"/>
        </a:p>
      </dgm:t>
    </dgm:pt>
    <dgm:pt modelId="{74AC2C0D-7216-7144-A93F-FC32AEB1E94C}" type="pres">
      <dgm:prSet presAssocID="{4F71EA0F-BBA2-5947-BED2-602B88D3929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F7E403-81E7-DF42-8861-2B8B8F3D370E}" type="pres">
      <dgm:prSet presAssocID="{C18D38C6-E592-1148-BA83-FC97998105F9}" presName="roof" presStyleLbl="dkBgShp" presStyleIdx="0" presStyleCnt="2"/>
      <dgm:spPr/>
      <dgm:t>
        <a:bodyPr/>
        <a:lstStyle/>
        <a:p>
          <a:endParaRPr lang="en-US"/>
        </a:p>
      </dgm:t>
    </dgm:pt>
    <dgm:pt modelId="{807967D4-5348-9C44-B57E-27C8D491D57C}" type="pres">
      <dgm:prSet presAssocID="{C18D38C6-E592-1148-BA83-FC97998105F9}" presName="pillars" presStyleCnt="0"/>
      <dgm:spPr/>
    </dgm:pt>
    <dgm:pt modelId="{F3930296-4E4A-AC4A-BE14-123A332C9203}" type="pres">
      <dgm:prSet presAssocID="{C18D38C6-E592-1148-BA83-FC97998105F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62046-079B-1544-AF16-EAD296B1F480}" type="pres">
      <dgm:prSet presAssocID="{5F02E529-AFD4-3543-9005-4B2980AC084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465DE-1172-EE40-BF13-D6A2E91E39A4}" type="pres">
      <dgm:prSet presAssocID="{E4AA8F70-D839-084C-BDC5-08558E45CA3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3D34D-57A2-F84C-A3EE-C0C99877B9A2}" type="pres">
      <dgm:prSet presAssocID="{C18D38C6-E592-1148-BA83-FC97998105F9}" presName="base" presStyleLbl="dkBgShp" presStyleIdx="1" presStyleCnt="2"/>
      <dgm:spPr/>
    </dgm:pt>
  </dgm:ptLst>
  <dgm:cxnLst>
    <dgm:cxn modelId="{338BD777-1374-9B49-AB86-6E7D450A489C}" srcId="{C18D38C6-E592-1148-BA83-FC97998105F9}" destId="{5F02E529-AFD4-3543-9005-4B2980AC084F}" srcOrd="1" destOrd="0" parTransId="{AC78DF10-0373-6941-8599-6FF9EF1E45C2}" sibTransId="{3B875BA4-8C45-1C4D-B331-4ADC18A2E2F7}"/>
    <dgm:cxn modelId="{2E88F5F2-EEFC-3F45-AE3B-4C184C6E679E}" type="presOf" srcId="{5F02E529-AFD4-3543-9005-4B2980AC084F}" destId="{8EC62046-079B-1544-AF16-EAD296B1F480}" srcOrd="0" destOrd="0" presId="urn:microsoft.com/office/officeart/2005/8/layout/hList3"/>
    <dgm:cxn modelId="{62897121-121D-E14B-B113-A67D4FAEC9E1}" srcId="{4F71EA0F-BBA2-5947-BED2-602B88D3929A}" destId="{C18D38C6-E592-1148-BA83-FC97998105F9}" srcOrd="0" destOrd="0" parTransId="{DCC83FEC-C1D3-6F45-B2E6-04E3FB1EAD3A}" sibTransId="{A84E11B8-5395-5447-9265-8AB48BCE4845}"/>
    <dgm:cxn modelId="{62752D15-06B5-CC42-9CF5-1CB53DDE57F6}" type="presOf" srcId="{E4AA8F70-D839-084C-BDC5-08558E45CA3A}" destId="{E00465DE-1172-EE40-BF13-D6A2E91E39A4}" srcOrd="0" destOrd="0" presId="urn:microsoft.com/office/officeart/2005/8/layout/hList3"/>
    <dgm:cxn modelId="{D3D09A5E-645F-474C-ACDC-4B1A790DCA74}" type="presOf" srcId="{4F71EA0F-BBA2-5947-BED2-602B88D3929A}" destId="{74AC2C0D-7216-7144-A93F-FC32AEB1E94C}" srcOrd="0" destOrd="0" presId="urn:microsoft.com/office/officeart/2005/8/layout/hList3"/>
    <dgm:cxn modelId="{DB83BA86-F2B6-A147-9961-273F80429420}" srcId="{C18D38C6-E592-1148-BA83-FC97998105F9}" destId="{E4AA8F70-D839-084C-BDC5-08558E45CA3A}" srcOrd="2" destOrd="0" parTransId="{4A7A421A-B8E2-CB42-9296-9D8F970E454B}" sibTransId="{9719A95E-1AA7-534A-BA88-77AE4B148C94}"/>
    <dgm:cxn modelId="{9CC809CF-F562-5B48-82FC-8E3C72C46742}" type="presOf" srcId="{C18D38C6-E592-1148-BA83-FC97998105F9}" destId="{D3F7E403-81E7-DF42-8861-2B8B8F3D370E}" srcOrd="0" destOrd="0" presId="urn:microsoft.com/office/officeart/2005/8/layout/hList3"/>
    <dgm:cxn modelId="{F8EC99F6-F222-EF4B-AC44-E00DC2A503BF}" srcId="{C18D38C6-E592-1148-BA83-FC97998105F9}" destId="{5CEC6C4A-DDDD-124A-8B03-F9962D34ECFF}" srcOrd="0" destOrd="0" parTransId="{F2F21DF5-C901-F34D-AE3F-DD8859E57BAE}" sibTransId="{35F53F86-1942-4645-9481-FE7B26A7D960}"/>
    <dgm:cxn modelId="{E019E915-0DB6-F845-998A-AEB61380FDC4}" type="presOf" srcId="{5CEC6C4A-DDDD-124A-8B03-F9962D34ECFF}" destId="{F3930296-4E4A-AC4A-BE14-123A332C9203}" srcOrd="0" destOrd="0" presId="urn:microsoft.com/office/officeart/2005/8/layout/hList3"/>
    <dgm:cxn modelId="{BE272824-E41C-2A4B-8DC3-53A119BEEAE9}" type="presParOf" srcId="{74AC2C0D-7216-7144-A93F-FC32AEB1E94C}" destId="{D3F7E403-81E7-DF42-8861-2B8B8F3D370E}" srcOrd="0" destOrd="0" presId="urn:microsoft.com/office/officeart/2005/8/layout/hList3"/>
    <dgm:cxn modelId="{BA014655-C592-B44B-A254-9E14E11BABF0}" type="presParOf" srcId="{74AC2C0D-7216-7144-A93F-FC32AEB1E94C}" destId="{807967D4-5348-9C44-B57E-27C8D491D57C}" srcOrd="1" destOrd="0" presId="urn:microsoft.com/office/officeart/2005/8/layout/hList3"/>
    <dgm:cxn modelId="{41F5E090-E124-3F4F-811E-FF0EE8498B3C}" type="presParOf" srcId="{807967D4-5348-9C44-B57E-27C8D491D57C}" destId="{F3930296-4E4A-AC4A-BE14-123A332C9203}" srcOrd="0" destOrd="0" presId="urn:microsoft.com/office/officeart/2005/8/layout/hList3"/>
    <dgm:cxn modelId="{238BEB1C-3CB3-E544-8E3C-2C19F3FB450F}" type="presParOf" srcId="{807967D4-5348-9C44-B57E-27C8D491D57C}" destId="{8EC62046-079B-1544-AF16-EAD296B1F480}" srcOrd="1" destOrd="0" presId="urn:microsoft.com/office/officeart/2005/8/layout/hList3"/>
    <dgm:cxn modelId="{7A2659E7-3032-AF4F-9652-DAFAFB83DB25}" type="presParOf" srcId="{807967D4-5348-9C44-B57E-27C8D491D57C}" destId="{E00465DE-1172-EE40-BF13-D6A2E91E39A4}" srcOrd="2" destOrd="0" presId="urn:microsoft.com/office/officeart/2005/8/layout/hList3"/>
    <dgm:cxn modelId="{A651863D-7D65-5743-A68B-A49A6D1F2D56}" type="presParOf" srcId="{74AC2C0D-7216-7144-A93F-FC32AEB1E94C}" destId="{1B63D34D-57A2-F84C-A3EE-C0C99877B9A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AB4E3-EA21-7F4D-9DB8-1DAD5612DDDF}">
      <dsp:nvSpPr>
        <dsp:cNvPr id="0" name=""/>
        <dsp:cNvSpPr/>
      </dsp:nvSpPr>
      <dsp:spPr>
        <a:xfrm>
          <a:off x="0" y="0"/>
          <a:ext cx="8229600" cy="173974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000000"/>
              </a:solidFill>
            </a:rPr>
            <a:t>Problem Solving</a:t>
          </a:r>
          <a:endParaRPr lang="en-US" sz="5400" kern="1200" dirty="0">
            <a:solidFill>
              <a:srgbClr val="000000"/>
            </a:solidFill>
          </a:endParaRPr>
        </a:p>
      </dsp:txBody>
      <dsp:txXfrm>
        <a:off x="0" y="0"/>
        <a:ext cx="8229600" cy="1739741"/>
      </dsp:txXfrm>
    </dsp:sp>
    <dsp:sp modelId="{F374F249-70B2-5641-9227-6D9CACD80BE3}">
      <dsp:nvSpPr>
        <dsp:cNvPr id="0" name=""/>
        <dsp:cNvSpPr/>
      </dsp:nvSpPr>
      <dsp:spPr>
        <a:xfrm>
          <a:off x="4018" y="1352493"/>
          <a:ext cx="2740521" cy="4427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The teacher implements activities that teach and reinforce three or more of the following problem solving types: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Abstraction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Categorization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Drawing Conclusions/Justifying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Predicting Outcomes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Observing and Experimenting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Improving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Identifying Relevant/Irrelevant Information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Generating Ideas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Creating and Designing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4018" y="1352493"/>
        <a:ext cx="2740521" cy="4427953"/>
      </dsp:txXfrm>
    </dsp:sp>
    <dsp:sp modelId="{670C37F3-E503-D540-97FF-BB2DAD7FDDBA}">
      <dsp:nvSpPr>
        <dsp:cNvPr id="0" name=""/>
        <dsp:cNvSpPr/>
      </dsp:nvSpPr>
      <dsp:spPr>
        <a:xfrm>
          <a:off x="2744539" y="1352493"/>
          <a:ext cx="2740521" cy="4427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The teacher implements activities that teach two of the following problem-solving types: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Abstraction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Categorization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Drawing Conclusions/Justifying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Predicting Outcomes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Observing and Experimenting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Improving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Identifying Relevant/Irrelevant Information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Generating Ideas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Creating and Designing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2744539" y="1352493"/>
        <a:ext cx="2740521" cy="4427953"/>
      </dsp:txXfrm>
    </dsp:sp>
    <dsp:sp modelId="{58F43D6B-6BF5-6842-9D0F-5C35A1F9E75B}">
      <dsp:nvSpPr>
        <dsp:cNvPr id="0" name=""/>
        <dsp:cNvSpPr/>
      </dsp:nvSpPr>
      <dsp:spPr>
        <a:xfrm>
          <a:off x="5485060" y="1352493"/>
          <a:ext cx="2740521" cy="4427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The teacher implements no activities that teach the following problem-solving types: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Abstraction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Categorization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Drawing Conclusions/Justifying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Predicting Outcomes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Observing and Experimenting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Improving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Identifying Relevant/Irrelevant Information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Generating Ideas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Creating and Designing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5485060" y="1352493"/>
        <a:ext cx="2740521" cy="4427953"/>
      </dsp:txXfrm>
    </dsp:sp>
    <dsp:sp modelId="{F7752F9B-AC23-824F-AC9A-6D6746A2A25E}">
      <dsp:nvSpPr>
        <dsp:cNvPr id="0" name=""/>
        <dsp:cNvSpPr/>
      </dsp:nvSpPr>
      <dsp:spPr>
        <a:xfrm>
          <a:off x="0" y="5393198"/>
          <a:ext cx="8229600" cy="40593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7D6D6-4BA1-D449-A79A-A0001AC37568}">
      <dsp:nvSpPr>
        <dsp:cNvPr id="0" name=""/>
        <dsp:cNvSpPr/>
      </dsp:nvSpPr>
      <dsp:spPr>
        <a:xfrm>
          <a:off x="0" y="198560"/>
          <a:ext cx="8229600" cy="86985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Questioning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0" y="198560"/>
        <a:ext cx="8229600" cy="869851"/>
      </dsp:txXfrm>
    </dsp:sp>
    <dsp:sp modelId="{BDB872E7-3FD0-5A46-9E02-B74E6F1FE4BB}">
      <dsp:nvSpPr>
        <dsp:cNvPr id="0" name=""/>
        <dsp:cNvSpPr/>
      </dsp:nvSpPr>
      <dsp:spPr>
        <a:xfrm>
          <a:off x="4018" y="1056773"/>
          <a:ext cx="2740521" cy="45840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Teacher questions are varied and high quality, providing a balanced mix of question types: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knowledge and comprehension;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application and analysis; and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creation and evaluation.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rgbClr val="00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consistently purposeful and coherent.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A high frequency of questions is asked.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consistently sequenced with attention to the instructional goals.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regularly require active responses (e.g., whole-class signaling, choral responses, written and shared responses, or group and individual answers).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Wait time (3-5 seconds) is consistently provided.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The teacher calls on volunteers and non-volunteers, and a balance of students based on ability and sex.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Students generate questions that lead to further inquiry and self-directed learning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4018" y="1056773"/>
        <a:ext cx="2740521" cy="4584083"/>
      </dsp:txXfrm>
    </dsp:sp>
    <dsp:sp modelId="{937DE0A7-9169-1B47-8EEA-580C039FBE07}">
      <dsp:nvSpPr>
        <dsp:cNvPr id="0" name=""/>
        <dsp:cNvSpPr/>
      </dsp:nvSpPr>
      <dsp:spPr>
        <a:xfrm>
          <a:off x="2744539" y="1065050"/>
          <a:ext cx="2740521" cy="45675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Teacher questions are varied and high quality, providing for some, but not all, question types: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knowledge and comprehension;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application and analysis; and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creation and evaluation.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rgbClr val="00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usually purposeful and coherent.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A moderate frequency of questions asked.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sometimes sequenced with attention to the instructional goals.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sometimes require active responses (e.g., whole-class signaling, choral responses, or group and individual answers).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Wait time is sometimes provided.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The teacher calls on volunteers and non-volunteers, and a balance of students based on ability and sex.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2744539" y="1065050"/>
        <a:ext cx="2740521" cy="4567528"/>
      </dsp:txXfrm>
    </dsp:sp>
    <dsp:sp modelId="{32AC79F8-F628-6949-BDBA-634864572B3D}">
      <dsp:nvSpPr>
        <dsp:cNvPr id="0" name=""/>
        <dsp:cNvSpPr/>
      </dsp:nvSpPr>
      <dsp:spPr>
        <a:xfrm>
          <a:off x="5485060" y="1065050"/>
          <a:ext cx="2740521" cy="45675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Teacher questions are inconsistent in quality and include few question types: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knowledge and comprehension;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application and analysis; and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0000"/>
              </a:solidFill>
            </a:rPr>
            <a:t>o</a:t>
          </a:r>
          <a:r>
            <a:rPr lang="en-US" sz="1100" kern="1200" dirty="0" smtClean="0">
              <a:solidFill>
                <a:srgbClr val="000000"/>
              </a:solidFill>
            </a:rPr>
            <a:t> creation and evaluation.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rgbClr val="00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random and lack coherence.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A low frequency of questions is asked.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are rarely sequenced with attention to the instructional goals.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Questions rarely require active responses (e.g., whole-class signaling, choral responses, or group and individual answers).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Wait time is inconsistently provided.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The teacher mostly calls on volunteers and high ability students.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5485060" y="1065050"/>
        <a:ext cx="2740521" cy="4567528"/>
      </dsp:txXfrm>
    </dsp:sp>
    <dsp:sp modelId="{F5A5EFEB-4AFF-EC4F-BEAD-9FC9B98571ED}">
      <dsp:nvSpPr>
        <dsp:cNvPr id="0" name=""/>
        <dsp:cNvSpPr/>
      </dsp:nvSpPr>
      <dsp:spPr>
        <a:xfrm>
          <a:off x="0" y="5188231"/>
          <a:ext cx="8229600" cy="40875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E403-81E7-DF42-8861-2B8B8F3D370E}">
      <dsp:nvSpPr>
        <dsp:cNvPr id="0" name=""/>
        <dsp:cNvSpPr/>
      </dsp:nvSpPr>
      <dsp:spPr>
        <a:xfrm>
          <a:off x="0" y="0"/>
          <a:ext cx="8229600" cy="200005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000000"/>
              </a:solidFill>
            </a:rPr>
            <a:t>Thinking</a:t>
          </a:r>
          <a:endParaRPr lang="en-US" sz="6500" kern="1200" dirty="0">
            <a:solidFill>
              <a:srgbClr val="000000"/>
            </a:solidFill>
          </a:endParaRPr>
        </a:p>
      </dsp:txBody>
      <dsp:txXfrm>
        <a:off x="0" y="0"/>
        <a:ext cx="8229600" cy="2000051"/>
      </dsp:txXfrm>
    </dsp:sp>
    <dsp:sp modelId="{F3930296-4E4A-AC4A-BE14-123A332C9203}">
      <dsp:nvSpPr>
        <dsp:cNvPr id="0" name=""/>
        <dsp:cNvSpPr/>
      </dsp:nvSpPr>
      <dsp:spPr>
        <a:xfrm>
          <a:off x="4018" y="2000051"/>
          <a:ext cx="2740521" cy="42001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thoroughly teaches two or more types of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thinking: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analytical thinking, where students analyze, compare and contrast, and evaluate and explain information;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practical thinking, where students use, apply, and implement what they learn in real-life scenarios;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creative thinking, where students create, design, imagine, and suppose; and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research-based thinking, where students explore and review a variety of ideas, models, and solutions to problems.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provides opportunities where students: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generate a variety of ideas and alternatives;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analyze problems from multiple perspectives and viewpoints; and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monitor their thinking to ensure that they understand what they are learning, are attending to critical information, and are aware of the learning strategies that they are using and why.</a:t>
          </a:r>
          <a:endParaRPr lang="en-US" sz="1000" kern="1200" dirty="0">
            <a:solidFill>
              <a:srgbClr val="000000"/>
            </a:solidFill>
          </a:endParaRPr>
        </a:p>
      </dsp:txBody>
      <dsp:txXfrm>
        <a:off x="4018" y="2000051"/>
        <a:ext cx="2740521" cy="4200107"/>
      </dsp:txXfrm>
    </dsp:sp>
    <dsp:sp modelId="{8EC62046-079B-1544-AF16-EAD296B1F480}">
      <dsp:nvSpPr>
        <dsp:cNvPr id="0" name=""/>
        <dsp:cNvSpPr/>
      </dsp:nvSpPr>
      <dsp:spPr>
        <a:xfrm>
          <a:off x="2744539" y="2000051"/>
          <a:ext cx="2740521" cy="42001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thoroughly teaches one type of thinking: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analytical thinking, where students analyze, compare and contrast, and evaluate and explain information;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practical thinking, where students use, apply, and implement what they learn in real-life scenarios;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creative thinking, where students create, design, imagine, and suppose; and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research-based thinking, where students explore and review a variety of ideas, models, and solutions to problems.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provides opportunities where students: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generate a variety of ideas and alternatives; and analyze problems from multiple perspectives and viewpoints.</a:t>
          </a:r>
          <a:endParaRPr lang="en-US" sz="1000" kern="1200" dirty="0">
            <a:solidFill>
              <a:srgbClr val="000000"/>
            </a:solidFill>
          </a:endParaRPr>
        </a:p>
      </dsp:txBody>
      <dsp:txXfrm>
        <a:off x="2744539" y="2000051"/>
        <a:ext cx="2740521" cy="4200107"/>
      </dsp:txXfrm>
    </dsp:sp>
    <dsp:sp modelId="{E00465DE-1172-EE40-BF13-D6A2E91E39A4}">
      <dsp:nvSpPr>
        <dsp:cNvPr id="0" name=""/>
        <dsp:cNvSpPr/>
      </dsp:nvSpPr>
      <dsp:spPr>
        <a:xfrm>
          <a:off x="5485060" y="2000051"/>
          <a:ext cx="2740521" cy="42001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implements no learning experiences that thoroughly teach any type of thinking.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The teacher provides no opportunities where students: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generate a variety of ideas and alternatives; 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0000"/>
              </a:solidFill>
            </a:rPr>
            <a:t>analyze problems from multiple perspectives and viewpoints.</a:t>
          </a:r>
          <a:endParaRPr lang="en-US" sz="1000" kern="1200" dirty="0">
            <a:solidFill>
              <a:srgbClr val="000000"/>
            </a:solidFill>
          </a:endParaRPr>
        </a:p>
      </dsp:txBody>
      <dsp:txXfrm>
        <a:off x="5485060" y="2000051"/>
        <a:ext cx="2740521" cy="4200107"/>
      </dsp:txXfrm>
    </dsp:sp>
    <dsp:sp modelId="{1B63D34D-57A2-F84C-A3EE-C0C99877B9A2}">
      <dsp:nvSpPr>
        <dsp:cNvPr id="0" name=""/>
        <dsp:cNvSpPr/>
      </dsp:nvSpPr>
      <dsp:spPr>
        <a:xfrm>
          <a:off x="0" y="6200158"/>
          <a:ext cx="8229600" cy="46667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048-B7CB-1C4C-A858-20F692989C36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1C2F-F894-C647-9FF6-536F4D6E9A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Thinking, Problem Solving and Questioning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27025"/>
          <a:ext cx="8229600" cy="579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6746"/>
          <a:ext cx="8229600" cy="583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1164"/>
          <a:ext cx="8229600" cy="6666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713</Words>
  <Application>Microsoft Macintosh PowerPoint</Application>
  <PresentationFormat>On-screen Show (4:3)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Thinking, Problem Solving and Questioning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Thinking, Problem Solving and Questioning</dc:title>
  <dc:creator>Dr. Theodore Fuller</dc:creator>
  <cp:lastModifiedBy>Brian Fisher</cp:lastModifiedBy>
  <cp:revision>1</cp:revision>
  <dcterms:created xsi:type="dcterms:W3CDTF">2012-02-03T15:40:31Z</dcterms:created>
  <dcterms:modified xsi:type="dcterms:W3CDTF">2017-02-12T14:02:16Z</dcterms:modified>
</cp:coreProperties>
</file>