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20"/>
  </p:notesMasterIdLst>
  <p:sldIdLst>
    <p:sldId id="257" r:id="rId2"/>
    <p:sldId id="256" r:id="rId3"/>
    <p:sldId id="258" r:id="rId4"/>
    <p:sldId id="259" r:id="rId5"/>
    <p:sldId id="260" r:id="rId6"/>
    <p:sldId id="261" r:id="rId7"/>
    <p:sldId id="262" r:id="rId8"/>
    <p:sldId id="266" r:id="rId9"/>
    <p:sldId id="267" r:id="rId10"/>
    <p:sldId id="263" r:id="rId11"/>
    <p:sldId id="264" r:id="rId12"/>
    <p:sldId id="265" r:id="rId13"/>
    <p:sldId id="268" r:id="rId14"/>
    <p:sldId id="269" r:id="rId15"/>
    <p:sldId id="272" r:id="rId16"/>
    <p:sldId id="270" r:id="rId17"/>
    <p:sldId id="273" r:id="rId18"/>
    <p:sldId id="271" r:id="rId19"/>
  </p:sldIdLst>
  <p:sldSz cx="9144000" cy="6858000" type="screen4x3"/>
  <p:notesSz cx="6858000" cy="9144000"/>
  <p:defaultTextStyle>
    <a:defPPr>
      <a:defRPr lang="en-US"/>
    </a:defPPr>
    <a:lvl1pPr algn="l" defTabSz="457200" rtl="0" fontAlgn="base">
      <a:spcBef>
        <a:spcPct val="0"/>
      </a:spcBef>
      <a:spcAft>
        <a:spcPct val="0"/>
      </a:spcAft>
      <a:defRPr kern="1200">
        <a:solidFill>
          <a:schemeClr val="tx1"/>
        </a:solidFill>
        <a:latin typeface="Arial" charset="0"/>
        <a:ea typeface="ＭＳ Ｐゴシック" pitchFamily="-108" charset="-128"/>
        <a:cs typeface="+mn-cs"/>
      </a:defRPr>
    </a:lvl1pPr>
    <a:lvl2pPr marL="457200" algn="l" defTabSz="457200" rtl="0" fontAlgn="base">
      <a:spcBef>
        <a:spcPct val="0"/>
      </a:spcBef>
      <a:spcAft>
        <a:spcPct val="0"/>
      </a:spcAft>
      <a:defRPr kern="1200">
        <a:solidFill>
          <a:schemeClr val="tx1"/>
        </a:solidFill>
        <a:latin typeface="Arial" charset="0"/>
        <a:ea typeface="ＭＳ Ｐゴシック" pitchFamily="-108" charset="-128"/>
        <a:cs typeface="+mn-cs"/>
      </a:defRPr>
    </a:lvl2pPr>
    <a:lvl3pPr marL="914400" algn="l" defTabSz="457200" rtl="0" fontAlgn="base">
      <a:spcBef>
        <a:spcPct val="0"/>
      </a:spcBef>
      <a:spcAft>
        <a:spcPct val="0"/>
      </a:spcAft>
      <a:defRPr kern="1200">
        <a:solidFill>
          <a:schemeClr val="tx1"/>
        </a:solidFill>
        <a:latin typeface="Arial" charset="0"/>
        <a:ea typeface="ＭＳ Ｐゴシック" pitchFamily="-108" charset="-128"/>
        <a:cs typeface="+mn-cs"/>
      </a:defRPr>
    </a:lvl3pPr>
    <a:lvl4pPr marL="1371600" algn="l" defTabSz="457200" rtl="0" fontAlgn="base">
      <a:spcBef>
        <a:spcPct val="0"/>
      </a:spcBef>
      <a:spcAft>
        <a:spcPct val="0"/>
      </a:spcAft>
      <a:defRPr kern="1200">
        <a:solidFill>
          <a:schemeClr val="tx1"/>
        </a:solidFill>
        <a:latin typeface="Arial" charset="0"/>
        <a:ea typeface="ＭＳ Ｐゴシック" pitchFamily="-108" charset="-128"/>
        <a:cs typeface="+mn-cs"/>
      </a:defRPr>
    </a:lvl4pPr>
    <a:lvl5pPr marL="1828800" algn="l" defTabSz="457200" rtl="0" fontAlgn="base">
      <a:spcBef>
        <a:spcPct val="0"/>
      </a:spcBef>
      <a:spcAft>
        <a:spcPct val="0"/>
      </a:spcAft>
      <a:defRPr kern="1200">
        <a:solidFill>
          <a:schemeClr val="tx1"/>
        </a:solidFill>
        <a:latin typeface="Arial" charset="0"/>
        <a:ea typeface="ＭＳ Ｐゴシック" pitchFamily="-108" charset="-128"/>
        <a:cs typeface="+mn-cs"/>
      </a:defRPr>
    </a:lvl5pPr>
    <a:lvl6pPr marL="2286000" algn="l" defTabSz="914400" rtl="0" eaLnBrk="1" latinLnBrk="0" hangingPunct="1">
      <a:defRPr kern="1200">
        <a:solidFill>
          <a:schemeClr val="tx1"/>
        </a:solidFill>
        <a:latin typeface="Arial" charset="0"/>
        <a:ea typeface="ＭＳ Ｐゴシック" pitchFamily="-108" charset="-128"/>
        <a:cs typeface="+mn-cs"/>
      </a:defRPr>
    </a:lvl6pPr>
    <a:lvl7pPr marL="2743200" algn="l" defTabSz="914400" rtl="0" eaLnBrk="1" latinLnBrk="0" hangingPunct="1">
      <a:defRPr kern="1200">
        <a:solidFill>
          <a:schemeClr val="tx1"/>
        </a:solidFill>
        <a:latin typeface="Arial" charset="0"/>
        <a:ea typeface="ＭＳ Ｐゴシック" pitchFamily="-108" charset="-128"/>
        <a:cs typeface="+mn-cs"/>
      </a:defRPr>
    </a:lvl7pPr>
    <a:lvl8pPr marL="3200400" algn="l" defTabSz="914400" rtl="0" eaLnBrk="1" latinLnBrk="0" hangingPunct="1">
      <a:defRPr kern="1200">
        <a:solidFill>
          <a:schemeClr val="tx1"/>
        </a:solidFill>
        <a:latin typeface="Arial" charset="0"/>
        <a:ea typeface="ＭＳ Ｐゴシック" pitchFamily="-108" charset="-128"/>
        <a:cs typeface="+mn-cs"/>
      </a:defRPr>
    </a:lvl8pPr>
    <a:lvl9pPr marL="3657600" algn="l" defTabSz="914400" rtl="0" eaLnBrk="1" latinLnBrk="0" hangingPunct="1">
      <a:defRPr kern="1200">
        <a:solidFill>
          <a:schemeClr val="tx1"/>
        </a:solidFill>
        <a:latin typeface="Arial" charset="0"/>
        <a:ea typeface="ＭＳ Ｐゴシック" pitchFamily="-108" charset="-128"/>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94660"/>
  </p:normalViewPr>
  <p:slideViewPr>
    <p:cSldViewPr snapToObjects="1">
      <p:cViewPr varScale="1">
        <p:scale>
          <a:sx n="81" d="100"/>
          <a:sy n="81" d="100"/>
        </p:scale>
        <p:origin x="1526" y="62"/>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CEA4428-8168-4BD4-86E9-7C5F541877C0}" type="datetimeFigureOut">
              <a:rPr lang="en-US" smtClean="0"/>
              <a:t>1/26/2021</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91C4582-B11F-4187-902E-E9A3E63C6D11}" type="slidenum">
              <a:rPr lang="en-US" smtClean="0"/>
              <a:t>‹#›</a:t>
            </a:fld>
            <a:endParaRPr lang="en-US"/>
          </a:p>
        </p:txBody>
      </p:sp>
    </p:spTree>
    <p:extLst>
      <p:ext uri="{BB962C8B-B14F-4D97-AF65-F5344CB8AC3E}">
        <p14:creationId xmlns:p14="http://schemas.microsoft.com/office/powerpoint/2010/main" val="162553558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AHA 2019 Heart and Stroke Statistics--#1 killer of our student athletes and the #2 medical cause of death among youth under age 25 ; 356,000 people, including 7000 children, per year experience an out-of-hospital SCA; 9 out of 10 die; immediate intervention can double or triple survival; the location of an OHCA in adults and children is most often in the home (69.5%--children broken down by age groups); </a:t>
            </a:r>
            <a:r>
              <a:rPr lang="en-US" sz="1200" b="0" i="0" kern="1200" dirty="0">
                <a:solidFill>
                  <a:schemeClr val="tx1"/>
                </a:solidFill>
                <a:effectLst/>
                <a:latin typeface="+mn-lt"/>
                <a:ea typeface="+mn-ea"/>
                <a:cs typeface="+mn-cs"/>
              </a:rPr>
              <a:t>The incidence of cardiac arrest was higher among blacks than among whites and among males than among females.</a:t>
            </a:r>
            <a:endParaRPr lang="en-US" dirty="0"/>
          </a:p>
        </p:txBody>
      </p:sp>
      <p:sp>
        <p:nvSpPr>
          <p:cNvPr id="4" name="Slide Number Placeholder 3"/>
          <p:cNvSpPr>
            <a:spLocks noGrp="1"/>
          </p:cNvSpPr>
          <p:nvPr>
            <p:ph type="sldNum" sz="quarter" idx="5"/>
          </p:nvPr>
        </p:nvSpPr>
        <p:spPr/>
        <p:txBody>
          <a:bodyPr/>
          <a:lstStyle/>
          <a:p>
            <a:fld id="{591C4582-B11F-4187-902E-E9A3E63C6D11}" type="slidenum">
              <a:rPr lang="en-US" smtClean="0"/>
              <a:t>3</a:t>
            </a:fld>
            <a:endParaRPr lang="en-US"/>
          </a:p>
        </p:txBody>
      </p:sp>
    </p:spTree>
    <p:extLst>
      <p:ext uri="{BB962C8B-B14F-4D97-AF65-F5344CB8AC3E}">
        <p14:creationId xmlns:p14="http://schemas.microsoft.com/office/powerpoint/2010/main" val="370495246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https://www.tctmd.com/news/race-wealth-and-neighborhood-predict-bystander-cpr-children</a:t>
            </a:r>
          </a:p>
        </p:txBody>
      </p:sp>
      <p:sp>
        <p:nvSpPr>
          <p:cNvPr id="4" name="Slide Number Placeholder 3"/>
          <p:cNvSpPr>
            <a:spLocks noGrp="1"/>
          </p:cNvSpPr>
          <p:nvPr>
            <p:ph type="sldNum" sz="quarter" idx="5"/>
          </p:nvPr>
        </p:nvSpPr>
        <p:spPr/>
        <p:txBody>
          <a:bodyPr/>
          <a:lstStyle/>
          <a:p>
            <a:fld id="{591C4582-B11F-4187-902E-E9A3E63C6D11}" type="slidenum">
              <a:rPr lang="en-US" smtClean="0"/>
              <a:t>5</a:t>
            </a:fld>
            <a:endParaRPr lang="en-US"/>
          </a:p>
        </p:txBody>
      </p:sp>
    </p:spTree>
    <p:extLst>
      <p:ext uri="{BB962C8B-B14F-4D97-AF65-F5344CB8AC3E}">
        <p14:creationId xmlns:p14="http://schemas.microsoft.com/office/powerpoint/2010/main" val="277747677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https://www.tctmd.com/news/race-wealth-and-neighborhood-predict-bystander-cpr-children; https://www.ncbi.nlm.nih.gov/pmc/articles/PMC4917693/; </a:t>
            </a:r>
          </a:p>
        </p:txBody>
      </p:sp>
      <p:sp>
        <p:nvSpPr>
          <p:cNvPr id="4" name="Slide Number Placeholder 3"/>
          <p:cNvSpPr>
            <a:spLocks noGrp="1"/>
          </p:cNvSpPr>
          <p:nvPr>
            <p:ph type="sldNum" sz="quarter" idx="5"/>
          </p:nvPr>
        </p:nvSpPr>
        <p:spPr/>
        <p:txBody>
          <a:bodyPr/>
          <a:lstStyle/>
          <a:p>
            <a:fld id="{591C4582-B11F-4187-902E-E9A3E63C6D11}" type="slidenum">
              <a:rPr lang="en-US" smtClean="0"/>
              <a:t>6</a:t>
            </a:fld>
            <a:endParaRPr lang="en-US"/>
          </a:p>
        </p:txBody>
      </p:sp>
    </p:spTree>
    <p:extLst>
      <p:ext uri="{BB962C8B-B14F-4D97-AF65-F5344CB8AC3E}">
        <p14:creationId xmlns:p14="http://schemas.microsoft.com/office/powerpoint/2010/main" val="22717185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https://www.ncbi.nlm.nih.gov/pmc/articles/PMC4917693/ </a:t>
            </a:r>
          </a:p>
        </p:txBody>
      </p:sp>
      <p:sp>
        <p:nvSpPr>
          <p:cNvPr id="4" name="Slide Number Placeholder 3"/>
          <p:cNvSpPr>
            <a:spLocks noGrp="1"/>
          </p:cNvSpPr>
          <p:nvPr>
            <p:ph type="sldNum" sz="quarter" idx="5"/>
          </p:nvPr>
        </p:nvSpPr>
        <p:spPr/>
        <p:txBody>
          <a:bodyPr/>
          <a:lstStyle/>
          <a:p>
            <a:fld id="{591C4582-B11F-4187-902E-E9A3E63C6D11}" type="slidenum">
              <a:rPr lang="en-US" smtClean="0"/>
              <a:t>10</a:t>
            </a:fld>
            <a:endParaRPr lang="en-US"/>
          </a:p>
        </p:txBody>
      </p:sp>
    </p:spTree>
    <p:extLst>
      <p:ext uri="{BB962C8B-B14F-4D97-AF65-F5344CB8AC3E}">
        <p14:creationId xmlns:p14="http://schemas.microsoft.com/office/powerpoint/2010/main" val="296956538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lvl1pPr>
              <a:defRPr/>
            </a:lvl1pPr>
          </a:lstStyle>
          <a:p>
            <a:fld id="{12322F4F-AFCF-4E71-81E5-3FD217166E5F}" type="datetime1">
              <a:rPr lang="en-US"/>
              <a:pPr/>
              <a:t>1/18/2021</a:t>
            </a:fld>
            <a:endParaRPr lang="en-US"/>
          </a:p>
        </p:txBody>
      </p:sp>
      <p:sp>
        <p:nvSpPr>
          <p:cNvPr id="5" name="Footer Placeholder 4"/>
          <p:cNvSpPr>
            <a:spLocks noGrp="1"/>
          </p:cNvSpPr>
          <p:nvPr>
            <p:ph type="ftr" sz="quarter" idx="11"/>
          </p:nvPr>
        </p:nvSpPr>
        <p:spPr>
          <a:xfrm>
            <a:off x="3124200" y="5897563"/>
            <a:ext cx="2895600" cy="365125"/>
          </a:xfrm>
          <a:prstGeom prst="rect">
            <a:avLst/>
          </a:prstGeom>
        </p:spPr>
        <p:txBody>
          <a:bodyPr vert="horz" wrap="square" lIns="91440" tIns="45720" rIns="91440" bIns="45720" numCol="1" anchor="t" anchorCtr="0" compatLnSpc="1">
            <a:prstTxWarp prst="textNoShape">
              <a:avLst/>
            </a:prstTxWarp>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65EA2380-FF6D-45AB-AF69-DD50AB4853BE}" type="slidenum">
              <a:rPr lang="en-US"/>
              <a:pPr/>
              <a:t>‹#›</a:t>
            </a:fld>
            <a:endParaRPr lang="en-US"/>
          </a:p>
        </p:txBody>
      </p:sp>
    </p:spTree>
    <p:extLst>
      <p:ext uri="{BB962C8B-B14F-4D97-AF65-F5344CB8AC3E}">
        <p14:creationId xmlns:p14="http://schemas.microsoft.com/office/powerpoint/2010/main" val="192150206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fld id="{4F3ACEE4-D802-4360-B1D2-C7A7E1278905}" type="datetime1">
              <a:rPr lang="en-US"/>
              <a:pPr/>
              <a:t>1/18/2021</a:t>
            </a:fld>
            <a:endParaRPr lang="en-US"/>
          </a:p>
        </p:txBody>
      </p:sp>
      <p:sp>
        <p:nvSpPr>
          <p:cNvPr id="5" name="Footer Placeholder 4"/>
          <p:cNvSpPr>
            <a:spLocks noGrp="1"/>
          </p:cNvSpPr>
          <p:nvPr>
            <p:ph type="ftr" sz="quarter" idx="11"/>
          </p:nvPr>
        </p:nvSpPr>
        <p:spPr>
          <a:xfrm>
            <a:off x="3124200" y="5897563"/>
            <a:ext cx="2895600" cy="365125"/>
          </a:xfrm>
          <a:prstGeom prst="rect">
            <a:avLst/>
          </a:prstGeom>
        </p:spPr>
        <p:txBody>
          <a:bodyPr vert="horz" wrap="square" lIns="91440" tIns="45720" rIns="91440" bIns="45720" numCol="1" anchor="t" anchorCtr="0" compatLnSpc="1">
            <a:prstTxWarp prst="textNoShape">
              <a:avLst/>
            </a:prstTxWarp>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9E1F53EB-5BBB-4031-BE66-048C1126E96D}" type="slidenum">
              <a:rPr lang="en-US"/>
              <a:pPr/>
              <a:t>‹#›</a:t>
            </a:fld>
            <a:endParaRPr lang="en-US"/>
          </a:p>
        </p:txBody>
      </p:sp>
    </p:spTree>
    <p:extLst>
      <p:ext uri="{BB962C8B-B14F-4D97-AF65-F5344CB8AC3E}">
        <p14:creationId xmlns:p14="http://schemas.microsoft.com/office/powerpoint/2010/main" val="207652887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fld id="{601A8D49-AA1C-4151-9D33-AE700D837D49}" type="datetime1">
              <a:rPr lang="en-US"/>
              <a:pPr/>
              <a:t>1/18/2021</a:t>
            </a:fld>
            <a:endParaRPr lang="en-US"/>
          </a:p>
        </p:txBody>
      </p:sp>
      <p:sp>
        <p:nvSpPr>
          <p:cNvPr id="5" name="Footer Placeholder 4"/>
          <p:cNvSpPr>
            <a:spLocks noGrp="1"/>
          </p:cNvSpPr>
          <p:nvPr>
            <p:ph type="ftr" sz="quarter" idx="11"/>
          </p:nvPr>
        </p:nvSpPr>
        <p:spPr>
          <a:xfrm>
            <a:off x="3124200" y="5897563"/>
            <a:ext cx="2895600" cy="365125"/>
          </a:xfrm>
          <a:prstGeom prst="rect">
            <a:avLst/>
          </a:prstGeom>
        </p:spPr>
        <p:txBody>
          <a:bodyPr vert="horz" wrap="square" lIns="91440" tIns="45720" rIns="91440" bIns="45720" numCol="1" anchor="t" anchorCtr="0" compatLnSpc="1">
            <a:prstTxWarp prst="textNoShape">
              <a:avLst/>
            </a:prstTxWarp>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3B58423E-CFB3-477B-A6B6-46D0A515ABEE}" type="slidenum">
              <a:rPr lang="en-US"/>
              <a:pPr/>
              <a:t>‹#›</a:t>
            </a:fld>
            <a:endParaRPr lang="en-US"/>
          </a:p>
        </p:txBody>
      </p:sp>
    </p:spTree>
    <p:extLst>
      <p:ext uri="{BB962C8B-B14F-4D97-AF65-F5344CB8AC3E}">
        <p14:creationId xmlns:p14="http://schemas.microsoft.com/office/powerpoint/2010/main" val="28085605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fld id="{23E3669D-D294-4FFD-9477-D56B649E1656}" type="datetime1">
              <a:rPr lang="en-US"/>
              <a:pPr/>
              <a:t>1/18/2021</a:t>
            </a:fld>
            <a:endParaRPr lang="en-US"/>
          </a:p>
        </p:txBody>
      </p:sp>
      <p:sp>
        <p:nvSpPr>
          <p:cNvPr id="5" name="Footer Placeholder 4"/>
          <p:cNvSpPr>
            <a:spLocks noGrp="1"/>
          </p:cNvSpPr>
          <p:nvPr>
            <p:ph type="ftr" sz="quarter" idx="11"/>
          </p:nvPr>
        </p:nvSpPr>
        <p:spPr>
          <a:xfrm>
            <a:off x="3124200" y="5897563"/>
            <a:ext cx="2895600" cy="365125"/>
          </a:xfrm>
          <a:prstGeom prst="rect">
            <a:avLst/>
          </a:prstGeom>
        </p:spPr>
        <p:txBody>
          <a:bodyPr vert="horz" wrap="square" lIns="91440" tIns="45720" rIns="91440" bIns="45720" numCol="1" anchor="t" anchorCtr="0" compatLnSpc="1">
            <a:prstTxWarp prst="textNoShape">
              <a:avLst/>
            </a:prstTxWarp>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36333135-4BD5-4904-844D-74B8BC482A1B}" type="slidenum">
              <a:rPr lang="en-US"/>
              <a:pPr/>
              <a:t>‹#›</a:t>
            </a:fld>
            <a:endParaRPr lang="en-US"/>
          </a:p>
        </p:txBody>
      </p:sp>
    </p:spTree>
    <p:extLst>
      <p:ext uri="{BB962C8B-B14F-4D97-AF65-F5344CB8AC3E}">
        <p14:creationId xmlns:p14="http://schemas.microsoft.com/office/powerpoint/2010/main" val="206938545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fld id="{24DD64AA-6606-42A9-BD78-E83356E28B2C}" type="datetime1">
              <a:rPr lang="en-US"/>
              <a:pPr/>
              <a:t>1/18/2021</a:t>
            </a:fld>
            <a:endParaRPr lang="en-US"/>
          </a:p>
        </p:txBody>
      </p:sp>
      <p:sp>
        <p:nvSpPr>
          <p:cNvPr id="5" name="Footer Placeholder 4"/>
          <p:cNvSpPr>
            <a:spLocks noGrp="1"/>
          </p:cNvSpPr>
          <p:nvPr>
            <p:ph type="ftr" sz="quarter" idx="11"/>
          </p:nvPr>
        </p:nvSpPr>
        <p:spPr>
          <a:xfrm>
            <a:off x="3124200" y="5897563"/>
            <a:ext cx="2895600" cy="365125"/>
          </a:xfrm>
          <a:prstGeom prst="rect">
            <a:avLst/>
          </a:prstGeom>
        </p:spPr>
        <p:txBody>
          <a:bodyPr vert="horz" wrap="square" lIns="91440" tIns="45720" rIns="91440" bIns="45720" numCol="1" anchor="t" anchorCtr="0" compatLnSpc="1">
            <a:prstTxWarp prst="textNoShape">
              <a:avLst/>
            </a:prstTxWarp>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26667EAF-7D0C-4F4A-8F9D-0718B58F6AA2}" type="slidenum">
              <a:rPr lang="en-US"/>
              <a:pPr/>
              <a:t>‹#›</a:t>
            </a:fld>
            <a:endParaRPr lang="en-US"/>
          </a:p>
        </p:txBody>
      </p:sp>
    </p:spTree>
    <p:extLst>
      <p:ext uri="{BB962C8B-B14F-4D97-AF65-F5344CB8AC3E}">
        <p14:creationId xmlns:p14="http://schemas.microsoft.com/office/powerpoint/2010/main" val="27496325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p:cNvSpPr>
            <a:spLocks noGrp="1"/>
          </p:cNvSpPr>
          <p:nvPr>
            <p:ph type="dt" sz="half" idx="10"/>
          </p:nvPr>
        </p:nvSpPr>
        <p:spPr/>
        <p:txBody>
          <a:bodyPr/>
          <a:lstStyle>
            <a:lvl1pPr>
              <a:defRPr/>
            </a:lvl1pPr>
          </a:lstStyle>
          <a:p>
            <a:fld id="{F1A9407B-F3E0-43E0-91E9-AA5D4B3491AB}" type="datetime1">
              <a:rPr lang="en-US"/>
              <a:pPr/>
              <a:t>1/18/2021</a:t>
            </a:fld>
            <a:endParaRPr lang="en-US"/>
          </a:p>
        </p:txBody>
      </p:sp>
      <p:sp>
        <p:nvSpPr>
          <p:cNvPr id="6" name="Footer Placeholder 4"/>
          <p:cNvSpPr>
            <a:spLocks noGrp="1"/>
          </p:cNvSpPr>
          <p:nvPr>
            <p:ph type="ftr" sz="quarter" idx="11"/>
          </p:nvPr>
        </p:nvSpPr>
        <p:spPr>
          <a:xfrm>
            <a:off x="3124200" y="5897563"/>
            <a:ext cx="2895600" cy="365125"/>
          </a:xfrm>
          <a:prstGeom prst="rect">
            <a:avLst/>
          </a:prstGeom>
        </p:spPr>
        <p:txBody>
          <a:bodyPr vert="horz" wrap="square" lIns="91440" tIns="45720" rIns="91440" bIns="45720" numCol="1" anchor="t" anchorCtr="0" compatLnSpc="1">
            <a:prstTxWarp prst="textNoShape">
              <a:avLst/>
            </a:prstTxWarp>
          </a:bodyPr>
          <a:lstStyle>
            <a:lvl1pPr>
              <a:defRPr/>
            </a:lvl1pPr>
          </a:lstStyle>
          <a:p>
            <a:endParaRPr lang="en-US"/>
          </a:p>
        </p:txBody>
      </p:sp>
      <p:sp>
        <p:nvSpPr>
          <p:cNvPr id="7" name="Slide Number Placeholder 5"/>
          <p:cNvSpPr>
            <a:spLocks noGrp="1"/>
          </p:cNvSpPr>
          <p:nvPr>
            <p:ph type="sldNum" sz="quarter" idx="12"/>
          </p:nvPr>
        </p:nvSpPr>
        <p:spPr/>
        <p:txBody>
          <a:bodyPr/>
          <a:lstStyle>
            <a:lvl1pPr>
              <a:defRPr/>
            </a:lvl1pPr>
          </a:lstStyle>
          <a:p>
            <a:fld id="{4553B8AD-950D-4046-9879-EB8D9FCBB61A}" type="slidenum">
              <a:rPr lang="en-US"/>
              <a:pPr/>
              <a:t>‹#›</a:t>
            </a:fld>
            <a:endParaRPr lang="en-US"/>
          </a:p>
        </p:txBody>
      </p:sp>
    </p:spTree>
    <p:extLst>
      <p:ext uri="{BB962C8B-B14F-4D97-AF65-F5344CB8AC3E}">
        <p14:creationId xmlns:p14="http://schemas.microsoft.com/office/powerpoint/2010/main" val="244567652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p:cNvSpPr>
            <a:spLocks noGrp="1"/>
          </p:cNvSpPr>
          <p:nvPr>
            <p:ph type="dt" sz="half" idx="10"/>
          </p:nvPr>
        </p:nvSpPr>
        <p:spPr/>
        <p:txBody>
          <a:bodyPr/>
          <a:lstStyle>
            <a:lvl1pPr>
              <a:defRPr/>
            </a:lvl1pPr>
          </a:lstStyle>
          <a:p>
            <a:fld id="{70A49DD8-8F22-4158-A65E-6B7B482702BE}" type="datetime1">
              <a:rPr lang="en-US"/>
              <a:pPr/>
              <a:t>1/18/2021</a:t>
            </a:fld>
            <a:endParaRPr lang="en-US"/>
          </a:p>
        </p:txBody>
      </p:sp>
      <p:sp>
        <p:nvSpPr>
          <p:cNvPr id="8" name="Footer Placeholder 4"/>
          <p:cNvSpPr>
            <a:spLocks noGrp="1"/>
          </p:cNvSpPr>
          <p:nvPr>
            <p:ph type="ftr" sz="quarter" idx="11"/>
          </p:nvPr>
        </p:nvSpPr>
        <p:spPr>
          <a:xfrm>
            <a:off x="3124200" y="5897563"/>
            <a:ext cx="2895600" cy="365125"/>
          </a:xfrm>
          <a:prstGeom prst="rect">
            <a:avLst/>
          </a:prstGeom>
        </p:spPr>
        <p:txBody>
          <a:bodyPr vert="horz" wrap="square" lIns="91440" tIns="45720" rIns="91440" bIns="45720" numCol="1" anchor="t" anchorCtr="0" compatLnSpc="1">
            <a:prstTxWarp prst="textNoShape">
              <a:avLst/>
            </a:prstTxWarp>
          </a:bodyPr>
          <a:lstStyle>
            <a:lvl1pPr>
              <a:defRPr/>
            </a:lvl1pPr>
          </a:lstStyle>
          <a:p>
            <a:endParaRPr lang="en-US"/>
          </a:p>
        </p:txBody>
      </p:sp>
      <p:sp>
        <p:nvSpPr>
          <p:cNvPr id="9" name="Slide Number Placeholder 5"/>
          <p:cNvSpPr>
            <a:spLocks noGrp="1"/>
          </p:cNvSpPr>
          <p:nvPr>
            <p:ph type="sldNum" sz="quarter" idx="12"/>
          </p:nvPr>
        </p:nvSpPr>
        <p:spPr/>
        <p:txBody>
          <a:bodyPr/>
          <a:lstStyle>
            <a:lvl1pPr>
              <a:defRPr/>
            </a:lvl1pPr>
          </a:lstStyle>
          <a:p>
            <a:fld id="{CAC425E5-100F-4F89-8317-4626CB165EC1}" type="slidenum">
              <a:rPr lang="en-US"/>
              <a:pPr/>
              <a:t>‹#›</a:t>
            </a:fld>
            <a:endParaRPr lang="en-US"/>
          </a:p>
        </p:txBody>
      </p:sp>
    </p:spTree>
    <p:extLst>
      <p:ext uri="{BB962C8B-B14F-4D97-AF65-F5344CB8AC3E}">
        <p14:creationId xmlns:p14="http://schemas.microsoft.com/office/powerpoint/2010/main" val="117908128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p:cNvSpPr>
            <a:spLocks noGrp="1"/>
          </p:cNvSpPr>
          <p:nvPr>
            <p:ph type="dt" sz="half" idx="10"/>
          </p:nvPr>
        </p:nvSpPr>
        <p:spPr/>
        <p:txBody>
          <a:bodyPr/>
          <a:lstStyle>
            <a:lvl1pPr>
              <a:defRPr/>
            </a:lvl1pPr>
          </a:lstStyle>
          <a:p>
            <a:fld id="{965187F1-CDAC-4BE0-A0B1-21D2515AB919}" type="datetime1">
              <a:rPr lang="en-US"/>
              <a:pPr/>
              <a:t>1/18/2021</a:t>
            </a:fld>
            <a:endParaRPr lang="en-US"/>
          </a:p>
        </p:txBody>
      </p:sp>
      <p:sp>
        <p:nvSpPr>
          <p:cNvPr id="4" name="Footer Placeholder 4"/>
          <p:cNvSpPr>
            <a:spLocks noGrp="1"/>
          </p:cNvSpPr>
          <p:nvPr>
            <p:ph type="ftr" sz="quarter" idx="11"/>
          </p:nvPr>
        </p:nvSpPr>
        <p:spPr>
          <a:xfrm>
            <a:off x="3124200" y="5897563"/>
            <a:ext cx="2895600" cy="365125"/>
          </a:xfrm>
          <a:prstGeom prst="rect">
            <a:avLst/>
          </a:prstGeom>
        </p:spPr>
        <p:txBody>
          <a:bodyPr vert="horz" wrap="square" lIns="91440" tIns="45720" rIns="91440" bIns="45720" numCol="1" anchor="t" anchorCtr="0" compatLnSpc="1">
            <a:prstTxWarp prst="textNoShape">
              <a:avLst/>
            </a:prstTxWarp>
          </a:bodyPr>
          <a:lstStyle>
            <a:lvl1pPr>
              <a:defRPr/>
            </a:lvl1pPr>
          </a:lstStyle>
          <a:p>
            <a:endParaRPr lang="en-US"/>
          </a:p>
        </p:txBody>
      </p:sp>
      <p:sp>
        <p:nvSpPr>
          <p:cNvPr id="5" name="Slide Number Placeholder 5"/>
          <p:cNvSpPr>
            <a:spLocks noGrp="1"/>
          </p:cNvSpPr>
          <p:nvPr>
            <p:ph type="sldNum" sz="quarter" idx="12"/>
          </p:nvPr>
        </p:nvSpPr>
        <p:spPr/>
        <p:txBody>
          <a:bodyPr/>
          <a:lstStyle>
            <a:lvl1pPr>
              <a:defRPr/>
            </a:lvl1pPr>
          </a:lstStyle>
          <a:p>
            <a:fld id="{05B3AC9A-BF2B-43F5-9D3C-8F86155A60C1}" type="slidenum">
              <a:rPr lang="en-US"/>
              <a:pPr/>
              <a:t>‹#›</a:t>
            </a:fld>
            <a:endParaRPr lang="en-US"/>
          </a:p>
        </p:txBody>
      </p:sp>
    </p:spTree>
    <p:extLst>
      <p:ext uri="{BB962C8B-B14F-4D97-AF65-F5344CB8AC3E}">
        <p14:creationId xmlns:p14="http://schemas.microsoft.com/office/powerpoint/2010/main" val="41586170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fld id="{E46003F9-80E0-4453-BC37-B2090BB277C8}" type="datetime1">
              <a:rPr lang="en-US"/>
              <a:pPr/>
              <a:t>1/18/2021</a:t>
            </a:fld>
            <a:endParaRPr lang="en-US"/>
          </a:p>
        </p:txBody>
      </p:sp>
      <p:sp>
        <p:nvSpPr>
          <p:cNvPr id="3" name="Footer Placeholder 4"/>
          <p:cNvSpPr>
            <a:spLocks noGrp="1"/>
          </p:cNvSpPr>
          <p:nvPr>
            <p:ph type="ftr" sz="quarter" idx="11"/>
          </p:nvPr>
        </p:nvSpPr>
        <p:spPr>
          <a:xfrm>
            <a:off x="3124200" y="5897563"/>
            <a:ext cx="2895600" cy="365125"/>
          </a:xfrm>
          <a:prstGeom prst="rect">
            <a:avLst/>
          </a:prstGeom>
        </p:spPr>
        <p:txBody>
          <a:bodyPr vert="horz" wrap="square" lIns="91440" tIns="45720" rIns="91440" bIns="45720" numCol="1" anchor="t" anchorCtr="0" compatLnSpc="1">
            <a:prstTxWarp prst="textNoShape">
              <a:avLst/>
            </a:prstTxWarp>
          </a:bodyPr>
          <a:lstStyle>
            <a:lvl1pPr>
              <a:defRPr/>
            </a:lvl1pPr>
          </a:lstStyle>
          <a:p>
            <a:endParaRPr lang="en-US"/>
          </a:p>
        </p:txBody>
      </p:sp>
      <p:sp>
        <p:nvSpPr>
          <p:cNvPr id="4" name="Slide Number Placeholder 5"/>
          <p:cNvSpPr>
            <a:spLocks noGrp="1"/>
          </p:cNvSpPr>
          <p:nvPr>
            <p:ph type="sldNum" sz="quarter" idx="12"/>
          </p:nvPr>
        </p:nvSpPr>
        <p:spPr/>
        <p:txBody>
          <a:bodyPr/>
          <a:lstStyle>
            <a:lvl1pPr>
              <a:defRPr/>
            </a:lvl1pPr>
          </a:lstStyle>
          <a:p>
            <a:fld id="{7190F29B-2122-4730-98DC-9BFBDE442871}" type="slidenum">
              <a:rPr lang="en-US"/>
              <a:pPr/>
              <a:t>‹#›</a:t>
            </a:fld>
            <a:endParaRPr lang="en-US"/>
          </a:p>
        </p:txBody>
      </p:sp>
    </p:spTree>
    <p:extLst>
      <p:ext uri="{BB962C8B-B14F-4D97-AF65-F5344CB8AC3E}">
        <p14:creationId xmlns:p14="http://schemas.microsoft.com/office/powerpoint/2010/main" val="379212792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fld id="{7E60C61E-BD69-4981-97F1-F47D6870D1E7}" type="datetime1">
              <a:rPr lang="en-US"/>
              <a:pPr/>
              <a:t>1/18/2021</a:t>
            </a:fld>
            <a:endParaRPr lang="en-US"/>
          </a:p>
        </p:txBody>
      </p:sp>
      <p:sp>
        <p:nvSpPr>
          <p:cNvPr id="6" name="Footer Placeholder 4"/>
          <p:cNvSpPr>
            <a:spLocks noGrp="1"/>
          </p:cNvSpPr>
          <p:nvPr>
            <p:ph type="ftr" sz="quarter" idx="11"/>
          </p:nvPr>
        </p:nvSpPr>
        <p:spPr>
          <a:xfrm>
            <a:off x="3124200" y="5897563"/>
            <a:ext cx="2895600" cy="365125"/>
          </a:xfrm>
          <a:prstGeom prst="rect">
            <a:avLst/>
          </a:prstGeom>
        </p:spPr>
        <p:txBody>
          <a:bodyPr vert="horz" wrap="square" lIns="91440" tIns="45720" rIns="91440" bIns="45720" numCol="1" anchor="t" anchorCtr="0" compatLnSpc="1">
            <a:prstTxWarp prst="textNoShape">
              <a:avLst/>
            </a:prstTxWarp>
          </a:bodyPr>
          <a:lstStyle>
            <a:lvl1pPr>
              <a:defRPr/>
            </a:lvl1pPr>
          </a:lstStyle>
          <a:p>
            <a:endParaRPr lang="en-US"/>
          </a:p>
        </p:txBody>
      </p:sp>
      <p:sp>
        <p:nvSpPr>
          <p:cNvPr id="7" name="Slide Number Placeholder 5"/>
          <p:cNvSpPr>
            <a:spLocks noGrp="1"/>
          </p:cNvSpPr>
          <p:nvPr>
            <p:ph type="sldNum" sz="quarter" idx="12"/>
          </p:nvPr>
        </p:nvSpPr>
        <p:spPr/>
        <p:txBody>
          <a:bodyPr/>
          <a:lstStyle>
            <a:lvl1pPr>
              <a:defRPr/>
            </a:lvl1pPr>
          </a:lstStyle>
          <a:p>
            <a:fld id="{18E71BD9-6AA6-45F9-B191-21C91237840F}" type="slidenum">
              <a:rPr lang="en-US"/>
              <a:pPr/>
              <a:t>‹#›</a:t>
            </a:fld>
            <a:endParaRPr lang="en-US"/>
          </a:p>
        </p:txBody>
      </p:sp>
    </p:spTree>
    <p:extLst>
      <p:ext uri="{BB962C8B-B14F-4D97-AF65-F5344CB8AC3E}">
        <p14:creationId xmlns:p14="http://schemas.microsoft.com/office/powerpoint/2010/main" val="98519543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fld id="{4E4A1FE8-BDBF-4EA9-B447-F4518A596510}" type="datetime1">
              <a:rPr lang="en-US"/>
              <a:pPr/>
              <a:t>1/18/2021</a:t>
            </a:fld>
            <a:endParaRPr lang="en-US"/>
          </a:p>
        </p:txBody>
      </p:sp>
      <p:sp>
        <p:nvSpPr>
          <p:cNvPr id="6" name="Footer Placeholder 4"/>
          <p:cNvSpPr>
            <a:spLocks noGrp="1"/>
          </p:cNvSpPr>
          <p:nvPr>
            <p:ph type="ftr" sz="quarter" idx="11"/>
          </p:nvPr>
        </p:nvSpPr>
        <p:spPr>
          <a:xfrm>
            <a:off x="3124200" y="5897563"/>
            <a:ext cx="2895600" cy="365125"/>
          </a:xfrm>
          <a:prstGeom prst="rect">
            <a:avLst/>
          </a:prstGeom>
        </p:spPr>
        <p:txBody>
          <a:bodyPr vert="horz" wrap="square" lIns="91440" tIns="45720" rIns="91440" bIns="45720" numCol="1" anchor="t" anchorCtr="0" compatLnSpc="1">
            <a:prstTxWarp prst="textNoShape">
              <a:avLst/>
            </a:prstTxWarp>
          </a:bodyPr>
          <a:lstStyle>
            <a:lvl1pPr>
              <a:defRPr/>
            </a:lvl1pPr>
          </a:lstStyle>
          <a:p>
            <a:endParaRPr lang="en-US"/>
          </a:p>
        </p:txBody>
      </p:sp>
      <p:sp>
        <p:nvSpPr>
          <p:cNvPr id="7" name="Slide Number Placeholder 5"/>
          <p:cNvSpPr>
            <a:spLocks noGrp="1"/>
          </p:cNvSpPr>
          <p:nvPr>
            <p:ph type="sldNum" sz="quarter" idx="12"/>
          </p:nvPr>
        </p:nvSpPr>
        <p:spPr/>
        <p:txBody>
          <a:bodyPr/>
          <a:lstStyle>
            <a:lvl1pPr>
              <a:defRPr/>
            </a:lvl1pPr>
          </a:lstStyle>
          <a:p>
            <a:fld id="{1786C092-8409-4997-BB71-ABFEE500A736}" type="slidenum">
              <a:rPr lang="en-US"/>
              <a:pPr/>
              <a:t>‹#›</a:t>
            </a:fld>
            <a:endParaRPr lang="en-US"/>
          </a:p>
        </p:txBody>
      </p:sp>
    </p:spTree>
    <p:extLst>
      <p:ext uri="{BB962C8B-B14F-4D97-AF65-F5344CB8AC3E}">
        <p14:creationId xmlns:p14="http://schemas.microsoft.com/office/powerpoint/2010/main" val="379232249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1066800"/>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Text Placeholder 2"/>
          <p:cNvSpPr>
            <a:spLocks noGrp="1"/>
          </p:cNvSpPr>
          <p:nvPr>
            <p:ph type="body" idx="1"/>
          </p:nvPr>
        </p:nvSpPr>
        <p:spPr bwMode="auto">
          <a:xfrm>
            <a:off x="457200" y="2362200"/>
            <a:ext cx="8229600" cy="3535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wrap="square" lIns="91440" tIns="45720" rIns="91440" bIns="45720" numCol="1" anchor="ctr" anchorCtr="0" compatLnSpc="1">
            <a:prstTxWarp prst="textNoShape">
              <a:avLst/>
            </a:prstTxWarp>
          </a:bodyPr>
          <a:lstStyle>
            <a:lvl1pPr>
              <a:defRPr sz="1200">
                <a:solidFill>
                  <a:srgbClr val="898989"/>
                </a:solidFill>
                <a:latin typeface="Calibri" pitchFamily="-108" charset="0"/>
              </a:defRPr>
            </a:lvl1pPr>
          </a:lstStyle>
          <a:p>
            <a:fld id="{89D8F026-F063-4870-ABC9-0D6B9CB0D44E}" type="datetime1">
              <a:rPr lang="en-US"/>
              <a:pPr/>
              <a:t>1/18/2021</a:t>
            </a:fld>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898989"/>
                </a:solidFill>
                <a:latin typeface="Calibri" pitchFamily="-108" charset="0"/>
              </a:defRPr>
            </a:lvl1pPr>
          </a:lstStyle>
          <a:p>
            <a:fld id="{AA553F9B-4B47-4A00-9394-3E321FD28D03}" type="slidenum">
              <a:rPr lang="en-US"/>
              <a:pPr/>
              <a:t>‹#›</a:t>
            </a:fld>
            <a:endParaRPr lang="en-US"/>
          </a:p>
        </p:txBody>
      </p:sp>
    </p:spTree>
  </p:cSld>
  <p:clrMap bg1="lt1" tx1="dk1" bg2="lt2" tx2="dk2" accent1="accent1" accent2="accent2" accent3="accent3" accent4="accent4" accent5="accent5" accent6="accent6" hlink="hlink" folHlink="folHlink"/>
  <p:sldLayoutIdLst>
    <p:sldLayoutId id="2147483671" r:id="rId1"/>
    <p:sldLayoutId id="2147483672" r:id="rId2"/>
    <p:sldLayoutId id="2147483673" r:id="rId3"/>
    <p:sldLayoutId id="2147483674" r:id="rId4"/>
    <p:sldLayoutId id="2147483675" r:id="rId5"/>
    <p:sldLayoutId id="2147483676" r:id="rId6"/>
    <p:sldLayoutId id="2147483677" r:id="rId7"/>
    <p:sldLayoutId id="2147483678" r:id="rId8"/>
    <p:sldLayoutId id="2147483679" r:id="rId9"/>
    <p:sldLayoutId id="2147483680" r:id="rId10"/>
    <p:sldLayoutId id="2147483681" r:id="rId11"/>
  </p:sldLayoutIdLst>
  <p:txStyles>
    <p:titleStyle>
      <a:lvl1pPr algn="ctr" defTabSz="457200" rtl="0" eaLnBrk="1" fontAlgn="base" hangingPunct="1">
        <a:spcBef>
          <a:spcPct val="0"/>
        </a:spcBef>
        <a:spcAft>
          <a:spcPct val="0"/>
        </a:spcAft>
        <a:defRPr sz="4400" kern="1200">
          <a:solidFill>
            <a:schemeClr val="tx1"/>
          </a:solidFill>
          <a:latin typeface="+mj-lt"/>
          <a:ea typeface="ＭＳ Ｐゴシック" charset="-128"/>
          <a:cs typeface="ＭＳ Ｐゴシック" charset="-128"/>
        </a:defRPr>
      </a:lvl1pPr>
      <a:lvl2pPr algn="ctr" defTabSz="457200" rtl="0" eaLnBrk="1" fontAlgn="base" hangingPunct="1">
        <a:spcBef>
          <a:spcPct val="0"/>
        </a:spcBef>
        <a:spcAft>
          <a:spcPct val="0"/>
        </a:spcAft>
        <a:defRPr sz="4400">
          <a:solidFill>
            <a:schemeClr val="tx1"/>
          </a:solidFill>
          <a:latin typeface="Calibri" charset="0"/>
          <a:ea typeface="ＭＳ Ｐゴシック" charset="-128"/>
          <a:cs typeface="ＭＳ Ｐゴシック" charset="-128"/>
        </a:defRPr>
      </a:lvl2pPr>
      <a:lvl3pPr algn="ctr" defTabSz="457200" rtl="0" eaLnBrk="1" fontAlgn="base" hangingPunct="1">
        <a:spcBef>
          <a:spcPct val="0"/>
        </a:spcBef>
        <a:spcAft>
          <a:spcPct val="0"/>
        </a:spcAft>
        <a:defRPr sz="4400">
          <a:solidFill>
            <a:schemeClr val="tx1"/>
          </a:solidFill>
          <a:latin typeface="Calibri" charset="0"/>
          <a:ea typeface="ＭＳ Ｐゴシック" charset="-128"/>
          <a:cs typeface="ＭＳ Ｐゴシック" charset="-128"/>
        </a:defRPr>
      </a:lvl3pPr>
      <a:lvl4pPr algn="ctr" defTabSz="457200" rtl="0" eaLnBrk="1" fontAlgn="base" hangingPunct="1">
        <a:spcBef>
          <a:spcPct val="0"/>
        </a:spcBef>
        <a:spcAft>
          <a:spcPct val="0"/>
        </a:spcAft>
        <a:defRPr sz="4400">
          <a:solidFill>
            <a:schemeClr val="tx1"/>
          </a:solidFill>
          <a:latin typeface="Calibri" charset="0"/>
          <a:ea typeface="ＭＳ Ｐゴシック" charset="-128"/>
          <a:cs typeface="ＭＳ Ｐゴシック" charset="-128"/>
        </a:defRPr>
      </a:lvl4pPr>
      <a:lvl5pPr algn="ctr" defTabSz="457200" rtl="0" eaLnBrk="1" fontAlgn="base" hangingPunct="1">
        <a:spcBef>
          <a:spcPct val="0"/>
        </a:spcBef>
        <a:spcAft>
          <a:spcPct val="0"/>
        </a:spcAft>
        <a:defRPr sz="4400">
          <a:solidFill>
            <a:schemeClr val="tx1"/>
          </a:solidFill>
          <a:latin typeface="Calibri" charset="0"/>
          <a:ea typeface="ＭＳ Ｐゴシック" charset="-128"/>
          <a:cs typeface="ＭＳ Ｐゴシック" charset="-128"/>
        </a:defRPr>
      </a:lvl5pPr>
      <a:lvl6pPr marL="457200" algn="ctr" defTabSz="457200" rtl="0" eaLnBrk="1" fontAlgn="base" hangingPunct="1">
        <a:spcBef>
          <a:spcPct val="0"/>
        </a:spcBef>
        <a:spcAft>
          <a:spcPct val="0"/>
        </a:spcAft>
        <a:defRPr sz="4400">
          <a:solidFill>
            <a:schemeClr val="tx1"/>
          </a:solidFill>
          <a:latin typeface="Calibri" charset="0"/>
          <a:ea typeface="ＭＳ Ｐゴシック" charset="-128"/>
          <a:cs typeface="ＭＳ Ｐゴシック" charset="-128"/>
        </a:defRPr>
      </a:lvl6pPr>
      <a:lvl7pPr marL="914400" algn="ctr" defTabSz="457200" rtl="0" eaLnBrk="1" fontAlgn="base" hangingPunct="1">
        <a:spcBef>
          <a:spcPct val="0"/>
        </a:spcBef>
        <a:spcAft>
          <a:spcPct val="0"/>
        </a:spcAft>
        <a:defRPr sz="4400">
          <a:solidFill>
            <a:schemeClr val="tx1"/>
          </a:solidFill>
          <a:latin typeface="Calibri" charset="0"/>
          <a:ea typeface="ＭＳ Ｐゴシック" charset="-128"/>
          <a:cs typeface="ＭＳ Ｐゴシック" charset="-128"/>
        </a:defRPr>
      </a:lvl7pPr>
      <a:lvl8pPr marL="1371600" algn="ctr" defTabSz="457200" rtl="0" eaLnBrk="1" fontAlgn="base" hangingPunct="1">
        <a:spcBef>
          <a:spcPct val="0"/>
        </a:spcBef>
        <a:spcAft>
          <a:spcPct val="0"/>
        </a:spcAft>
        <a:defRPr sz="4400">
          <a:solidFill>
            <a:schemeClr val="tx1"/>
          </a:solidFill>
          <a:latin typeface="Calibri" charset="0"/>
          <a:ea typeface="ＭＳ Ｐゴシック" charset="-128"/>
          <a:cs typeface="ＭＳ Ｐゴシック" charset="-128"/>
        </a:defRPr>
      </a:lvl8pPr>
      <a:lvl9pPr marL="1828800" algn="ctr" defTabSz="457200" rtl="0" eaLnBrk="1" fontAlgn="base" hangingPunct="1">
        <a:spcBef>
          <a:spcPct val="0"/>
        </a:spcBef>
        <a:spcAft>
          <a:spcPct val="0"/>
        </a:spcAft>
        <a:defRPr sz="4400">
          <a:solidFill>
            <a:schemeClr val="tx1"/>
          </a:solidFill>
          <a:latin typeface="Calibri" charset="0"/>
          <a:ea typeface="ＭＳ Ｐゴシック" charset="-128"/>
          <a:cs typeface="ＭＳ Ｐゴシック" charset="-128"/>
        </a:defRPr>
      </a:lvl9pPr>
    </p:titleStyle>
    <p:bodyStyle>
      <a:lvl1pPr marL="342900" indent="-342900" algn="l" defTabSz="457200" rtl="0" eaLnBrk="1" fontAlgn="base" hangingPunct="1">
        <a:spcBef>
          <a:spcPct val="20000"/>
        </a:spcBef>
        <a:spcAft>
          <a:spcPct val="0"/>
        </a:spcAft>
        <a:buFont typeface="Arial" charset="0"/>
        <a:buChar char="•"/>
        <a:defRPr sz="3200" kern="1200">
          <a:solidFill>
            <a:schemeClr val="tx1"/>
          </a:solidFill>
          <a:latin typeface="+mn-lt"/>
          <a:ea typeface="ＭＳ Ｐゴシック" charset="-128"/>
          <a:cs typeface="ＭＳ Ｐゴシック" charset="-128"/>
        </a:defRPr>
      </a:lvl1pPr>
      <a:lvl2pPr marL="742950" indent="-285750" algn="l" defTabSz="457200" rtl="0" eaLnBrk="1" fontAlgn="base" hangingPunct="1">
        <a:spcBef>
          <a:spcPct val="20000"/>
        </a:spcBef>
        <a:spcAft>
          <a:spcPct val="0"/>
        </a:spcAft>
        <a:buFont typeface="Arial" charset="0"/>
        <a:buChar char="–"/>
        <a:defRPr sz="2800" kern="1200">
          <a:solidFill>
            <a:schemeClr val="tx1"/>
          </a:solidFill>
          <a:latin typeface="+mn-lt"/>
          <a:ea typeface="ＭＳ Ｐゴシック" charset="-128"/>
          <a:cs typeface="+mn-cs"/>
        </a:defRPr>
      </a:lvl2pPr>
      <a:lvl3pPr marL="1143000" indent="-228600" algn="l" defTabSz="457200" rtl="0" eaLnBrk="1" fontAlgn="base" hangingPunct="1">
        <a:spcBef>
          <a:spcPct val="20000"/>
        </a:spcBef>
        <a:spcAft>
          <a:spcPct val="0"/>
        </a:spcAft>
        <a:buFont typeface="Arial" charset="0"/>
        <a:buChar char="•"/>
        <a:defRPr sz="2400" kern="1200">
          <a:solidFill>
            <a:schemeClr val="tx1"/>
          </a:solidFill>
          <a:latin typeface="+mn-lt"/>
          <a:ea typeface="ＭＳ Ｐゴシック" charset="-128"/>
          <a:cs typeface="+mn-cs"/>
        </a:defRPr>
      </a:lvl3pPr>
      <a:lvl4pPr marL="1600200" indent="-228600" algn="l" defTabSz="457200" rtl="0" eaLnBrk="1" fontAlgn="base" hangingPunct="1">
        <a:spcBef>
          <a:spcPct val="20000"/>
        </a:spcBef>
        <a:spcAft>
          <a:spcPct val="0"/>
        </a:spcAft>
        <a:buFont typeface="Arial" charset="0"/>
        <a:buChar char="–"/>
        <a:defRPr sz="2000" kern="1200">
          <a:solidFill>
            <a:schemeClr val="tx1"/>
          </a:solidFill>
          <a:latin typeface="+mn-lt"/>
          <a:ea typeface="ＭＳ Ｐゴシック" charset="-128"/>
          <a:cs typeface="+mn-cs"/>
        </a:defRPr>
      </a:lvl4pPr>
      <a:lvl5pPr marL="2057400" indent="-228600" algn="l" defTabSz="457200" rtl="0" eaLnBrk="1" fontAlgn="base" hangingPunct="1">
        <a:spcBef>
          <a:spcPct val="20000"/>
        </a:spcBef>
        <a:spcAft>
          <a:spcPct val="0"/>
        </a:spcAft>
        <a:buFont typeface="Arial" charset="0"/>
        <a:buChar char="»"/>
        <a:defRPr sz="2000" kern="1200">
          <a:solidFill>
            <a:schemeClr val="tx1"/>
          </a:solidFill>
          <a:latin typeface="+mn-lt"/>
          <a:ea typeface="ＭＳ Ｐゴシック"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hyperlink" Target="mailto:rmiller@etch.com" TargetMode="External"/><Relationship Id="rId2" Type="http://schemas.openxmlformats.org/officeDocument/2006/relationships/hyperlink" Target="mailto:Angel.carter@vumc.org" TargetMode="Externa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754059"/>
            <a:ext cx="7772400" cy="1470025"/>
          </a:xfrm>
        </p:spPr>
        <p:txBody>
          <a:bodyPr/>
          <a:lstStyle/>
          <a:p>
            <a:br>
              <a:rPr lang="en-US" dirty="0">
                <a:solidFill>
                  <a:srgbClr val="C00000"/>
                </a:solidFill>
                <a:effectLst>
                  <a:outerShdw blurRad="38100" dist="38100" dir="2700000" algn="tl">
                    <a:srgbClr val="000000">
                      <a:alpha val="43137"/>
                    </a:srgbClr>
                  </a:outerShdw>
                </a:effectLst>
              </a:rPr>
            </a:br>
            <a:r>
              <a:rPr lang="en-US" dirty="0">
                <a:solidFill>
                  <a:srgbClr val="C00000"/>
                </a:solidFill>
                <a:effectLst>
                  <a:outerShdw blurRad="38100" dist="38100" dir="2700000" algn="tl">
                    <a:srgbClr val="000000">
                      <a:alpha val="43137"/>
                    </a:srgbClr>
                  </a:outerShdw>
                </a:effectLst>
              </a:rPr>
              <a:t>Let’s Create Lifesavers Together!</a:t>
            </a:r>
            <a:br>
              <a:rPr lang="en-US" dirty="0">
                <a:effectLst>
                  <a:outerShdw blurRad="38100" dist="38100" dir="2700000" algn="tl">
                    <a:srgbClr val="000000">
                      <a:alpha val="43137"/>
                    </a:srgbClr>
                  </a:outerShdw>
                </a:effectLst>
              </a:rPr>
            </a:br>
            <a:endParaRPr lang="en-US" dirty="0">
              <a:effectLst>
                <a:outerShdw blurRad="38100" dist="38100" dir="2700000" algn="tl">
                  <a:srgbClr val="000000">
                    <a:alpha val="43137"/>
                  </a:srgbClr>
                </a:outerShdw>
              </a:effectLst>
            </a:endParaRPr>
          </a:p>
        </p:txBody>
      </p:sp>
      <p:sp>
        <p:nvSpPr>
          <p:cNvPr id="3" name="TextBox 2"/>
          <p:cNvSpPr txBox="1"/>
          <p:nvPr/>
        </p:nvSpPr>
        <p:spPr>
          <a:xfrm>
            <a:off x="1279391" y="5238964"/>
            <a:ext cx="6737614" cy="830997"/>
          </a:xfrm>
          <a:prstGeom prst="rect">
            <a:avLst/>
          </a:prstGeom>
          <a:noFill/>
        </p:spPr>
        <p:txBody>
          <a:bodyPr wrap="none" rtlCol="0">
            <a:spAutoFit/>
          </a:bodyPr>
          <a:lstStyle/>
          <a:p>
            <a:pPr algn="ctr"/>
            <a:r>
              <a:rPr lang="en-US" sz="2400" b="1" dirty="0">
                <a:latin typeface="Trebuchet MS" panose="020B0603020202020204" pitchFamily="34" charset="0"/>
              </a:rPr>
              <a:t>Angel Carter, BSN, RN</a:t>
            </a:r>
          </a:p>
          <a:p>
            <a:pPr algn="ctr"/>
            <a:r>
              <a:rPr lang="en-US" sz="2400" b="1" dirty="0">
                <a:latin typeface="Trebuchet MS" panose="020B0603020202020204" pitchFamily="34" charset="0"/>
              </a:rPr>
              <a:t>Project ADAM Middle TN Program Coordinator</a:t>
            </a:r>
          </a:p>
        </p:txBody>
      </p:sp>
      <p:pic>
        <p:nvPicPr>
          <p:cNvPr id="1026" name="Picture 2" descr="Y:\Operational\Project ADAM logos\ProjADAM-logo Middle Tennessee.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010400" y="6106418"/>
            <a:ext cx="1953773" cy="529147"/>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pic>
        <p:nvPicPr>
          <p:cNvPr id="4" name="Picture 2" descr="Related image">
            <a:extLst>
              <a:ext uri="{FF2B5EF4-FFF2-40B4-BE49-F238E27FC236}">
                <a16:creationId xmlns:a16="http://schemas.microsoft.com/office/drawing/2014/main" id="{4934BAAC-E562-4A0A-880B-6F71B577C3C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73374" y="2405062"/>
            <a:ext cx="3397251" cy="2547938"/>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0CA3DC-464C-4120-B7D1-17A66CACB52F}"/>
              </a:ext>
            </a:extLst>
          </p:cNvPr>
          <p:cNvSpPr>
            <a:spLocks noGrp="1"/>
          </p:cNvSpPr>
          <p:nvPr>
            <p:ph type="title"/>
          </p:nvPr>
        </p:nvSpPr>
        <p:spPr>
          <a:xfrm>
            <a:off x="457200" y="685800"/>
            <a:ext cx="8229600" cy="1143000"/>
          </a:xfrm>
        </p:spPr>
        <p:txBody>
          <a:bodyPr/>
          <a:lstStyle/>
          <a:p>
            <a:r>
              <a:rPr lang="en-US" dirty="0">
                <a:solidFill>
                  <a:srgbClr val="C00000"/>
                </a:solidFill>
                <a:effectLst>
                  <a:outerShdw blurRad="38100" dist="38100" dir="2700000" algn="tl">
                    <a:srgbClr val="000000">
                      <a:alpha val="43137"/>
                    </a:srgbClr>
                  </a:outerShdw>
                </a:effectLst>
              </a:rPr>
              <a:t>What can we do? </a:t>
            </a:r>
          </a:p>
        </p:txBody>
      </p:sp>
      <p:sp>
        <p:nvSpPr>
          <p:cNvPr id="3" name="Content Placeholder 2">
            <a:extLst>
              <a:ext uri="{FF2B5EF4-FFF2-40B4-BE49-F238E27FC236}">
                <a16:creationId xmlns:a16="http://schemas.microsoft.com/office/drawing/2014/main" id="{37B05C71-66DB-42BC-8637-CF1201ADCAC1}"/>
              </a:ext>
            </a:extLst>
          </p:cNvPr>
          <p:cNvSpPr>
            <a:spLocks noGrp="1"/>
          </p:cNvSpPr>
          <p:nvPr>
            <p:ph idx="1"/>
          </p:nvPr>
        </p:nvSpPr>
        <p:spPr>
          <a:xfrm>
            <a:off x="457200" y="1981200"/>
            <a:ext cx="8229600" cy="3763963"/>
          </a:xfrm>
        </p:spPr>
        <p:txBody>
          <a:bodyPr/>
          <a:lstStyle/>
          <a:p>
            <a:r>
              <a:rPr lang="en-US" sz="2000" dirty="0"/>
              <a:t>Increased training opportunities for students and families</a:t>
            </a:r>
          </a:p>
          <a:p>
            <a:pPr lvl="1"/>
            <a:r>
              <a:rPr lang="en-US" sz="2000" dirty="0"/>
              <a:t>Meet them where they are—church, youth rec leagues, etc.</a:t>
            </a:r>
          </a:p>
          <a:p>
            <a:r>
              <a:rPr lang="en-US" sz="2000" dirty="0"/>
              <a:t>A strong focus on Hands Only CPR simplifies training and time required</a:t>
            </a:r>
          </a:p>
          <a:p>
            <a:r>
              <a:rPr lang="en-US" sz="2000" dirty="0"/>
              <a:t>The population category of high school students should be a strong target for future CPR trainings</a:t>
            </a:r>
          </a:p>
          <a:p>
            <a:r>
              <a:rPr lang="en-US" sz="2000" dirty="0"/>
              <a:t>Consider starting in middle school— “slightly older age bracket of 12 to 14 year </a:t>
            </a:r>
            <a:r>
              <a:rPr lang="en-US" sz="2000" dirty="0" err="1"/>
              <a:t>olds</a:t>
            </a:r>
            <a:r>
              <a:rPr lang="en-US" sz="2000" dirty="0"/>
              <a:t>, significant proficiency with CPR skills was demonstrated 4 weeks after training”– “In another study, 13 to 14 year </a:t>
            </a:r>
            <a:r>
              <a:rPr lang="en-US" sz="2000" dirty="0" err="1"/>
              <a:t>olds</a:t>
            </a:r>
            <a:r>
              <a:rPr lang="en-US" sz="2000" dirty="0"/>
              <a:t> performed chest compressions on the level of adults”</a:t>
            </a:r>
          </a:p>
          <a:p>
            <a:pPr marL="0" indent="0">
              <a:buNone/>
            </a:pPr>
            <a:endParaRPr lang="en-US" sz="2000" dirty="0"/>
          </a:p>
        </p:txBody>
      </p:sp>
      <p:sp>
        <p:nvSpPr>
          <p:cNvPr id="4" name="Star: 12 Points 3">
            <a:extLst>
              <a:ext uri="{FF2B5EF4-FFF2-40B4-BE49-F238E27FC236}">
                <a16:creationId xmlns:a16="http://schemas.microsoft.com/office/drawing/2014/main" id="{A504C0E2-CDEB-4616-A059-F05B6433F33E}"/>
              </a:ext>
            </a:extLst>
          </p:cNvPr>
          <p:cNvSpPr/>
          <p:nvPr/>
        </p:nvSpPr>
        <p:spPr>
          <a:xfrm rot="21163692">
            <a:off x="2209800" y="2415381"/>
            <a:ext cx="4724400" cy="2895600"/>
          </a:xfrm>
          <a:prstGeom prst="star12">
            <a:avLst/>
          </a:prstGeom>
        </p:spPr>
        <p:style>
          <a:lnRef idx="1">
            <a:schemeClr val="accent6"/>
          </a:lnRef>
          <a:fillRef idx="3">
            <a:schemeClr val="accent6"/>
          </a:fillRef>
          <a:effectRef idx="2">
            <a:schemeClr val="accent6"/>
          </a:effectRef>
          <a:fontRef idx="minor">
            <a:schemeClr val="lt1"/>
          </a:fontRef>
        </p:style>
        <p:txBody>
          <a:bodyPr rtlCol="0" anchor="ctr"/>
          <a:lstStyle/>
          <a:p>
            <a:pPr marL="0" indent="0" algn="ctr">
              <a:buNone/>
            </a:pPr>
            <a:r>
              <a:rPr lang="en-US" b="1" dirty="0">
                <a:solidFill>
                  <a:schemeClr val="tx1"/>
                </a:solidFill>
              </a:rPr>
              <a:t>We can hopefully close the gap by targeting whole high school populations of students! </a:t>
            </a:r>
          </a:p>
        </p:txBody>
      </p:sp>
    </p:spTree>
    <p:extLst>
      <p:ext uri="{BB962C8B-B14F-4D97-AF65-F5344CB8AC3E}">
        <p14:creationId xmlns:p14="http://schemas.microsoft.com/office/powerpoint/2010/main" val="15144711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1000"/>
                                        <p:tgtEl>
                                          <p:spTgt spid="3">
                                            <p:txEl>
                                              <p:pRg st="1" end="1"/>
                                            </p:txEl>
                                          </p:spTgt>
                                        </p:tgtEl>
                                      </p:cBhvr>
                                    </p:animEffect>
                                    <p:anim calcmode="lin" valueType="num">
                                      <p:cBhvr>
                                        <p:cTn id="13"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4"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Effect transition="in" filter="fade">
                                      <p:cBhvr>
                                        <p:cTn id="19" dur="1000"/>
                                        <p:tgtEl>
                                          <p:spTgt spid="3">
                                            <p:txEl>
                                              <p:pRg st="2" end="2"/>
                                            </p:txEl>
                                          </p:spTgt>
                                        </p:tgtEl>
                                      </p:cBhvr>
                                    </p:animEffect>
                                    <p:anim calcmode="lin" valueType="num">
                                      <p:cBhvr>
                                        <p:cTn id="20"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1"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nodeType="clickEffect">
                                  <p:stCondLst>
                                    <p:cond delay="0"/>
                                  </p:stCondLst>
                                  <p:childTnLst>
                                    <p:set>
                                      <p:cBhvr>
                                        <p:cTn id="25" dur="1" fill="hold">
                                          <p:stCondLst>
                                            <p:cond delay="0"/>
                                          </p:stCondLst>
                                        </p:cTn>
                                        <p:tgtEl>
                                          <p:spTgt spid="3">
                                            <p:txEl>
                                              <p:pRg st="3" end="3"/>
                                            </p:txEl>
                                          </p:spTgt>
                                        </p:tgtEl>
                                        <p:attrNameLst>
                                          <p:attrName>style.visibility</p:attrName>
                                        </p:attrNameLst>
                                      </p:cBhvr>
                                      <p:to>
                                        <p:strVal val="visible"/>
                                      </p:to>
                                    </p:set>
                                    <p:animEffect transition="in" filter="fade">
                                      <p:cBhvr>
                                        <p:cTn id="26" dur="1000"/>
                                        <p:tgtEl>
                                          <p:spTgt spid="3">
                                            <p:txEl>
                                              <p:pRg st="3" end="3"/>
                                            </p:txEl>
                                          </p:spTgt>
                                        </p:tgtEl>
                                      </p:cBhvr>
                                    </p:animEffect>
                                    <p:anim calcmode="lin" valueType="num">
                                      <p:cBhvr>
                                        <p:cTn id="27"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8"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42" presetClass="entr" presetSubtype="0" fill="hold" nodeType="clickEffect">
                                  <p:stCondLst>
                                    <p:cond delay="0"/>
                                  </p:stCondLst>
                                  <p:childTnLst>
                                    <p:set>
                                      <p:cBhvr>
                                        <p:cTn id="32" dur="1" fill="hold">
                                          <p:stCondLst>
                                            <p:cond delay="0"/>
                                          </p:stCondLst>
                                        </p:cTn>
                                        <p:tgtEl>
                                          <p:spTgt spid="3">
                                            <p:txEl>
                                              <p:pRg st="4" end="4"/>
                                            </p:txEl>
                                          </p:spTgt>
                                        </p:tgtEl>
                                        <p:attrNameLst>
                                          <p:attrName>style.visibility</p:attrName>
                                        </p:attrNameLst>
                                      </p:cBhvr>
                                      <p:to>
                                        <p:strVal val="visible"/>
                                      </p:to>
                                    </p:set>
                                    <p:animEffect transition="in" filter="fade">
                                      <p:cBhvr>
                                        <p:cTn id="33" dur="1000"/>
                                        <p:tgtEl>
                                          <p:spTgt spid="3">
                                            <p:txEl>
                                              <p:pRg st="4" end="4"/>
                                            </p:txEl>
                                          </p:spTgt>
                                        </p:tgtEl>
                                      </p:cBhvr>
                                    </p:animEffect>
                                    <p:anim calcmode="lin" valueType="num">
                                      <p:cBhvr>
                                        <p:cTn id="34"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5"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6" fill="hold">
                      <p:stCondLst>
                        <p:cond delay="indefinite"/>
                      </p:stCondLst>
                      <p:childTnLst>
                        <p:par>
                          <p:cTn id="37" fill="hold">
                            <p:stCondLst>
                              <p:cond delay="0"/>
                            </p:stCondLst>
                            <p:childTnLst>
                              <p:par>
                                <p:cTn id="38" presetID="42" presetClass="entr" presetSubtype="0" fill="hold" grpId="0" nodeType="clickEffect">
                                  <p:stCondLst>
                                    <p:cond delay="0"/>
                                  </p:stCondLst>
                                  <p:childTnLst>
                                    <p:set>
                                      <p:cBhvr>
                                        <p:cTn id="39" dur="1" fill="hold">
                                          <p:stCondLst>
                                            <p:cond delay="0"/>
                                          </p:stCondLst>
                                        </p:cTn>
                                        <p:tgtEl>
                                          <p:spTgt spid="4"/>
                                        </p:tgtEl>
                                        <p:attrNameLst>
                                          <p:attrName>style.visibility</p:attrName>
                                        </p:attrNameLst>
                                      </p:cBhvr>
                                      <p:to>
                                        <p:strVal val="visible"/>
                                      </p:to>
                                    </p:set>
                                    <p:animEffect transition="in" filter="fade">
                                      <p:cBhvr>
                                        <p:cTn id="40" dur="1000"/>
                                        <p:tgtEl>
                                          <p:spTgt spid="4"/>
                                        </p:tgtEl>
                                      </p:cBhvr>
                                    </p:animEffect>
                                    <p:anim calcmode="lin" valueType="num">
                                      <p:cBhvr>
                                        <p:cTn id="41" dur="1000" fill="hold"/>
                                        <p:tgtEl>
                                          <p:spTgt spid="4"/>
                                        </p:tgtEl>
                                        <p:attrNameLst>
                                          <p:attrName>ppt_x</p:attrName>
                                        </p:attrNameLst>
                                      </p:cBhvr>
                                      <p:tavLst>
                                        <p:tav tm="0">
                                          <p:val>
                                            <p:strVal val="#ppt_x"/>
                                          </p:val>
                                        </p:tav>
                                        <p:tav tm="100000">
                                          <p:val>
                                            <p:strVal val="#ppt_x"/>
                                          </p:val>
                                        </p:tav>
                                      </p:tavLst>
                                    </p:anim>
                                    <p:anim calcmode="lin" valueType="num">
                                      <p:cBhvr>
                                        <p:cTn id="42"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497593-90C0-46A2-9268-7E5007DEC584}"/>
              </a:ext>
            </a:extLst>
          </p:cNvPr>
          <p:cNvSpPr>
            <a:spLocks noGrp="1"/>
          </p:cNvSpPr>
          <p:nvPr>
            <p:ph type="title"/>
          </p:nvPr>
        </p:nvSpPr>
        <p:spPr>
          <a:xfrm>
            <a:off x="457200" y="685800"/>
            <a:ext cx="8229600" cy="1143000"/>
          </a:xfrm>
        </p:spPr>
        <p:txBody>
          <a:bodyPr/>
          <a:lstStyle/>
          <a:p>
            <a:r>
              <a:rPr lang="en-US" dirty="0">
                <a:solidFill>
                  <a:srgbClr val="C00000"/>
                </a:solidFill>
                <a:effectLst>
                  <a:outerShdw blurRad="38100" dist="38100" dir="2700000" algn="tl">
                    <a:srgbClr val="000000">
                      <a:alpha val="43137"/>
                    </a:srgbClr>
                  </a:outerShdw>
                </a:effectLst>
              </a:rPr>
              <a:t>Increased Training Opportunities</a:t>
            </a:r>
          </a:p>
        </p:txBody>
      </p:sp>
      <p:sp>
        <p:nvSpPr>
          <p:cNvPr id="3" name="Content Placeholder 2">
            <a:extLst>
              <a:ext uri="{FF2B5EF4-FFF2-40B4-BE49-F238E27FC236}">
                <a16:creationId xmlns:a16="http://schemas.microsoft.com/office/drawing/2014/main" id="{52CB3547-810B-4189-A969-F19D800571F3}"/>
              </a:ext>
            </a:extLst>
          </p:cNvPr>
          <p:cNvSpPr>
            <a:spLocks noGrp="1"/>
          </p:cNvSpPr>
          <p:nvPr>
            <p:ph idx="1"/>
          </p:nvPr>
        </p:nvSpPr>
        <p:spPr>
          <a:xfrm>
            <a:off x="457200" y="1828800"/>
            <a:ext cx="8229600" cy="4343400"/>
          </a:xfrm>
        </p:spPr>
        <p:txBody>
          <a:bodyPr/>
          <a:lstStyle/>
          <a:p>
            <a:r>
              <a:rPr lang="en-US" sz="2200" dirty="0"/>
              <a:t>Students—athletic team drills letting the students participate, invite parents to observe, provide brief huddle afterwards (video here)</a:t>
            </a:r>
          </a:p>
          <a:p>
            <a:r>
              <a:rPr lang="en-US" sz="2200" dirty="0"/>
              <a:t>If involved in youth rec leagues, offer several </a:t>
            </a:r>
            <a:r>
              <a:rPr lang="en-US" sz="2200" b="1" dirty="0"/>
              <a:t>FREE</a:t>
            </a:r>
            <a:r>
              <a:rPr lang="en-US" sz="2200" dirty="0"/>
              <a:t> CPR and AED training sessions for parents and coaches</a:t>
            </a:r>
          </a:p>
          <a:p>
            <a:r>
              <a:rPr lang="en-US" sz="2200" dirty="0"/>
              <a:t>If involved in a church, help facilitate CPR and AED trainings there </a:t>
            </a:r>
          </a:p>
          <a:p>
            <a:r>
              <a:rPr lang="en-US" sz="2200" dirty="0"/>
              <a:t>If involved in neighborhood programs (</a:t>
            </a:r>
            <a:r>
              <a:rPr lang="en-US" sz="2200" dirty="0" err="1"/>
              <a:t>ie</a:t>
            </a:r>
            <a:r>
              <a:rPr lang="en-US" sz="2200" dirty="0"/>
              <a:t>, Boys Clubs, neighborhood carnivals or events, swimming pools, </a:t>
            </a:r>
            <a:r>
              <a:rPr lang="en-US" sz="2200" dirty="0" err="1"/>
              <a:t>etc</a:t>
            </a:r>
            <a:r>
              <a:rPr lang="en-US" sz="2200" dirty="0"/>
              <a:t>) offer </a:t>
            </a:r>
            <a:r>
              <a:rPr lang="en-US" sz="2200" b="1" dirty="0"/>
              <a:t>FREE</a:t>
            </a:r>
            <a:r>
              <a:rPr lang="en-US" sz="2200" dirty="0"/>
              <a:t> Hands Only CPR and AED trainings </a:t>
            </a:r>
          </a:p>
          <a:p>
            <a:r>
              <a:rPr lang="en-US" sz="2200" dirty="0"/>
              <a:t>Think of ways to enlist student support-HOSA, Health Science Academy projects, flash CPR events at ½ time of HS games, CPR booth at school Health Fairs, etc. </a:t>
            </a:r>
          </a:p>
        </p:txBody>
      </p:sp>
    </p:spTree>
    <p:extLst>
      <p:ext uri="{BB962C8B-B14F-4D97-AF65-F5344CB8AC3E}">
        <p14:creationId xmlns:p14="http://schemas.microsoft.com/office/powerpoint/2010/main" val="8253702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Effect transition="in" filter="fade">
                                      <p:cBhvr>
                                        <p:cTn id="28" dur="1000"/>
                                        <p:tgtEl>
                                          <p:spTgt spid="3">
                                            <p:txEl>
                                              <p:pRg st="3" end="3"/>
                                            </p:txEl>
                                          </p:spTgt>
                                        </p:tgtEl>
                                      </p:cBhvr>
                                    </p:animEffect>
                                    <p:anim calcmode="lin" valueType="num">
                                      <p:cBhvr>
                                        <p:cTn id="29"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3">
                                            <p:txEl>
                                              <p:pRg st="4" end="4"/>
                                            </p:txEl>
                                          </p:spTgt>
                                        </p:tgtEl>
                                        <p:attrNameLst>
                                          <p:attrName>style.visibility</p:attrName>
                                        </p:attrNameLst>
                                      </p:cBhvr>
                                      <p:to>
                                        <p:strVal val="visible"/>
                                      </p:to>
                                    </p:set>
                                    <p:animEffect transition="in" filter="fade">
                                      <p:cBhvr>
                                        <p:cTn id="35" dur="1000"/>
                                        <p:tgtEl>
                                          <p:spTgt spid="3">
                                            <p:txEl>
                                              <p:pRg st="4" end="4"/>
                                            </p:txEl>
                                          </p:spTgt>
                                        </p:tgtEl>
                                      </p:cBhvr>
                                    </p:animEffect>
                                    <p:anim calcmode="lin" valueType="num">
                                      <p:cBhvr>
                                        <p:cTn id="36"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7"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37F97D-5C4C-45DC-8C0B-BCDCF445711C}"/>
              </a:ext>
            </a:extLst>
          </p:cNvPr>
          <p:cNvSpPr>
            <a:spLocks noGrp="1"/>
          </p:cNvSpPr>
          <p:nvPr>
            <p:ph type="title"/>
          </p:nvPr>
        </p:nvSpPr>
        <p:spPr>
          <a:xfrm>
            <a:off x="457200" y="1006000"/>
            <a:ext cx="8229600" cy="1143000"/>
          </a:xfrm>
        </p:spPr>
        <p:txBody>
          <a:bodyPr/>
          <a:lstStyle/>
          <a:p>
            <a:r>
              <a:rPr lang="en-US" sz="4000" dirty="0">
                <a:solidFill>
                  <a:srgbClr val="C00000"/>
                </a:solidFill>
                <a:effectLst>
                  <a:outerShdw blurRad="38100" dist="38100" dir="2700000" algn="tl">
                    <a:srgbClr val="000000">
                      <a:alpha val="43137"/>
                    </a:srgbClr>
                  </a:outerShdw>
                </a:effectLst>
              </a:rPr>
              <a:t>Strong Focus on Hands Only CPR with AED training</a:t>
            </a:r>
          </a:p>
        </p:txBody>
      </p:sp>
      <p:sp>
        <p:nvSpPr>
          <p:cNvPr id="3" name="Content Placeholder 2">
            <a:extLst>
              <a:ext uri="{FF2B5EF4-FFF2-40B4-BE49-F238E27FC236}">
                <a16:creationId xmlns:a16="http://schemas.microsoft.com/office/drawing/2014/main" id="{2576D72C-7A3A-4D0F-83E5-01023594F0F4}"/>
              </a:ext>
            </a:extLst>
          </p:cNvPr>
          <p:cNvSpPr>
            <a:spLocks noGrp="1"/>
          </p:cNvSpPr>
          <p:nvPr>
            <p:ph idx="1"/>
          </p:nvPr>
        </p:nvSpPr>
        <p:spPr>
          <a:xfrm>
            <a:off x="457200" y="2590800"/>
            <a:ext cx="8229600" cy="3306763"/>
          </a:xfrm>
        </p:spPr>
        <p:txBody>
          <a:bodyPr/>
          <a:lstStyle/>
          <a:p>
            <a:r>
              <a:rPr lang="en-US" sz="2400" dirty="0"/>
              <a:t>Saves time, which is money for most people</a:t>
            </a:r>
          </a:p>
          <a:p>
            <a:r>
              <a:rPr lang="en-US" sz="2400" dirty="0"/>
              <a:t>No fee required for certification cards </a:t>
            </a:r>
          </a:p>
          <a:p>
            <a:r>
              <a:rPr lang="en-US" sz="2400" dirty="0"/>
              <a:t>Can be covered in a class period </a:t>
            </a:r>
          </a:p>
          <a:p>
            <a:r>
              <a:rPr lang="en-US" sz="2400" dirty="0"/>
              <a:t>Many YouTube videos about AEDs can facilitate this training—(PA video here)</a:t>
            </a:r>
          </a:p>
          <a:p>
            <a:r>
              <a:rPr lang="en-US" sz="2400" dirty="0"/>
              <a:t>Can make DIY manikins if lack of equipment is issue</a:t>
            </a:r>
          </a:p>
          <a:p>
            <a:pPr marL="0" indent="0">
              <a:buNone/>
            </a:pPr>
            <a:endParaRPr lang="en-US" sz="2400" dirty="0"/>
          </a:p>
          <a:p>
            <a:endParaRPr lang="en-US" dirty="0"/>
          </a:p>
        </p:txBody>
      </p:sp>
      <p:pic>
        <p:nvPicPr>
          <p:cNvPr id="4" name="Picture 3">
            <a:extLst>
              <a:ext uri="{FF2B5EF4-FFF2-40B4-BE49-F238E27FC236}">
                <a16:creationId xmlns:a16="http://schemas.microsoft.com/office/drawing/2014/main" id="{F3110747-DF87-4AB1-AEDE-2D836C36BA28}"/>
              </a:ext>
            </a:extLst>
          </p:cNvPr>
          <p:cNvPicPr>
            <a:picLocks noChangeAspect="1"/>
          </p:cNvPicPr>
          <p:nvPr/>
        </p:nvPicPr>
        <p:blipFill>
          <a:blip r:embed="rId2"/>
          <a:stretch>
            <a:fillRect/>
          </a:stretch>
        </p:blipFill>
        <p:spPr>
          <a:xfrm>
            <a:off x="2194530" y="2325966"/>
            <a:ext cx="4791075" cy="4505325"/>
          </a:xfrm>
          <a:prstGeom prst="rect">
            <a:avLst/>
          </a:prstGeom>
        </p:spPr>
      </p:pic>
    </p:spTree>
    <p:extLst>
      <p:ext uri="{BB962C8B-B14F-4D97-AF65-F5344CB8AC3E}">
        <p14:creationId xmlns:p14="http://schemas.microsoft.com/office/powerpoint/2010/main" val="24381718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Effect transition="in" filter="fade">
                                      <p:cBhvr>
                                        <p:cTn id="28" dur="1000"/>
                                        <p:tgtEl>
                                          <p:spTgt spid="3">
                                            <p:txEl>
                                              <p:pRg st="3" end="3"/>
                                            </p:txEl>
                                          </p:spTgt>
                                        </p:tgtEl>
                                      </p:cBhvr>
                                    </p:animEffect>
                                    <p:anim calcmode="lin" valueType="num">
                                      <p:cBhvr>
                                        <p:cTn id="29"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3">
                                            <p:txEl>
                                              <p:pRg st="4" end="4"/>
                                            </p:txEl>
                                          </p:spTgt>
                                        </p:tgtEl>
                                        <p:attrNameLst>
                                          <p:attrName>style.visibility</p:attrName>
                                        </p:attrNameLst>
                                      </p:cBhvr>
                                      <p:to>
                                        <p:strVal val="visible"/>
                                      </p:to>
                                    </p:set>
                                    <p:animEffect transition="in" filter="fade">
                                      <p:cBhvr>
                                        <p:cTn id="35" dur="1000"/>
                                        <p:tgtEl>
                                          <p:spTgt spid="3">
                                            <p:txEl>
                                              <p:pRg st="4" end="4"/>
                                            </p:txEl>
                                          </p:spTgt>
                                        </p:tgtEl>
                                      </p:cBhvr>
                                    </p:animEffect>
                                    <p:anim calcmode="lin" valueType="num">
                                      <p:cBhvr>
                                        <p:cTn id="36"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7"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nodeType="clickEffect">
                                  <p:stCondLst>
                                    <p:cond delay="0"/>
                                  </p:stCondLst>
                                  <p:childTnLst>
                                    <p:set>
                                      <p:cBhvr>
                                        <p:cTn id="41" dur="1" fill="hold">
                                          <p:stCondLst>
                                            <p:cond delay="0"/>
                                          </p:stCondLst>
                                        </p:cTn>
                                        <p:tgtEl>
                                          <p:spTgt spid="4"/>
                                        </p:tgtEl>
                                        <p:attrNameLst>
                                          <p:attrName>style.visibility</p:attrName>
                                        </p:attrNameLst>
                                      </p:cBhvr>
                                      <p:to>
                                        <p:strVal val="visible"/>
                                      </p:to>
                                    </p:set>
                                    <p:animEffect transition="in" filter="fade">
                                      <p:cBhvr>
                                        <p:cTn id="42" dur="1000"/>
                                        <p:tgtEl>
                                          <p:spTgt spid="4"/>
                                        </p:tgtEl>
                                      </p:cBhvr>
                                    </p:animEffect>
                                    <p:anim calcmode="lin" valueType="num">
                                      <p:cBhvr>
                                        <p:cTn id="43" dur="1000" fill="hold"/>
                                        <p:tgtEl>
                                          <p:spTgt spid="4"/>
                                        </p:tgtEl>
                                        <p:attrNameLst>
                                          <p:attrName>ppt_x</p:attrName>
                                        </p:attrNameLst>
                                      </p:cBhvr>
                                      <p:tavLst>
                                        <p:tav tm="0">
                                          <p:val>
                                            <p:strVal val="#ppt_x"/>
                                          </p:val>
                                        </p:tav>
                                        <p:tav tm="100000">
                                          <p:val>
                                            <p:strVal val="#ppt_x"/>
                                          </p:val>
                                        </p:tav>
                                      </p:tavLst>
                                    </p:anim>
                                    <p:anim calcmode="lin" valueType="num">
                                      <p:cBhvr>
                                        <p:cTn id="44"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FBE329-FDA8-4485-B8B8-27BC8A50644E}"/>
              </a:ext>
            </a:extLst>
          </p:cNvPr>
          <p:cNvSpPr>
            <a:spLocks noGrp="1"/>
          </p:cNvSpPr>
          <p:nvPr>
            <p:ph type="title"/>
          </p:nvPr>
        </p:nvSpPr>
        <p:spPr>
          <a:xfrm>
            <a:off x="457200" y="838200"/>
            <a:ext cx="8229600" cy="1143000"/>
          </a:xfrm>
        </p:spPr>
        <p:txBody>
          <a:bodyPr/>
          <a:lstStyle/>
          <a:p>
            <a:r>
              <a:rPr lang="en-US" dirty="0">
                <a:solidFill>
                  <a:srgbClr val="C00000"/>
                </a:solidFill>
                <a:effectLst>
                  <a:outerShdw blurRad="38100" dist="38100" dir="2700000" algn="tl">
                    <a:srgbClr val="000000">
                      <a:alpha val="43137"/>
                    </a:srgbClr>
                  </a:outerShdw>
                </a:effectLst>
              </a:rPr>
              <a:t>Involving Students in AED drills</a:t>
            </a:r>
          </a:p>
        </p:txBody>
      </p:sp>
      <p:sp>
        <p:nvSpPr>
          <p:cNvPr id="3" name="Content Placeholder 2">
            <a:extLst>
              <a:ext uri="{FF2B5EF4-FFF2-40B4-BE49-F238E27FC236}">
                <a16:creationId xmlns:a16="http://schemas.microsoft.com/office/drawing/2014/main" id="{1A472DCD-0C7D-41DD-8D0F-9C646C9C413E}"/>
              </a:ext>
            </a:extLst>
          </p:cNvPr>
          <p:cNvSpPr>
            <a:spLocks noGrp="1"/>
          </p:cNvSpPr>
          <p:nvPr>
            <p:ph idx="1"/>
          </p:nvPr>
        </p:nvSpPr>
        <p:spPr>
          <a:xfrm>
            <a:off x="457200" y="2362200"/>
            <a:ext cx="8229600" cy="3352800"/>
          </a:xfrm>
        </p:spPr>
        <p:txBody>
          <a:bodyPr/>
          <a:lstStyle/>
          <a:p>
            <a:r>
              <a:rPr lang="en-US" sz="2400" dirty="0"/>
              <a:t>All school gatherings (show video here)</a:t>
            </a:r>
          </a:p>
          <a:p>
            <a:r>
              <a:rPr lang="en-US" sz="2400" dirty="0"/>
              <a:t>Conduct AED drills in classrooms after preparing students </a:t>
            </a:r>
          </a:p>
          <a:p>
            <a:r>
              <a:rPr lang="en-US" sz="2400" dirty="0"/>
              <a:t>Conduct AED drills in hallway and invite nearby classes to quietly attend and observe with debriefing afterwards</a:t>
            </a:r>
          </a:p>
          <a:p>
            <a:r>
              <a:rPr lang="en-US" sz="2400" dirty="0"/>
              <a:t>Conduct AED drills in PE class and have students sit in bleachers</a:t>
            </a:r>
          </a:p>
          <a:p>
            <a:r>
              <a:rPr lang="en-US" sz="2400" dirty="0"/>
              <a:t>Anyone already doing this? </a:t>
            </a:r>
          </a:p>
          <a:p>
            <a:endParaRPr lang="en-US" sz="2800" dirty="0"/>
          </a:p>
        </p:txBody>
      </p:sp>
    </p:spTree>
    <p:extLst>
      <p:ext uri="{BB962C8B-B14F-4D97-AF65-F5344CB8AC3E}">
        <p14:creationId xmlns:p14="http://schemas.microsoft.com/office/powerpoint/2010/main" val="19514452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Effect transition="in" filter="fade">
                                      <p:cBhvr>
                                        <p:cTn id="28" dur="1000"/>
                                        <p:tgtEl>
                                          <p:spTgt spid="3">
                                            <p:txEl>
                                              <p:pRg st="3" end="3"/>
                                            </p:txEl>
                                          </p:spTgt>
                                        </p:tgtEl>
                                      </p:cBhvr>
                                    </p:animEffect>
                                    <p:anim calcmode="lin" valueType="num">
                                      <p:cBhvr>
                                        <p:cTn id="29"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3">
                                            <p:txEl>
                                              <p:pRg st="4" end="4"/>
                                            </p:txEl>
                                          </p:spTgt>
                                        </p:tgtEl>
                                        <p:attrNameLst>
                                          <p:attrName>style.visibility</p:attrName>
                                        </p:attrNameLst>
                                      </p:cBhvr>
                                      <p:to>
                                        <p:strVal val="visible"/>
                                      </p:to>
                                    </p:set>
                                    <p:animEffect transition="in" filter="fade">
                                      <p:cBhvr>
                                        <p:cTn id="35" dur="1000"/>
                                        <p:tgtEl>
                                          <p:spTgt spid="3">
                                            <p:txEl>
                                              <p:pRg st="4" end="4"/>
                                            </p:txEl>
                                          </p:spTgt>
                                        </p:tgtEl>
                                      </p:cBhvr>
                                    </p:animEffect>
                                    <p:anim calcmode="lin" valueType="num">
                                      <p:cBhvr>
                                        <p:cTn id="36"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7"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2B3D0A-BFE5-4C8E-883F-C8E7F62F3C88}"/>
              </a:ext>
            </a:extLst>
          </p:cNvPr>
          <p:cNvSpPr>
            <a:spLocks noGrp="1"/>
          </p:cNvSpPr>
          <p:nvPr>
            <p:ph type="title"/>
          </p:nvPr>
        </p:nvSpPr>
        <p:spPr>
          <a:xfrm>
            <a:off x="457200" y="960437"/>
            <a:ext cx="8229600" cy="1143000"/>
          </a:xfrm>
        </p:spPr>
        <p:txBody>
          <a:bodyPr/>
          <a:lstStyle/>
          <a:p>
            <a:r>
              <a:rPr lang="en-US" sz="4000" dirty="0">
                <a:solidFill>
                  <a:srgbClr val="C00000"/>
                </a:solidFill>
                <a:effectLst>
                  <a:outerShdw blurRad="38100" dist="38100" dir="2700000" algn="tl">
                    <a:srgbClr val="000000">
                      <a:alpha val="43137"/>
                    </a:srgbClr>
                  </a:outerShdw>
                </a:effectLst>
              </a:rPr>
              <a:t>What about students as emergency responders?</a:t>
            </a:r>
          </a:p>
        </p:txBody>
      </p:sp>
      <p:sp>
        <p:nvSpPr>
          <p:cNvPr id="3" name="Content Placeholder 2">
            <a:extLst>
              <a:ext uri="{FF2B5EF4-FFF2-40B4-BE49-F238E27FC236}">
                <a16:creationId xmlns:a16="http://schemas.microsoft.com/office/drawing/2014/main" id="{A5B6273B-E0F7-4F74-A901-3956DDF66D36}"/>
              </a:ext>
            </a:extLst>
          </p:cNvPr>
          <p:cNvSpPr>
            <a:spLocks noGrp="1"/>
          </p:cNvSpPr>
          <p:nvPr>
            <p:ph idx="1"/>
          </p:nvPr>
        </p:nvSpPr>
        <p:spPr>
          <a:xfrm>
            <a:off x="457200" y="2362200"/>
            <a:ext cx="8229600" cy="3810000"/>
          </a:xfrm>
        </p:spPr>
        <p:txBody>
          <a:bodyPr/>
          <a:lstStyle/>
          <a:p>
            <a:r>
              <a:rPr lang="en-US" sz="2400" dirty="0"/>
              <a:t>Advantages—</a:t>
            </a:r>
          </a:p>
          <a:p>
            <a:pPr lvl="1"/>
            <a:r>
              <a:rPr lang="en-US" sz="2000" dirty="0"/>
              <a:t>They have firsthand knowledge of physical structure of building</a:t>
            </a:r>
          </a:p>
          <a:p>
            <a:pPr lvl="1"/>
            <a:r>
              <a:rPr lang="en-US" sz="2000" dirty="0"/>
              <a:t>Often have more social clout with their peers than teachers</a:t>
            </a:r>
          </a:p>
          <a:p>
            <a:pPr lvl="1"/>
            <a:r>
              <a:rPr lang="en-US" sz="2000" dirty="0"/>
              <a:t>When they have ownership in response, they develop a sense of pride and community</a:t>
            </a:r>
          </a:p>
          <a:p>
            <a:pPr lvl="1"/>
            <a:r>
              <a:rPr lang="en-US" sz="2000" dirty="0"/>
              <a:t>They are modeling leadership for their peers</a:t>
            </a:r>
          </a:p>
          <a:p>
            <a:r>
              <a:rPr lang="en-US" sz="2400" dirty="0"/>
              <a:t>Roles could include AED retrieval, crowd control, EMS direction, documentation</a:t>
            </a:r>
          </a:p>
          <a:p>
            <a:r>
              <a:rPr lang="en-US" sz="2400" dirty="0"/>
              <a:t>Anyone already doing this? </a:t>
            </a:r>
          </a:p>
        </p:txBody>
      </p:sp>
    </p:spTree>
    <p:extLst>
      <p:ext uri="{BB962C8B-B14F-4D97-AF65-F5344CB8AC3E}">
        <p14:creationId xmlns:p14="http://schemas.microsoft.com/office/powerpoint/2010/main" val="34646040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1000"/>
                                        <p:tgtEl>
                                          <p:spTgt spid="3">
                                            <p:txEl>
                                              <p:pRg st="1" end="1"/>
                                            </p:txEl>
                                          </p:spTgt>
                                        </p:tgtEl>
                                      </p:cBhvr>
                                    </p:animEffect>
                                    <p:anim calcmode="lin" valueType="num">
                                      <p:cBhvr>
                                        <p:cTn id="8"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2" end="2"/>
                                            </p:txEl>
                                          </p:spTgt>
                                        </p:tgtEl>
                                        <p:attrNameLst>
                                          <p:attrName>style.visibility</p:attrName>
                                        </p:attrNameLst>
                                      </p:cBhvr>
                                      <p:to>
                                        <p:strVal val="visible"/>
                                      </p:to>
                                    </p:set>
                                    <p:animEffect transition="in" filter="fade">
                                      <p:cBhvr>
                                        <p:cTn id="14" dur="1000"/>
                                        <p:tgtEl>
                                          <p:spTgt spid="3">
                                            <p:txEl>
                                              <p:pRg st="2" end="2"/>
                                            </p:txEl>
                                          </p:spTgt>
                                        </p:tgtEl>
                                      </p:cBhvr>
                                    </p:animEffect>
                                    <p:anim calcmode="lin" valueType="num">
                                      <p:cBhvr>
                                        <p:cTn id="15"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
                                            <p:txEl>
                                              <p:pRg st="3" end="3"/>
                                            </p:txEl>
                                          </p:spTgt>
                                        </p:tgtEl>
                                        <p:attrNameLst>
                                          <p:attrName>style.visibility</p:attrName>
                                        </p:attrNameLst>
                                      </p:cBhvr>
                                      <p:to>
                                        <p:strVal val="visible"/>
                                      </p:to>
                                    </p:set>
                                    <p:animEffect transition="in" filter="fade">
                                      <p:cBhvr>
                                        <p:cTn id="21" dur="1000"/>
                                        <p:tgtEl>
                                          <p:spTgt spid="3">
                                            <p:txEl>
                                              <p:pRg st="3" end="3"/>
                                            </p:txEl>
                                          </p:spTgt>
                                        </p:tgtEl>
                                      </p:cBhvr>
                                    </p:animEffect>
                                    <p:anim calcmode="lin" valueType="num">
                                      <p:cBhvr>
                                        <p:cTn id="22"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3">
                                            <p:txEl>
                                              <p:pRg st="4" end="4"/>
                                            </p:txEl>
                                          </p:spTgt>
                                        </p:tgtEl>
                                        <p:attrNameLst>
                                          <p:attrName>style.visibility</p:attrName>
                                        </p:attrNameLst>
                                      </p:cBhvr>
                                      <p:to>
                                        <p:strVal val="visible"/>
                                      </p:to>
                                    </p:set>
                                    <p:animEffect transition="in" filter="fade">
                                      <p:cBhvr>
                                        <p:cTn id="28" dur="1000"/>
                                        <p:tgtEl>
                                          <p:spTgt spid="3">
                                            <p:txEl>
                                              <p:pRg st="4" end="4"/>
                                            </p:txEl>
                                          </p:spTgt>
                                        </p:tgtEl>
                                      </p:cBhvr>
                                    </p:animEffect>
                                    <p:anim calcmode="lin" valueType="num">
                                      <p:cBhvr>
                                        <p:cTn id="29"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3">
                                            <p:txEl>
                                              <p:pRg st="5" end="5"/>
                                            </p:txEl>
                                          </p:spTgt>
                                        </p:tgtEl>
                                        <p:attrNameLst>
                                          <p:attrName>style.visibility</p:attrName>
                                        </p:attrNameLst>
                                      </p:cBhvr>
                                      <p:to>
                                        <p:strVal val="visible"/>
                                      </p:to>
                                    </p:set>
                                    <p:animEffect transition="in" filter="fade">
                                      <p:cBhvr>
                                        <p:cTn id="35" dur="1000"/>
                                        <p:tgtEl>
                                          <p:spTgt spid="3">
                                            <p:txEl>
                                              <p:pRg st="5" end="5"/>
                                            </p:txEl>
                                          </p:spTgt>
                                        </p:tgtEl>
                                      </p:cBhvr>
                                    </p:animEffect>
                                    <p:anim calcmode="lin" valueType="num">
                                      <p:cBhvr>
                                        <p:cTn id="36"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37"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nodeType="clickEffect">
                                  <p:stCondLst>
                                    <p:cond delay="0"/>
                                  </p:stCondLst>
                                  <p:childTnLst>
                                    <p:set>
                                      <p:cBhvr>
                                        <p:cTn id="41" dur="1" fill="hold">
                                          <p:stCondLst>
                                            <p:cond delay="0"/>
                                          </p:stCondLst>
                                        </p:cTn>
                                        <p:tgtEl>
                                          <p:spTgt spid="3">
                                            <p:txEl>
                                              <p:pRg st="6" end="6"/>
                                            </p:txEl>
                                          </p:spTgt>
                                        </p:tgtEl>
                                        <p:attrNameLst>
                                          <p:attrName>style.visibility</p:attrName>
                                        </p:attrNameLst>
                                      </p:cBhvr>
                                      <p:to>
                                        <p:strVal val="visible"/>
                                      </p:to>
                                    </p:set>
                                    <p:animEffect transition="in" filter="fade">
                                      <p:cBhvr>
                                        <p:cTn id="42" dur="1000"/>
                                        <p:tgtEl>
                                          <p:spTgt spid="3">
                                            <p:txEl>
                                              <p:pRg st="6" end="6"/>
                                            </p:txEl>
                                          </p:spTgt>
                                        </p:tgtEl>
                                      </p:cBhvr>
                                    </p:animEffect>
                                    <p:anim calcmode="lin" valueType="num">
                                      <p:cBhvr>
                                        <p:cTn id="43"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44" dur="1000" fill="hold"/>
                                        <p:tgtEl>
                                          <p:spTgt spid="3">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keep-calm-and-wrap-it-up – Steph's Scribe">
            <a:extLst>
              <a:ext uri="{FF2B5EF4-FFF2-40B4-BE49-F238E27FC236}">
                <a16:creationId xmlns:a16="http://schemas.microsoft.com/office/drawing/2014/main" id="{F72609CF-38DC-4A28-B67B-EFBB70F8ED3E}"/>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328522" y="811609"/>
            <a:ext cx="4486956" cy="523478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3965968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DF76CB22-2BF3-4299-BB7F-3B738FC0F950}"/>
              </a:ext>
            </a:extLst>
          </p:cNvPr>
          <p:cNvSpPr>
            <a:spLocks noGrp="1"/>
          </p:cNvSpPr>
          <p:nvPr>
            <p:ph idx="1"/>
          </p:nvPr>
        </p:nvSpPr>
        <p:spPr>
          <a:xfrm>
            <a:off x="457200" y="1219200"/>
            <a:ext cx="8229600" cy="4678363"/>
          </a:xfrm>
        </p:spPr>
        <p:txBody>
          <a:bodyPr/>
          <a:lstStyle/>
          <a:p>
            <a:r>
              <a:rPr lang="en-US" sz="2800" dirty="0"/>
              <a:t>Low income, rural and ethnically diverse neighborhoods have lowest rate of bystander CPR</a:t>
            </a:r>
          </a:p>
          <a:p>
            <a:r>
              <a:rPr lang="en-US" sz="2800" dirty="0"/>
              <a:t>Median annual CPR rate for U.S. counties is 2.39%</a:t>
            </a:r>
          </a:p>
          <a:p>
            <a:r>
              <a:rPr lang="en-US" sz="2800" dirty="0"/>
              <a:t>Let’s challenge each other to be part of the change…creating our future generation of lifesavers instead of helpless bystanders</a:t>
            </a:r>
          </a:p>
          <a:p>
            <a:r>
              <a:rPr lang="en-US" sz="2800" dirty="0"/>
              <a:t>Ultimate goal, be part of the movement of doubling or tripling the current 10% survival rate in the U.S. </a:t>
            </a:r>
          </a:p>
        </p:txBody>
      </p:sp>
    </p:spTree>
    <p:extLst>
      <p:ext uri="{BB962C8B-B14F-4D97-AF65-F5344CB8AC3E}">
        <p14:creationId xmlns:p14="http://schemas.microsoft.com/office/powerpoint/2010/main" val="36881103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Effect transition="in" filter="fade">
                                      <p:cBhvr>
                                        <p:cTn id="28" dur="1000"/>
                                        <p:tgtEl>
                                          <p:spTgt spid="3">
                                            <p:txEl>
                                              <p:pRg st="3" end="3"/>
                                            </p:txEl>
                                          </p:spTgt>
                                        </p:tgtEl>
                                      </p:cBhvr>
                                    </p:animEffect>
                                    <p:anim calcmode="lin" valueType="num">
                                      <p:cBhvr>
                                        <p:cTn id="29"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712C12A6-0771-4F48-A814-9F4DC17D3D99}"/>
              </a:ext>
            </a:extLst>
          </p:cNvPr>
          <p:cNvSpPr>
            <a:spLocks noGrp="1"/>
          </p:cNvSpPr>
          <p:nvPr>
            <p:ph idx="1"/>
          </p:nvPr>
        </p:nvSpPr>
        <p:spPr/>
        <p:txBody>
          <a:bodyPr/>
          <a:lstStyle/>
          <a:p>
            <a:pPr marL="0" indent="0" algn="ctr">
              <a:buNone/>
            </a:pPr>
            <a:r>
              <a:rPr lang="en-US" dirty="0"/>
              <a:t>Watch ETCH video to close it up!</a:t>
            </a:r>
          </a:p>
        </p:txBody>
      </p:sp>
    </p:spTree>
    <p:extLst>
      <p:ext uri="{BB962C8B-B14F-4D97-AF65-F5344CB8AC3E}">
        <p14:creationId xmlns:p14="http://schemas.microsoft.com/office/powerpoint/2010/main" val="283076193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010BF0-42C6-4AA9-A82B-ABDF1875AE46}"/>
              </a:ext>
            </a:extLst>
          </p:cNvPr>
          <p:cNvSpPr>
            <a:spLocks noGrp="1"/>
          </p:cNvSpPr>
          <p:nvPr>
            <p:ph type="title"/>
          </p:nvPr>
        </p:nvSpPr>
        <p:spPr/>
        <p:txBody>
          <a:bodyPr/>
          <a:lstStyle/>
          <a:p>
            <a:r>
              <a:rPr lang="en-US" dirty="0"/>
              <a:t>Contact Project ADAM for support</a:t>
            </a:r>
          </a:p>
        </p:txBody>
      </p:sp>
      <p:sp>
        <p:nvSpPr>
          <p:cNvPr id="3" name="Content Placeholder 2">
            <a:extLst>
              <a:ext uri="{FF2B5EF4-FFF2-40B4-BE49-F238E27FC236}">
                <a16:creationId xmlns:a16="http://schemas.microsoft.com/office/drawing/2014/main" id="{4EAF8062-F83C-4778-853A-7BD5866E4295}"/>
              </a:ext>
            </a:extLst>
          </p:cNvPr>
          <p:cNvSpPr>
            <a:spLocks noGrp="1"/>
          </p:cNvSpPr>
          <p:nvPr>
            <p:ph idx="1"/>
          </p:nvPr>
        </p:nvSpPr>
        <p:spPr/>
        <p:txBody>
          <a:bodyPr/>
          <a:lstStyle/>
          <a:p>
            <a:pPr marL="0" indent="0" algn="ctr">
              <a:buNone/>
            </a:pPr>
            <a:r>
              <a:rPr lang="en-US" i="1" dirty="0"/>
              <a:t>Middle Tennessee</a:t>
            </a:r>
          </a:p>
          <a:p>
            <a:pPr marL="0" indent="0" algn="ctr">
              <a:buNone/>
            </a:pPr>
            <a:r>
              <a:rPr lang="en-US" dirty="0">
                <a:hlinkClick r:id="rId2"/>
              </a:rPr>
              <a:t>Angel.carter@vumc.org</a:t>
            </a:r>
            <a:endParaRPr lang="en-US" dirty="0"/>
          </a:p>
          <a:p>
            <a:pPr marL="0" indent="0" algn="ctr">
              <a:buNone/>
            </a:pPr>
            <a:r>
              <a:rPr lang="en-US" i="1" dirty="0"/>
              <a:t>West Tennessee</a:t>
            </a:r>
          </a:p>
          <a:p>
            <a:pPr marL="0" indent="0" algn="ctr">
              <a:buNone/>
            </a:pPr>
            <a:r>
              <a:rPr lang="en-US" dirty="0">
                <a:hlinkClick r:id="rId3"/>
              </a:rPr>
              <a:t>rmiller@etch.com</a:t>
            </a:r>
            <a:r>
              <a:rPr lang="en-US" dirty="0"/>
              <a:t> </a:t>
            </a:r>
          </a:p>
          <a:p>
            <a:pPr marL="0" indent="0" algn="ctr">
              <a:buNone/>
            </a:pPr>
            <a:r>
              <a:rPr lang="en-US" i="1" dirty="0"/>
              <a:t>East Tennessee </a:t>
            </a:r>
          </a:p>
          <a:p>
            <a:pPr marL="0" indent="0" algn="ctr">
              <a:buNone/>
            </a:pPr>
            <a:r>
              <a:rPr lang="en-US" dirty="0"/>
              <a:t>hopefully coming soon</a:t>
            </a:r>
          </a:p>
        </p:txBody>
      </p:sp>
    </p:spTree>
    <p:extLst>
      <p:ext uri="{BB962C8B-B14F-4D97-AF65-F5344CB8AC3E}">
        <p14:creationId xmlns:p14="http://schemas.microsoft.com/office/powerpoint/2010/main" val="244360519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F6728274-9EFA-4C70-BADD-EFD0FB56CFD2}"/>
              </a:ext>
            </a:extLst>
          </p:cNvPr>
          <p:cNvPicPr>
            <a:picLocks noChangeAspect="1"/>
          </p:cNvPicPr>
          <p:nvPr/>
        </p:nvPicPr>
        <p:blipFill>
          <a:blip r:embed="rId2"/>
          <a:stretch>
            <a:fillRect/>
          </a:stretch>
        </p:blipFill>
        <p:spPr>
          <a:xfrm>
            <a:off x="2738437" y="533400"/>
            <a:ext cx="3667125" cy="3790950"/>
          </a:xfrm>
          <a:prstGeom prst="rect">
            <a:avLst/>
          </a:prstGeom>
        </p:spPr>
      </p:pic>
      <p:sp>
        <p:nvSpPr>
          <p:cNvPr id="3" name="Content Placeholder 2">
            <a:extLst>
              <a:ext uri="{FF2B5EF4-FFF2-40B4-BE49-F238E27FC236}">
                <a16:creationId xmlns:a16="http://schemas.microsoft.com/office/drawing/2014/main" id="{53DBD4D7-0711-4DEE-9F11-8EBB7FA92FCE}"/>
              </a:ext>
            </a:extLst>
          </p:cNvPr>
          <p:cNvSpPr>
            <a:spLocks noGrp="1"/>
          </p:cNvSpPr>
          <p:nvPr>
            <p:ph idx="1"/>
          </p:nvPr>
        </p:nvSpPr>
        <p:spPr>
          <a:xfrm>
            <a:off x="457199" y="3644743"/>
            <a:ext cx="8229600" cy="2468563"/>
          </a:xfrm>
          <a:solidFill>
            <a:schemeClr val="bg2"/>
          </a:solidFill>
          <a:ln>
            <a:solidFill>
              <a:srgbClr val="C00000"/>
            </a:solidFill>
          </a:ln>
        </p:spPr>
        <p:txBody>
          <a:bodyPr/>
          <a:lstStyle/>
          <a:p>
            <a:pPr marL="0" indent="0" algn="ctr">
              <a:buNone/>
            </a:pPr>
            <a:r>
              <a:rPr lang="en-US" sz="3600" dirty="0"/>
              <a:t>To improve the sudden cardiac arrest survival rate </a:t>
            </a:r>
            <a:r>
              <a:rPr lang="en-US" sz="3600" dirty="0">
                <a:solidFill>
                  <a:srgbClr val="C00000"/>
                </a:solidFill>
              </a:rPr>
              <a:t>beyond 10%, </a:t>
            </a:r>
            <a:r>
              <a:rPr lang="en-US" sz="3600" dirty="0"/>
              <a:t>we must create cultures of prevention where                 </a:t>
            </a:r>
            <a:r>
              <a:rPr lang="en-US" sz="3600" u="sng" dirty="0"/>
              <a:t>youth live, learn and play</a:t>
            </a:r>
          </a:p>
        </p:txBody>
      </p:sp>
      <p:pic>
        <p:nvPicPr>
          <p:cNvPr id="4" name="Picture 2" descr="Y:\Operational\Project ADAM logos\ProjADAM-logo Middle Tennessee.png">
            <a:extLst>
              <a:ext uri="{FF2B5EF4-FFF2-40B4-BE49-F238E27FC236}">
                <a16:creationId xmlns:a16="http://schemas.microsoft.com/office/drawing/2014/main" id="{6E88CC7F-A31C-47FD-A65E-250C6582268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010400" y="6106418"/>
            <a:ext cx="1953773" cy="529147"/>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5A8BBA-074E-49C9-9AB8-86428D4F86B1}"/>
              </a:ext>
            </a:extLst>
          </p:cNvPr>
          <p:cNvSpPr>
            <a:spLocks noGrp="1"/>
          </p:cNvSpPr>
          <p:nvPr>
            <p:ph type="title"/>
          </p:nvPr>
        </p:nvSpPr>
        <p:spPr>
          <a:xfrm>
            <a:off x="457200" y="762000"/>
            <a:ext cx="8229600" cy="1143000"/>
          </a:xfrm>
        </p:spPr>
        <p:txBody>
          <a:bodyPr/>
          <a:lstStyle/>
          <a:p>
            <a:r>
              <a:rPr lang="en-US" dirty="0">
                <a:solidFill>
                  <a:srgbClr val="C00000"/>
                </a:solidFill>
                <a:effectLst>
                  <a:outerShdw blurRad="38100" dist="38100" dir="2700000" algn="tl">
                    <a:srgbClr val="000000">
                      <a:alpha val="43137"/>
                    </a:srgbClr>
                  </a:outerShdw>
                </a:effectLst>
              </a:rPr>
              <a:t>Sudden Cardiac Arrest: </a:t>
            </a:r>
            <a:br>
              <a:rPr lang="en-US" dirty="0">
                <a:solidFill>
                  <a:srgbClr val="C00000"/>
                </a:solidFill>
                <a:effectLst>
                  <a:outerShdw blurRad="38100" dist="38100" dir="2700000" algn="tl">
                    <a:srgbClr val="000000">
                      <a:alpha val="43137"/>
                    </a:srgbClr>
                  </a:outerShdw>
                </a:effectLst>
              </a:rPr>
            </a:br>
            <a:r>
              <a:rPr lang="en-US" dirty="0">
                <a:solidFill>
                  <a:srgbClr val="C00000"/>
                </a:solidFill>
                <a:effectLst>
                  <a:outerShdw blurRad="38100" dist="38100" dir="2700000" algn="tl">
                    <a:srgbClr val="000000">
                      <a:alpha val="43137"/>
                    </a:srgbClr>
                  </a:outerShdw>
                </a:effectLst>
              </a:rPr>
              <a:t>A Public Health Crisis</a:t>
            </a:r>
          </a:p>
        </p:txBody>
      </p:sp>
      <p:sp>
        <p:nvSpPr>
          <p:cNvPr id="4" name="Star: 12 Points 3">
            <a:extLst>
              <a:ext uri="{FF2B5EF4-FFF2-40B4-BE49-F238E27FC236}">
                <a16:creationId xmlns:a16="http://schemas.microsoft.com/office/drawing/2014/main" id="{79B7216F-0624-4A38-990E-47C49CDD2BC6}"/>
              </a:ext>
            </a:extLst>
          </p:cNvPr>
          <p:cNvSpPr/>
          <p:nvPr/>
        </p:nvSpPr>
        <p:spPr>
          <a:xfrm>
            <a:off x="381000" y="1926210"/>
            <a:ext cx="2743200" cy="1828800"/>
          </a:xfrm>
          <a:prstGeom prst="star12">
            <a:avLst/>
          </a:prstGeom>
          <a:ln>
            <a:solidFill>
              <a:srgbClr val="C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t>#1</a:t>
            </a:r>
          </a:p>
          <a:p>
            <a:pPr algn="ctr"/>
            <a:r>
              <a:rPr lang="en-US" dirty="0"/>
              <a:t>#2</a:t>
            </a:r>
          </a:p>
        </p:txBody>
      </p:sp>
      <p:sp>
        <p:nvSpPr>
          <p:cNvPr id="7" name="Star: 12 Points 6">
            <a:extLst>
              <a:ext uri="{FF2B5EF4-FFF2-40B4-BE49-F238E27FC236}">
                <a16:creationId xmlns:a16="http://schemas.microsoft.com/office/drawing/2014/main" id="{BC880056-90E4-40B1-BD31-2A073D58F202}"/>
              </a:ext>
            </a:extLst>
          </p:cNvPr>
          <p:cNvSpPr/>
          <p:nvPr/>
        </p:nvSpPr>
        <p:spPr>
          <a:xfrm>
            <a:off x="3200400" y="2491033"/>
            <a:ext cx="2743200" cy="1828800"/>
          </a:xfrm>
          <a:prstGeom prst="star12">
            <a:avLst/>
          </a:prstGeom>
          <a:ln>
            <a:solidFill>
              <a:srgbClr val="C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t>356,000</a:t>
            </a:r>
          </a:p>
          <a:p>
            <a:pPr algn="ctr"/>
            <a:r>
              <a:rPr lang="en-US" dirty="0"/>
              <a:t>7,000 </a:t>
            </a:r>
          </a:p>
        </p:txBody>
      </p:sp>
      <p:sp>
        <p:nvSpPr>
          <p:cNvPr id="8" name="Star: 12 Points 7">
            <a:extLst>
              <a:ext uri="{FF2B5EF4-FFF2-40B4-BE49-F238E27FC236}">
                <a16:creationId xmlns:a16="http://schemas.microsoft.com/office/drawing/2014/main" id="{2953E036-D0CC-4DF9-AF3D-4AA0C4982500}"/>
              </a:ext>
            </a:extLst>
          </p:cNvPr>
          <p:cNvSpPr/>
          <p:nvPr/>
        </p:nvSpPr>
        <p:spPr>
          <a:xfrm>
            <a:off x="6096000" y="1905000"/>
            <a:ext cx="2743200" cy="1828800"/>
          </a:xfrm>
          <a:prstGeom prst="star12">
            <a:avLst/>
          </a:prstGeom>
          <a:ln>
            <a:solidFill>
              <a:srgbClr val="C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t>Nine out of Ten</a:t>
            </a:r>
          </a:p>
        </p:txBody>
      </p:sp>
      <p:sp>
        <p:nvSpPr>
          <p:cNvPr id="9" name="Star: 12 Points 8">
            <a:extLst>
              <a:ext uri="{FF2B5EF4-FFF2-40B4-BE49-F238E27FC236}">
                <a16:creationId xmlns:a16="http://schemas.microsoft.com/office/drawing/2014/main" id="{3D698D06-C104-4A7F-A780-D99B82C1A872}"/>
              </a:ext>
            </a:extLst>
          </p:cNvPr>
          <p:cNvSpPr/>
          <p:nvPr/>
        </p:nvSpPr>
        <p:spPr>
          <a:xfrm>
            <a:off x="381000" y="4038601"/>
            <a:ext cx="2743200" cy="1828800"/>
          </a:xfrm>
          <a:prstGeom prst="star12">
            <a:avLst/>
          </a:prstGeom>
          <a:ln>
            <a:solidFill>
              <a:srgbClr val="C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t>Double or Triple</a:t>
            </a:r>
          </a:p>
        </p:txBody>
      </p:sp>
      <p:sp>
        <p:nvSpPr>
          <p:cNvPr id="10" name="Star: 12 Points 9">
            <a:extLst>
              <a:ext uri="{FF2B5EF4-FFF2-40B4-BE49-F238E27FC236}">
                <a16:creationId xmlns:a16="http://schemas.microsoft.com/office/drawing/2014/main" id="{B6ADDF7F-599A-45EF-875A-46146F7DC739}"/>
              </a:ext>
            </a:extLst>
          </p:cNvPr>
          <p:cNvSpPr/>
          <p:nvPr/>
        </p:nvSpPr>
        <p:spPr>
          <a:xfrm>
            <a:off x="3200400" y="4495800"/>
            <a:ext cx="2743200" cy="1828800"/>
          </a:xfrm>
          <a:prstGeom prst="star12">
            <a:avLst/>
          </a:prstGeom>
          <a:ln>
            <a:solidFill>
              <a:srgbClr val="C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t>69.5%</a:t>
            </a:r>
          </a:p>
        </p:txBody>
      </p:sp>
      <p:sp>
        <p:nvSpPr>
          <p:cNvPr id="11" name="Star: 12 Points 10">
            <a:extLst>
              <a:ext uri="{FF2B5EF4-FFF2-40B4-BE49-F238E27FC236}">
                <a16:creationId xmlns:a16="http://schemas.microsoft.com/office/drawing/2014/main" id="{3DF23CAB-3103-4A82-AE38-186A17AE82F7}"/>
              </a:ext>
            </a:extLst>
          </p:cNvPr>
          <p:cNvSpPr/>
          <p:nvPr/>
        </p:nvSpPr>
        <p:spPr>
          <a:xfrm>
            <a:off x="6096000" y="4038601"/>
            <a:ext cx="2743200" cy="1828800"/>
          </a:xfrm>
          <a:prstGeom prst="star12">
            <a:avLst/>
          </a:prstGeom>
          <a:ln>
            <a:solidFill>
              <a:srgbClr val="C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t>Black vs White</a:t>
            </a:r>
          </a:p>
          <a:p>
            <a:pPr algn="ctr"/>
            <a:r>
              <a:rPr lang="en-US" dirty="0"/>
              <a:t>Male vs Female</a:t>
            </a:r>
          </a:p>
        </p:txBody>
      </p:sp>
    </p:spTree>
    <p:extLst>
      <p:ext uri="{BB962C8B-B14F-4D97-AF65-F5344CB8AC3E}">
        <p14:creationId xmlns:p14="http://schemas.microsoft.com/office/powerpoint/2010/main" val="33517837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9"/>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0"/>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7" grpId="0" animBg="1"/>
      <p:bldP spid="8" grpId="0" animBg="1"/>
      <p:bldP spid="9" grpId="0" animBg="1"/>
      <p:bldP spid="10" grpId="0" animBg="1"/>
      <p:bldP spid="11"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415DB8-5961-4723-A43F-2E50DC45485C}"/>
              </a:ext>
            </a:extLst>
          </p:cNvPr>
          <p:cNvSpPr>
            <a:spLocks noGrp="1"/>
          </p:cNvSpPr>
          <p:nvPr>
            <p:ph type="title"/>
          </p:nvPr>
        </p:nvSpPr>
        <p:spPr>
          <a:xfrm>
            <a:off x="457200" y="762000"/>
            <a:ext cx="8229600" cy="1143000"/>
          </a:xfrm>
        </p:spPr>
        <p:txBody>
          <a:bodyPr/>
          <a:lstStyle/>
          <a:p>
            <a:r>
              <a:rPr lang="en-US" dirty="0">
                <a:solidFill>
                  <a:srgbClr val="C00000"/>
                </a:solidFill>
                <a:effectLst>
                  <a:outerShdw blurRad="38100" dist="38100" dir="2700000" algn="tl">
                    <a:srgbClr val="000000">
                      <a:alpha val="43137"/>
                    </a:srgbClr>
                  </a:outerShdw>
                </a:effectLst>
              </a:rPr>
              <a:t>U.S. CPR Training Statistics</a:t>
            </a:r>
          </a:p>
        </p:txBody>
      </p:sp>
      <p:pic>
        <p:nvPicPr>
          <p:cNvPr id="4" name="Content Placeholder 3">
            <a:extLst>
              <a:ext uri="{FF2B5EF4-FFF2-40B4-BE49-F238E27FC236}">
                <a16:creationId xmlns:a16="http://schemas.microsoft.com/office/drawing/2014/main" id="{5210B442-F685-4E03-AA9D-DD3FE2F1C71F}"/>
              </a:ext>
            </a:extLst>
          </p:cNvPr>
          <p:cNvPicPr>
            <a:picLocks noGrp="1" noChangeAspect="1"/>
          </p:cNvPicPr>
          <p:nvPr>
            <p:ph idx="1"/>
          </p:nvPr>
        </p:nvPicPr>
        <p:blipFill>
          <a:blip r:embed="rId2"/>
          <a:stretch>
            <a:fillRect/>
          </a:stretch>
        </p:blipFill>
        <p:spPr>
          <a:xfrm>
            <a:off x="3189253" y="3963604"/>
            <a:ext cx="2765493" cy="2284796"/>
          </a:xfrm>
          <a:prstGeom prst="rect">
            <a:avLst/>
          </a:prstGeom>
        </p:spPr>
      </p:pic>
      <p:sp>
        <p:nvSpPr>
          <p:cNvPr id="6" name="TextBox 5">
            <a:extLst>
              <a:ext uri="{FF2B5EF4-FFF2-40B4-BE49-F238E27FC236}">
                <a16:creationId xmlns:a16="http://schemas.microsoft.com/office/drawing/2014/main" id="{7FFF3C6B-1255-451B-B35D-E217943E7581}"/>
              </a:ext>
            </a:extLst>
          </p:cNvPr>
          <p:cNvSpPr txBox="1"/>
          <p:nvPr/>
        </p:nvSpPr>
        <p:spPr>
          <a:xfrm>
            <a:off x="1866899" y="2048010"/>
            <a:ext cx="5410200" cy="1692771"/>
          </a:xfrm>
          <a:prstGeom prst="rect">
            <a:avLst/>
          </a:prstGeom>
          <a:noFill/>
        </p:spPr>
        <p:txBody>
          <a:bodyPr wrap="square" rtlCol="0">
            <a:spAutoFit/>
          </a:bodyPr>
          <a:lstStyle/>
          <a:p>
            <a:pPr algn="ctr"/>
            <a:r>
              <a:rPr lang="en-US" dirty="0"/>
              <a:t>The median annual CPR training rate for U.S. counties was </a:t>
            </a:r>
            <a:r>
              <a:rPr lang="en-US" sz="3200" dirty="0">
                <a:solidFill>
                  <a:srgbClr val="C00000"/>
                </a:solidFill>
                <a:effectLst>
                  <a:outerShdw blurRad="38100" dist="38100" dir="2700000" algn="tl">
                    <a:srgbClr val="000000">
                      <a:alpha val="43137"/>
                    </a:srgbClr>
                  </a:outerShdw>
                </a:effectLst>
              </a:rPr>
              <a:t>2.39%.</a:t>
            </a:r>
          </a:p>
          <a:p>
            <a:pPr algn="ctr"/>
            <a:r>
              <a:rPr lang="en-US" dirty="0"/>
              <a:t>Training rates were lower in </a:t>
            </a:r>
            <a:r>
              <a:rPr lang="en-US" u="sng" dirty="0"/>
              <a:t>rural areas</a:t>
            </a:r>
            <a:r>
              <a:rPr lang="en-US" dirty="0"/>
              <a:t>, areas with high proportions of </a:t>
            </a:r>
            <a:r>
              <a:rPr lang="en-US" u="sng" dirty="0"/>
              <a:t>black or Hispanic residents</a:t>
            </a:r>
            <a:r>
              <a:rPr lang="en-US" dirty="0"/>
              <a:t>, and counties with </a:t>
            </a:r>
            <a:r>
              <a:rPr lang="en-US" u="sng" dirty="0"/>
              <a:t>lower median household incomes</a:t>
            </a:r>
            <a:r>
              <a:rPr lang="en-US" dirty="0"/>
              <a:t>.</a:t>
            </a:r>
          </a:p>
        </p:txBody>
      </p:sp>
    </p:spTree>
    <p:extLst>
      <p:ext uri="{BB962C8B-B14F-4D97-AF65-F5344CB8AC3E}">
        <p14:creationId xmlns:p14="http://schemas.microsoft.com/office/powerpoint/2010/main" val="143187909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9F9750-2BC5-4CE0-882E-4ED6E0C57755}"/>
              </a:ext>
            </a:extLst>
          </p:cNvPr>
          <p:cNvSpPr>
            <a:spLocks noGrp="1"/>
          </p:cNvSpPr>
          <p:nvPr>
            <p:ph type="title"/>
          </p:nvPr>
        </p:nvSpPr>
        <p:spPr>
          <a:xfrm>
            <a:off x="457200" y="762000"/>
            <a:ext cx="8229600" cy="1143000"/>
          </a:xfrm>
        </p:spPr>
        <p:txBody>
          <a:bodyPr/>
          <a:lstStyle/>
          <a:p>
            <a:r>
              <a:rPr lang="en-US" dirty="0">
                <a:solidFill>
                  <a:srgbClr val="C00000"/>
                </a:solidFill>
                <a:effectLst>
                  <a:outerShdw blurRad="38100" dist="38100" dir="2700000" algn="tl">
                    <a:srgbClr val="000000">
                      <a:alpha val="43137"/>
                    </a:srgbClr>
                  </a:outerShdw>
                </a:effectLst>
              </a:rPr>
              <a:t>Disparities exist for our students</a:t>
            </a:r>
          </a:p>
        </p:txBody>
      </p:sp>
      <p:sp>
        <p:nvSpPr>
          <p:cNvPr id="3" name="Content Placeholder 2">
            <a:extLst>
              <a:ext uri="{FF2B5EF4-FFF2-40B4-BE49-F238E27FC236}">
                <a16:creationId xmlns:a16="http://schemas.microsoft.com/office/drawing/2014/main" id="{39001B9A-ED56-4455-A6CA-93A80B1516B9}"/>
              </a:ext>
            </a:extLst>
          </p:cNvPr>
          <p:cNvSpPr>
            <a:spLocks noGrp="1"/>
          </p:cNvSpPr>
          <p:nvPr>
            <p:ph idx="1"/>
          </p:nvPr>
        </p:nvSpPr>
        <p:spPr>
          <a:xfrm>
            <a:off x="457200" y="2133600"/>
            <a:ext cx="8229600" cy="3763963"/>
          </a:xfrm>
        </p:spPr>
        <p:txBody>
          <a:bodyPr/>
          <a:lstStyle/>
          <a:p>
            <a:r>
              <a:rPr lang="en-US" sz="2000" dirty="0"/>
              <a:t>African-American children who live in disadvantaged neighborhoods are approximately half as likely as white children in affluent areas to receive bystander CPR after an out-of-hospital cardiac arrest (OHCA), a new analysis finds.</a:t>
            </a:r>
          </a:p>
          <a:p>
            <a:r>
              <a:rPr lang="en-US" sz="2000" dirty="0"/>
              <a:t>Neighborhood risk factors include an African-American population greater than 80%, a high school graduation rate of less than 80%, unemployment above 10%, and a median annual income that is less than $50,000. With each increase in the number of risk factors, an African-American child’s likelihood of receiving bystander CPR declined appreciably, resulting in CPR for less than one-third of children in the most challenged communities.</a:t>
            </a:r>
            <a:endParaRPr lang="en-US" sz="1600" dirty="0"/>
          </a:p>
        </p:txBody>
      </p:sp>
    </p:spTree>
    <p:extLst>
      <p:ext uri="{BB962C8B-B14F-4D97-AF65-F5344CB8AC3E}">
        <p14:creationId xmlns:p14="http://schemas.microsoft.com/office/powerpoint/2010/main" val="27873864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A6AE5F-D4DF-4B77-8CAB-D442593CE107}"/>
              </a:ext>
            </a:extLst>
          </p:cNvPr>
          <p:cNvSpPr>
            <a:spLocks noGrp="1"/>
          </p:cNvSpPr>
          <p:nvPr>
            <p:ph type="title"/>
          </p:nvPr>
        </p:nvSpPr>
        <p:spPr>
          <a:xfrm>
            <a:off x="457200" y="685800"/>
            <a:ext cx="8229600" cy="1143000"/>
          </a:xfrm>
        </p:spPr>
        <p:txBody>
          <a:bodyPr/>
          <a:lstStyle/>
          <a:p>
            <a:r>
              <a:rPr lang="en-US" dirty="0">
                <a:solidFill>
                  <a:srgbClr val="C00000"/>
                </a:solidFill>
                <a:effectLst>
                  <a:outerShdw blurRad="38100" dist="38100" dir="2700000" algn="tl">
                    <a:srgbClr val="000000">
                      <a:alpha val="43137"/>
                    </a:srgbClr>
                  </a:outerShdw>
                </a:effectLst>
              </a:rPr>
              <a:t>Disparities exist (continued)</a:t>
            </a:r>
          </a:p>
        </p:txBody>
      </p:sp>
      <p:sp>
        <p:nvSpPr>
          <p:cNvPr id="3" name="Content Placeholder 2">
            <a:extLst>
              <a:ext uri="{FF2B5EF4-FFF2-40B4-BE49-F238E27FC236}">
                <a16:creationId xmlns:a16="http://schemas.microsoft.com/office/drawing/2014/main" id="{9064406D-14EF-45C1-9734-00AF7D31451B}"/>
              </a:ext>
            </a:extLst>
          </p:cNvPr>
          <p:cNvSpPr>
            <a:spLocks noGrp="1"/>
          </p:cNvSpPr>
          <p:nvPr>
            <p:ph idx="1"/>
          </p:nvPr>
        </p:nvSpPr>
        <p:spPr>
          <a:xfrm>
            <a:off x="457200" y="1843726"/>
            <a:ext cx="8229600" cy="4191000"/>
          </a:xfrm>
        </p:spPr>
        <p:txBody>
          <a:bodyPr/>
          <a:lstStyle/>
          <a:p>
            <a:r>
              <a:rPr lang="en-US" sz="2000" dirty="0"/>
              <a:t>Compared with white children, Hispanic children and children of other races/ethnicities were less likely to receive bystander CPR after an OHCA.</a:t>
            </a:r>
          </a:p>
          <a:p>
            <a:r>
              <a:rPr lang="en-US" sz="2000" dirty="0"/>
              <a:t>Neighborhoods with more high school age persons displayed the lowest survival. We discovered a significant disparity in OHCA survival within neighborhoods of low-income, black-predominance, and low-education. Reduced survival was seen in neighborhoods with larger populations of </a:t>
            </a:r>
            <a:r>
              <a:rPr lang="en-US" sz="2000" u="sng" dirty="0"/>
              <a:t>high school students</a:t>
            </a:r>
          </a:p>
          <a:p>
            <a:r>
              <a:rPr lang="en-US" sz="2000" dirty="0"/>
              <a:t>As expected, the lowest rates of CPR training occurred in neighborhoods that were rural, low-income, and minority-predominant. Altogether, this is consistent with lower survival rates in rural, low-income, and minority-predominant neighborhoods, most likely due to lower incidence and poor performance-quality of bystander CPR, which is likely worsened by reduced CPR training.</a:t>
            </a:r>
            <a:endParaRPr lang="en-US" sz="2000" u="sng" dirty="0"/>
          </a:p>
        </p:txBody>
      </p:sp>
    </p:spTree>
    <p:extLst>
      <p:ext uri="{BB962C8B-B14F-4D97-AF65-F5344CB8AC3E}">
        <p14:creationId xmlns:p14="http://schemas.microsoft.com/office/powerpoint/2010/main" val="15637857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9EF92F88-11DD-4665-8F05-9BE5FA1805B5}"/>
              </a:ext>
            </a:extLst>
          </p:cNvPr>
          <p:cNvSpPr>
            <a:spLocks noGrp="1"/>
          </p:cNvSpPr>
          <p:nvPr>
            <p:ph idx="1"/>
          </p:nvPr>
        </p:nvSpPr>
        <p:spPr>
          <a:xfrm>
            <a:off x="457200" y="1371600"/>
            <a:ext cx="8229600" cy="2438400"/>
          </a:xfrm>
        </p:spPr>
        <p:txBody>
          <a:bodyPr/>
          <a:lstStyle/>
          <a:p>
            <a:pPr marL="0" indent="0" algn="ctr">
              <a:buNone/>
            </a:pPr>
            <a:r>
              <a:rPr lang="en-US" sz="4400" dirty="0"/>
              <a:t>“It’s especially tragic if children are dying of cardiac arrest because of their zip code.”</a:t>
            </a:r>
          </a:p>
        </p:txBody>
      </p:sp>
      <p:pic>
        <p:nvPicPr>
          <p:cNvPr id="4" name="Picture 3">
            <a:extLst>
              <a:ext uri="{FF2B5EF4-FFF2-40B4-BE49-F238E27FC236}">
                <a16:creationId xmlns:a16="http://schemas.microsoft.com/office/drawing/2014/main" id="{389D22CB-3BB3-4F5D-8436-140F7F966D7E}"/>
              </a:ext>
            </a:extLst>
          </p:cNvPr>
          <p:cNvPicPr>
            <a:picLocks noChangeAspect="1"/>
          </p:cNvPicPr>
          <p:nvPr/>
        </p:nvPicPr>
        <p:blipFill>
          <a:blip r:embed="rId2"/>
          <a:stretch>
            <a:fillRect/>
          </a:stretch>
        </p:blipFill>
        <p:spPr>
          <a:xfrm>
            <a:off x="2108124" y="3794289"/>
            <a:ext cx="4927752" cy="2438400"/>
          </a:xfrm>
          <a:prstGeom prst="rect">
            <a:avLst/>
          </a:prstGeom>
        </p:spPr>
      </p:pic>
    </p:spTree>
    <p:extLst>
      <p:ext uri="{BB962C8B-B14F-4D97-AF65-F5344CB8AC3E}">
        <p14:creationId xmlns:p14="http://schemas.microsoft.com/office/powerpoint/2010/main" val="247368224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A51A55-46B5-4D8A-B721-B4F63E8F97B3}"/>
              </a:ext>
            </a:extLst>
          </p:cNvPr>
          <p:cNvSpPr>
            <a:spLocks noGrp="1"/>
          </p:cNvSpPr>
          <p:nvPr>
            <p:ph type="title"/>
          </p:nvPr>
        </p:nvSpPr>
        <p:spPr>
          <a:xfrm>
            <a:off x="460342" y="573940"/>
            <a:ext cx="8229600" cy="1143000"/>
          </a:xfrm>
        </p:spPr>
        <p:txBody>
          <a:bodyPr/>
          <a:lstStyle/>
          <a:p>
            <a:r>
              <a:rPr lang="en-US" dirty="0">
                <a:solidFill>
                  <a:srgbClr val="C00000"/>
                </a:solidFill>
                <a:effectLst>
                  <a:outerShdw blurRad="38100" dist="38100" dir="2700000" algn="tl">
                    <a:srgbClr val="000000">
                      <a:alpha val="43137"/>
                    </a:srgbClr>
                  </a:outerShdw>
                </a:effectLst>
              </a:rPr>
              <a:t>What we know…</a:t>
            </a:r>
          </a:p>
        </p:txBody>
      </p:sp>
      <p:sp>
        <p:nvSpPr>
          <p:cNvPr id="3" name="Content Placeholder 2">
            <a:extLst>
              <a:ext uri="{FF2B5EF4-FFF2-40B4-BE49-F238E27FC236}">
                <a16:creationId xmlns:a16="http://schemas.microsoft.com/office/drawing/2014/main" id="{F2C3A4E3-4A55-4480-8E40-6124CAFA19DC}"/>
              </a:ext>
            </a:extLst>
          </p:cNvPr>
          <p:cNvSpPr>
            <a:spLocks noGrp="1"/>
          </p:cNvSpPr>
          <p:nvPr>
            <p:ph idx="1"/>
          </p:nvPr>
        </p:nvSpPr>
        <p:spPr>
          <a:xfrm>
            <a:off x="533400" y="1981201"/>
            <a:ext cx="8229600" cy="3866162"/>
          </a:xfrm>
        </p:spPr>
        <p:txBody>
          <a:bodyPr/>
          <a:lstStyle/>
          <a:p>
            <a:r>
              <a:rPr lang="en-US" sz="2000" dirty="0"/>
              <a:t>The chances of survival from sudden cardiac arrest decrease by 10 percent each minute after onset, which is why it is so important for bystanders to act quickly. </a:t>
            </a:r>
          </a:p>
          <a:p>
            <a:r>
              <a:rPr lang="en-US" sz="2000" dirty="0"/>
              <a:t>Calling 911, starting CPR, and using the nearest AED can mean the difference between life and death for victims of sudden cardiac arrest </a:t>
            </a:r>
            <a:endParaRPr lang="en-US" sz="1400" dirty="0"/>
          </a:p>
        </p:txBody>
      </p:sp>
      <p:pic>
        <p:nvPicPr>
          <p:cNvPr id="4" name="Picture 3">
            <a:extLst>
              <a:ext uri="{FF2B5EF4-FFF2-40B4-BE49-F238E27FC236}">
                <a16:creationId xmlns:a16="http://schemas.microsoft.com/office/drawing/2014/main" id="{1CCBEA90-20EF-46DA-B428-C7C4284440A6}"/>
              </a:ext>
            </a:extLst>
          </p:cNvPr>
          <p:cNvPicPr>
            <a:picLocks noChangeAspect="1"/>
          </p:cNvPicPr>
          <p:nvPr/>
        </p:nvPicPr>
        <p:blipFill>
          <a:blip r:embed="rId2"/>
          <a:stretch>
            <a:fillRect/>
          </a:stretch>
        </p:blipFill>
        <p:spPr>
          <a:xfrm>
            <a:off x="2157865" y="3670645"/>
            <a:ext cx="4828269" cy="2501555"/>
          </a:xfrm>
          <a:prstGeom prst="rect">
            <a:avLst/>
          </a:prstGeom>
        </p:spPr>
      </p:pic>
    </p:spTree>
    <p:extLst>
      <p:ext uri="{BB962C8B-B14F-4D97-AF65-F5344CB8AC3E}">
        <p14:creationId xmlns:p14="http://schemas.microsoft.com/office/powerpoint/2010/main" val="41373884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4"/>
                                        </p:tgtEl>
                                        <p:attrNameLst>
                                          <p:attrName>style.visibility</p:attrName>
                                        </p:attrNameLst>
                                      </p:cBhvr>
                                      <p:to>
                                        <p:strVal val="visible"/>
                                      </p:to>
                                    </p:set>
                                    <p:animEffect transition="in" filter="fade">
                                      <p:cBhvr>
                                        <p:cTn id="21" dur="1000"/>
                                        <p:tgtEl>
                                          <p:spTgt spid="4"/>
                                        </p:tgtEl>
                                      </p:cBhvr>
                                    </p:animEffect>
                                    <p:anim calcmode="lin" valueType="num">
                                      <p:cBhvr>
                                        <p:cTn id="22" dur="1000" fill="hold"/>
                                        <p:tgtEl>
                                          <p:spTgt spid="4"/>
                                        </p:tgtEl>
                                        <p:attrNameLst>
                                          <p:attrName>ppt_x</p:attrName>
                                        </p:attrNameLst>
                                      </p:cBhvr>
                                      <p:tavLst>
                                        <p:tav tm="0">
                                          <p:val>
                                            <p:strVal val="#ppt_x"/>
                                          </p:val>
                                        </p:tav>
                                        <p:tav tm="100000">
                                          <p:val>
                                            <p:strVal val="#ppt_x"/>
                                          </p:val>
                                        </p:tav>
                                      </p:tavLst>
                                    </p:anim>
                                    <p:anim calcmode="lin" valueType="num">
                                      <p:cBhvr>
                                        <p:cTn id="23"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B05AB084-B0F8-401B-BD87-D4E28F372921}"/>
              </a:ext>
            </a:extLst>
          </p:cNvPr>
          <p:cNvSpPr>
            <a:spLocks noGrp="1"/>
          </p:cNvSpPr>
          <p:nvPr>
            <p:ph idx="1"/>
          </p:nvPr>
        </p:nvSpPr>
        <p:spPr>
          <a:xfrm>
            <a:off x="457200" y="533400"/>
            <a:ext cx="8229600" cy="5791200"/>
          </a:xfrm>
        </p:spPr>
        <p:txBody>
          <a:bodyPr/>
          <a:lstStyle/>
          <a:p>
            <a:pPr marL="0" indent="0" algn="ctr">
              <a:buNone/>
            </a:pPr>
            <a:r>
              <a:rPr lang="en-US" sz="2000" b="1" dirty="0"/>
              <a:t>2017 Tennessee Code</a:t>
            </a:r>
            <a:br>
              <a:rPr lang="en-US" sz="2000" b="1" dirty="0"/>
            </a:br>
            <a:r>
              <a:rPr lang="en-US" sz="2000" b="1" dirty="0"/>
              <a:t>Title 49 - Education</a:t>
            </a:r>
            <a:br>
              <a:rPr lang="en-US" sz="2000" b="1" dirty="0"/>
            </a:br>
            <a:r>
              <a:rPr lang="en-US" sz="2000" b="1" dirty="0"/>
              <a:t>Chapter 6 - Elementary and Secondary Education</a:t>
            </a:r>
            <a:br>
              <a:rPr lang="en-US" sz="2000" b="1" dirty="0"/>
            </a:br>
            <a:r>
              <a:rPr lang="en-US" sz="2000" b="1" dirty="0"/>
              <a:t>Part 12 - Junior and Senior High Schools -- Curriculum</a:t>
            </a:r>
            <a:br>
              <a:rPr lang="en-US" sz="2000" b="1" dirty="0"/>
            </a:br>
            <a:r>
              <a:rPr lang="en-US" sz="2000" b="1" dirty="0"/>
              <a:t>§ 49-6-1208. Cardiopulmonary resuscitation (CPR) program for junior or senior high schools curriculum.</a:t>
            </a:r>
          </a:p>
          <a:p>
            <a:r>
              <a:rPr lang="en-US" sz="2000" dirty="0"/>
              <a:t>Key Points</a:t>
            </a:r>
          </a:p>
          <a:p>
            <a:pPr lvl="1"/>
            <a:r>
              <a:rPr lang="en-US" sz="2000" dirty="0"/>
              <a:t>All students should participate in this introduction at least once during their attendance in junior or senior high school.</a:t>
            </a:r>
          </a:p>
          <a:p>
            <a:pPr lvl="1"/>
            <a:r>
              <a:rPr lang="en-US" sz="2000" dirty="0"/>
              <a:t>It is not the intention of this section to require full certification in CPR. It is the intention of the section that students will learn the techniques and practice the psychomotor skills associated with performing CPR. </a:t>
            </a:r>
          </a:p>
          <a:p>
            <a:pPr lvl="1"/>
            <a:r>
              <a:rPr lang="en-US" sz="2000" dirty="0"/>
              <a:t>The program of instruction on CPR shall include instruction on the use of an automatic external defibrillator (AED) and location of any AED in the school, if the school has an AED or AEDs. If the school has an AED, the school shall conduct a CPR and AED drill so that the students are aware of the steps that must be taken if an event should occur that requires the use of an AED.</a:t>
            </a:r>
          </a:p>
          <a:p>
            <a:pPr lvl="1"/>
            <a:endParaRPr lang="en-US" sz="2000" dirty="0"/>
          </a:p>
          <a:p>
            <a:endParaRPr lang="en-US" dirty="0"/>
          </a:p>
        </p:txBody>
      </p:sp>
    </p:spTree>
    <p:extLst>
      <p:ext uri="{BB962C8B-B14F-4D97-AF65-F5344CB8AC3E}">
        <p14:creationId xmlns:p14="http://schemas.microsoft.com/office/powerpoint/2010/main" val="22965996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fade">
                                      <p:cBhvr>
                                        <p:cTn id="7" dur="1000"/>
                                        <p:tgtEl>
                                          <p:spTgt spid="3">
                                            <p:txEl>
                                              <p:pRg st="2" end="2"/>
                                            </p:txEl>
                                          </p:spTgt>
                                        </p:tgtEl>
                                      </p:cBhvr>
                                    </p:animEffect>
                                    <p:anim calcmode="lin" valueType="num">
                                      <p:cBhvr>
                                        <p:cTn id="8"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3" end="3"/>
                                            </p:txEl>
                                          </p:spTgt>
                                        </p:tgtEl>
                                        <p:attrNameLst>
                                          <p:attrName>style.visibility</p:attrName>
                                        </p:attrNameLst>
                                      </p:cBhvr>
                                      <p:to>
                                        <p:strVal val="visible"/>
                                      </p:to>
                                    </p:set>
                                    <p:animEffect transition="in" filter="fade">
                                      <p:cBhvr>
                                        <p:cTn id="14" dur="1000"/>
                                        <p:tgtEl>
                                          <p:spTgt spid="3">
                                            <p:txEl>
                                              <p:pRg st="3" end="3"/>
                                            </p:txEl>
                                          </p:spTgt>
                                        </p:tgtEl>
                                      </p:cBhvr>
                                    </p:animEffect>
                                    <p:anim calcmode="lin" valueType="num">
                                      <p:cBhvr>
                                        <p:cTn id="15"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animEffect transition="in" filter="fade">
                                      <p:cBhvr>
                                        <p:cTn id="21" dur="1000"/>
                                        <p:tgtEl>
                                          <p:spTgt spid="3">
                                            <p:txEl>
                                              <p:pRg st="4" end="4"/>
                                            </p:txEl>
                                          </p:spTgt>
                                        </p:tgtEl>
                                      </p:cBhvr>
                                    </p:animEffect>
                                    <p:anim calcmode="lin" valueType="num">
                                      <p:cBhvr>
                                        <p:cTn id="22"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Children's Powerpoint Template</Template>
  <TotalTime>12785</TotalTime>
  <Words>1312</Words>
  <Application>Microsoft Office PowerPoint</Application>
  <PresentationFormat>On-screen Show (4:3)</PresentationFormat>
  <Paragraphs>86</Paragraphs>
  <Slides>18</Slides>
  <Notes>4</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18</vt:i4>
      </vt:variant>
    </vt:vector>
  </HeadingPairs>
  <TitlesOfParts>
    <vt:vector size="22" baseType="lpstr">
      <vt:lpstr>Arial</vt:lpstr>
      <vt:lpstr>Calibri</vt:lpstr>
      <vt:lpstr>Trebuchet MS</vt:lpstr>
      <vt:lpstr>Office Theme</vt:lpstr>
      <vt:lpstr> Let’s Create Lifesavers Together! </vt:lpstr>
      <vt:lpstr>PowerPoint Presentation</vt:lpstr>
      <vt:lpstr>Sudden Cardiac Arrest:  A Public Health Crisis</vt:lpstr>
      <vt:lpstr>U.S. CPR Training Statistics</vt:lpstr>
      <vt:lpstr>Disparities exist for our students</vt:lpstr>
      <vt:lpstr>Disparities exist (continued)</vt:lpstr>
      <vt:lpstr>PowerPoint Presentation</vt:lpstr>
      <vt:lpstr>What we know…</vt:lpstr>
      <vt:lpstr>PowerPoint Presentation</vt:lpstr>
      <vt:lpstr>What can we do? </vt:lpstr>
      <vt:lpstr>Increased Training Opportunities</vt:lpstr>
      <vt:lpstr>Strong Focus on Hands Only CPR with AED training</vt:lpstr>
      <vt:lpstr>Involving Students in AED drills</vt:lpstr>
      <vt:lpstr>What about students as emergency responders?</vt:lpstr>
      <vt:lpstr>PowerPoint Presentation</vt:lpstr>
      <vt:lpstr>PowerPoint Presentation</vt:lpstr>
      <vt:lpstr>PowerPoint Presentation</vt:lpstr>
      <vt:lpstr>Contact Project ADAM for support</vt:lpstr>
    </vt:vector>
  </TitlesOfParts>
  <Company>Vanderbilt Medical Center</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Let’s Create Lifesavers Together!</dc:title>
  <dc:creator>Carter, Angel</dc:creator>
  <cp:lastModifiedBy>Carter, Angel</cp:lastModifiedBy>
  <cp:revision>32</cp:revision>
  <dcterms:created xsi:type="dcterms:W3CDTF">2021-01-18T21:41:54Z</dcterms:created>
  <dcterms:modified xsi:type="dcterms:W3CDTF">2021-01-27T18:47:21Z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792c8cef-6f2b-4af1-b4ac-d815ff795cd6_Enabled">
    <vt:lpwstr>true</vt:lpwstr>
  </property>
  <property fmtid="{D5CDD505-2E9C-101B-9397-08002B2CF9AE}" pid="3" name="MSIP_Label_792c8cef-6f2b-4af1-b4ac-d815ff795cd6_SetDate">
    <vt:lpwstr>2021-01-18T21:41:56Z</vt:lpwstr>
  </property>
  <property fmtid="{D5CDD505-2E9C-101B-9397-08002B2CF9AE}" pid="4" name="MSIP_Label_792c8cef-6f2b-4af1-b4ac-d815ff795cd6_Method">
    <vt:lpwstr>Standard</vt:lpwstr>
  </property>
  <property fmtid="{D5CDD505-2E9C-101B-9397-08002B2CF9AE}" pid="5" name="MSIP_Label_792c8cef-6f2b-4af1-b4ac-d815ff795cd6_Name">
    <vt:lpwstr>VUMC General</vt:lpwstr>
  </property>
  <property fmtid="{D5CDD505-2E9C-101B-9397-08002B2CF9AE}" pid="6" name="MSIP_Label_792c8cef-6f2b-4af1-b4ac-d815ff795cd6_SiteId">
    <vt:lpwstr>ef575030-1424-4ed8-b83c-12c533d879ab</vt:lpwstr>
  </property>
  <property fmtid="{D5CDD505-2E9C-101B-9397-08002B2CF9AE}" pid="7" name="MSIP_Label_792c8cef-6f2b-4af1-b4ac-d815ff795cd6_ActionId">
    <vt:lpwstr>33e3a767-9376-41e8-a16b-000002a08e60</vt:lpwstr>
  </property>
  <property fmtid="{D5CDD505-2E9C-101B-9397-08002B2CF9AE}" pid="8" name="MSIP_Label_792c8cef-6f2b-4af1-b4ac-d815ff795cd6_ContentBits">
    <vt:lpwstr>0</vt:lpwstr>
  </property>
</Properties>
</file>