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Mali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Mali-bold.fntdata"/><Relationship Id="rId12" Type="http://schemas.openxmlformats.org/officeDocument/2006/relationships/font" Target="fonts/Mali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ali-boldItalic.fntdata"/><Relationship Id="rId14" Type="http://schemas.openxmlformats.org/officeDocument/2006/relationships/font" Target="fonts/Mali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4ad80bd57df1dcc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4ad80bd57df1dcc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9e9224f1ead687a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9e9224f1ead687a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9e9224f1ead687a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9e9224f1ead687a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9e9224f1ead687a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9e9224f1ead687a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9e9224f1ead687a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9e9224f1ead687a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jpg"/><Relationship Id="rId4" Type="http://schemas.openxmlformats.org/officeDocument/2006/relationships/image" Target="../media/image4.jpg"/><Relationship Id="rId5" Type="http://schemas.openxmlformats.org/officeDocument/2006/relationships/image" Target="../media/image8.jpg"/><Relationship Id="rId6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3655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latin typeface="Impact"/>
                <a:ea typeface="Impact"/>
                <a:cs typeface="Impact"/>
                <a:sym typeface="Impact"/>
              </a:rPr>
              <a:t>Why staying hydrated is important</a:t>
            </a:r>
            <a:endParaRPr sz="44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710998" y="2789139"/>
            <a:ext cx="81213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457200" lvl="0" marL="22860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Makayla Bullock</a:t>
            </a:r>
            <a:endParaRPr sz="2500"/>
          </a:p>
        </p:txBody>
      </p:sp>
      <p:cxnSp>
        <p:nvCxnSpPr>
          <p:cNvPr id="56" name="Google Shape;56;p13"/>
          <p:cNvCxnSpPr/>
          <p:nvPr/>
        </p:nvCxnSpPr>
        <p:spPr>
          <a:xfrm>
            <a:off x="3705002" y="3332313"/>
            <a:ext cx="1958400" cy="2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36250" y="3160082"/>
            <a:ext cx="2743200" cy="1679669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80863" y="191808"/>
            <a:ext cx="2498587" cy="1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1702" y="3166463"/>
            <a:ext cx="2743200" cy="1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86667" y="107861"/>
            <a:ext cx="1834750" cy="1834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0" y="0"/>
            <a:ext cx="49263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Impact"/>
                <a:ea typeface="Impact"/>
                <a:cs typeface="Impact"/>
                <a:sym typeface="Impact"/>
              </a:rPr>
              <a:t>1 Flush toxins and prevent illness</a:t>
            </a:r>
            <a:endParaRPr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213600" y="1336100"/>
            <a:ext cx="43584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Font typeface="Mali"/>
              <a:buChar char="●"/>
            </a:pPr>
            <a:r>
              <a:rPr lang="en" sz="1700">
                <a:latin typeface="Mali"/>
                <a:ea typeface="Mali"/>
                <a:cs typeface="Mali"/>
                <a:sym typeface="Mali"/>
              </a:rPr>
              <a:t>Even though your kidneys naturally filter out the waste in your body, they need to have water to be able to do so.</a:t>
            </a:r>
            <a:endParaRPr sz="1700">
              <a:latin typeface="Mali"/>
              <a:ea typeface="Mali"/>
              <a:cs typeface="Mali"/>
              <a:sym typeface="Mali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Font typeface="Mali"/>
              <a:buChar char="●"/>
            </a:pPr>
            <a:r>
              <a:rPr lang="en" sz="1700">
                <a:latin typeface="Mali"/>
                <a:ea typeface="Mali"/>
                <a:cs typeface="Mali"/>
                <a:sym typeface="Mali"/>
              </a:rPr>
              <a:t>Water reduces inflammation, prevents joint disorders, and improves cartilage health. </a:t>
            </a:r>
            <a:endParaRPr sz="1700">
              <a:latin typeface="Mali"/>
              <a:ea typeface="Mali"/>
              <a:cs typeface="Mali"/>
              <a:sym typeface="Mali"/>
            </a:endParaRPr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26300" y="1125075"/>
            <a:ext cx="3963300" cy="28933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8" name="Google Shape;68;p14"/>
          <p:cNvCxnSpPr/>
          <p:nvPr/>
        </p:nvCxnSpPr>
        <p:spPr>
          <a:xfrm flipH="1" rot="10800000">
            <a:off x="9" y="935310"/>
            <a:ext cx="3221100" cy="24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0" y="0"/>
            <a:ext cx="51567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Impact"/>
                <a:ea typeface="Impact"/>
                <a:cs typeface="Impact"/>
                <a:sym typeface="Impact"/>
              </a:rPr>
              <a:t>2 Improve skin complexion</a:t>
            </a:r>
            <a:endParaRPr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168323" y="1399675"/>
            <a:ext cx="39153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Mali"/>
              <a:buChar char="●"/>
            </a:pPr>
            <a:r>
              <a:rPr lang="en" sz="1700">
                <a:latin typeface="Mali"/>
                <a:ea typeface="Mali"/>
                <a:cs typeface="Mali"/>
                <a:sym typeface="Mali"/>
              </a:rPr>
              <a:t>Skin cells are made up of water, and if the skin does not receive hydration, it can become dry, tight, flaky, and a higher chance of wrinkl</a:t>
            </a:r>
            <a:r>
              <a:rPr lang="en" sz="1700">
                <a:latin typeface="Mali"/>
                <a:ea typeface="Mali"/>
                <a:cs typeface="Mali"/>
                <a:sym typeface="Mali"/>
              </a:rPr>
              <a:t>es</a:t>
            </a:r>
            <a:r>
              <a:rPr lang="en">
                <a:latin typeface="Mali"/>
                <a:ea typeface="Mali"/>
                <a:cs typeface="Mali"/>
                <a:sym typeface="Mali"/>
              </a:rPr>
              <a:t>. </a:t>
            </a:r>
            <a:endParaRPr>
              <a:latin typeface="Mali"/>
              <a:ea typeface="Mali"/>
              <a:cs typeface="Mali"/>
              <a:sym typeface="Mali"/>
            </a:endParaRPr>
          </a:p>
        </p:txBody>
      </p:sp>
      <p:pic>
        <p:nvPicPr>
          <p:cNvPr id="75" name="Google Shape;7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09854" y="1399687"/>
            <a:ext cx="4292848" cy="23441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6" name="Google Shape;76;p15"/>
          <p:cNvCxnSpPr/>
          <p:nvPr/>
        </p:nvCxnSpPr>
        <p:spPr>
          <a:xfrm>
            <a:off x="5" y="924244"/>
            <a:ext cx="2734500" cy="16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0" y="0"/>
            <a:ext cx="46986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Impact"/>
                <a:ea typeface="Impact"/>
                <a:cs typeface="Impact"/>
                <a:sym typeface="Impact"/>
              </a:rPr>
              <a:t>3 Increase energy levels</a:t>
            </a:r>
            <a:endParaRPr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155850" y="1234736"/>
            <a:ext cx="43869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Mali"/>
              <a:buChar char="●"/>
            </a:pPr>
            <a:r>
              <a:rPr lang="en" sz="1600">
                <a:latin typeface="Mali"/>
                <a:ea typeface="Mali"/>
                <a:cs typeface="Mali"/>
                <a:sym typeface="Mali"/>
              </a:rPr>
              <a:t>After any type of exercise, it is important to rehydrate to replace loss of fluids. </a:t>
            </a:r>
            <a:endParaRPr sz="1600">
              <a:latin typeface="Mali"/>
              <a:ea typeface="Mali"/>
              <a:cs typeface="Mali"/>
              <a:sym typeface="Mali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Mali"/>
              <a:buChar char="●"/>
            </a:pPr>
            <a:r>
              <a:rPr lang="en" sz="1600">
                <a:latin typeface="Mali"/>
                <a:ea typeface="Mali"/>
                <a:cs typeface="Mali"/>
                <a:sym typeface="Mali"/>
              </a:rPr>
              <a:t>Staying hydrated before and after exercise can also reduce fatigue, and improve endurance.</a:t>
            </a:r>
            <a:endParaRPr sz="1600">
              <a:latin typeface="Mali"/>
              <a:ea typeface="Mali"/>
              <a:cs typeface="Mali"/>
              <a:sym typeface="Mali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Mali"/>
              <a:buChar char="●"/>
            </a:pPr>
            <a:r>
              <a:rPr lang="en" sz="1600">
                <a:latin typeface="Mali"/>
                <a:ea typeface="Mali"/>
                <a:cs typeface="Mali"/>
                <a:sym typeface="Mali"/>
              </a:rPr>
              <a:t>With a healthy amount of hydration, exercise can improve energy levels.</a:t>
            </a:r>
            <a:endParaRPr sz="1600">
              <a:latin typeface="Mali"/>
              <a:ea typeface="Mali"/>
              <a:cs typeface="Mali"/>
              <a:sym typeface="Mali"/>
            </a:endParaRPr>
          </a:p>
        </p:txBody>
      </p:sp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42750" y="1425488"/>
            <a:ext cx="4386900" cy="229251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4" name="Google Shape;84;p16"/>
          <p:cNvCxnSpPr/>
          <p:nvPr/>
        </p:nvCxnSpPr>
        <p:spPr>
          <a:xfrm>
            <a:off x="5" y="836742"/>
            <a:ext cx="2625000" cy="108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0" y="0"/>
            <a:ext cx="41409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Impact"/>
                <a:ea typeface="Impact"/>
                <a:cs typeface="Impact"/>
                <a:sym typeface="Impact"/>
              </a:rPr>
              <a:t>4 Boost cognitive functioning</a:t>
            </a:r>
            <a:endParaRPr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311700" y="982050"/>
            <a:ext cx="45681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Font typeface="Mali"/>
              <a:buChar char="●"/>
            </a:pPr>
            <a:r>
              <a:rPr lang="en" sz="1700">
                <a:latin typeface="Mali"/>
                <a:ea typeface="Mali"/>
                <a:cs typeface="Mali"/>
                <a:sym typeface="Mali"/>
              </a:rPr>
              <a:t>A study conducted by psychologists at the </a:t>
            </a:r>
            <a:r>
              <a:rPr lang="en" sz="1700">
                <a:latin typeface="Mali"/>
                <a:ea typeface="Mali"/>
                <a:cs typeface="Mali"/>
                <a:sym typeface="Mali"/>
              </a:rPr>
              <a:t>university</a:t>
            </a:r>
            <a:r>
              <a:rPr lang="en" sz="1700">
                <a:latin typeface="Mali"/>
                <a:ea typeface="Mali"/>
                <a:cs typeface="Mali"/>
                <a:sym typeface="Mali"/>
              </a:rPr>
              <a:t> of Westminster and the University of East London found that drinking just 300ml of water can boost attention 25%. </a:t>
            </a:r>
            <a:endParaRPr sz="1700">
              <a:latin typeface="Mali"/>
              <a:ea typeface="Mali"/>
              <a:cs typeface="Mali"/>
              <a:sym typeface="Mali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Font typeface="Mali"/>
              <a:buChar char="●"/>
            </a:pPr>
            <a:r>
              <a:rPr lang="en" sz="1700">
                <a:latin typeface="Mali"/>
                <a:ea typeface="Mali"/>
                <a:cs typeface="Mali"/>
                <a:sym typeface="Mali"/>
              </a:rPr>
              <a:t>People who drink more water </a:t>
            </a:r>
            <a:r>
              <a:rPr lang="en" sz="1700">
                <a:latin typeface="Mali"/>
                <a:ea typeface="Mali"/>
                <a:cs typeface="Mali"/>
                <a:sym typeface="Mali"/>
              </a:rPr>
              <a:t>perform</a:t>
            </a:r>
            <a:r>
              <a:rPr lang="en" sz="1700">
                <a:latin typeface="Mali"/>
                <a:ea typeface="Mali"/>
                <a:cs typeface="Mali"/>
                <a:sym typeface="Mali"/>
              </a:rPr>
              <a:t> better and faster over those who do not drink as much. </a:t>
            </a:r>
            <a:endParaRPr sz="1700">
              <a:latin typeface="Mali"/>
              <a:ea typeface="Mali"/>
              <a:cs typeface="Mali"/>
              <a:sym typeface="Mali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Font typeface="Mali"/>
              <a:buChar char="●"/>
            </a:pPr>
            <a:r>
              <a:rPr lang="en" sz="1700">
                <a:latin typeface="Mali"/>
                <a:ea typeface="Mali"/>
                <a:cs typeface="Mali"/>
                <a:sym typeface="Mali"/>
              </a:rPr>
              <a:t>Dehydration can also lead to a short attention span, loss of memory functions, and irritability. </a:t>
            </a:r>
            <a:endParaRPr sz="1700">
              <a:latin typeface="Mali"/>
              <a:ea typeface="Mali"/>
              <a:cs typeface="Mali"/>
              <a:sym typeface="Mali"/>
            </a:endParaRPr>
          </a:p>
        </p:txBody>
      </p:sp>
      <p:pic>
        <p:nvPicPr>
          <p:cNvPr id="91" name="Google Shape;9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16064" y="982047"/>
            <a:ext cx="3233926" cy="3179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2" name="Google Shape;92;p17"/>
          <p:cNvCxnSpPr/>
          <p:nvPr/>
        </p:nvCxnSpPr>
        <p:spPr>
          <a:xfrm>
            <a:off x="5" y="869555"/>
            <a:ext cx="29040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0" y="0"/>
            <a:ext cx="2808000" cy="7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Impact"/>
                <a:ea typeface="Impact"/>
                <a:cs typeface="Impact"/>
                <a:sym typeface="Impact"/>
              </a:rPr>
              <a:t>5 Improve mood</a:t>
            </a:r>
            <a:endParaRPr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311700" y="1389600"/>
            <a:ext cx="46899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Font typeface="Mali"/>
              <a:buChar char="●"/>
            </a:pPr>
            <a:r>
              <a:rPr lang="en" sz="1700">
                <a:latin typeface="Mali"/>
                <a:ea typeface="Mali"/>
                <a:cs typeface="Mali"/>
                <a:sym typeface="Mali"/>
              </a:rPr>
              <a:t>Dehydration is known for causing headaches and can result in having a negative effect on mood. </a:t>
            </a:r>
            <a:endParaRPr sz="1700">
              <a:latin typeface="Mali"/>
              <a:ea typeface="Mali"/>
              <a:cs typeface="Mali"/>
              <a:sym typeface="Mali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Font typeface="Mali"/>
              <a:buChar char="●"/>
            </a:pPr>
            <a:r>
              <a:rPr lang="en" sz="1700">
                <a:latin typeface="Mali"/>
                <a:ea typeface="Mali"/>
                <a:cs typeface="Mali"/>
                <a:sym typeface="Mali"/>
              </a:rPr>
              <a:t>A simple glass of water can rehydrate your body and cause a more energetic mind and mood. </a:t>
            </a:r>
            <a:endParaRPr sz="1700">
              <a:latin typeface="Mali"/>
              <a:ea typeface="Mali"/>
              <a:cs typeface="Mali"/>
              <a:sym typeface="Mali"/>
            </a:endParaRPr>
          </a:p>
        </p:txBody>
      </p:sp>
      <p:pic>
        <p:nvPicPr>
          <p:cNvPr id="99" name="Google Shape;9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21826" y="672637"/>
            <a:ext cx="2606900" cy="37982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0" name="Google Shape;100;p18"/>
          <p:cNvCxnSpPr/>
          <p:nvPr/>
        </p:nvCxnSpPr>
        <p:spPr>
          <a:xfrm>
            <a:off x="5" y="907837"/>
            <a:ext cx="2269500" cy="54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