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652DA-CE46-4FBB-9167-4D989DD9CD7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F91045B7-9B00-4154-B343-9A0319A92EE6}"/>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FE939958-C380-4700-A495-238A51914062}"/>
              </a:ext>
            </a:extLst>
          </p:cNvPr>
          <p:cNvSpPr txBox="1">
            <a:spLocks noGrp="1"/>
          </p:cNvSpPr>
          <p:nvPr>
            <p:ph type="dt" sz="half" idx="7"/>
          </p:nvPr>
        </p:nvSpPr>
        <p:spPr/>
        <p:txBody>
          <a:bodyPr/>
          <a:lstStyle>
            <a:lvl1pPr>
              <a:defRPr/>
            </a:lvl1pPr>
          </a:lstStyle>
          <a:p>
            <a:pPr lvl="0"/>
            <a:fld id="{EF64112B-9819-4D2E-A1F8-962B07B52BCC}" type="datetime1">
              <a:rPr lang="en-US"/>
              <a:pPr lvl="0"/>
              <a:t>9/7/2020</a:t>
            </a:fld>
            <a:endParaRPr lang="en-US"/>
          </a:p>
        </p:txBody>
      </p:sp>
      <p:sp>
        <p:nvSpPr>
          <p:cNvPr id="5" name="Footer Placeholder 4">
            <a:extLst>
              <a:ext uri="{FF2B5EF4-FFF2-40B4-BE49-F238E27FC236}">
                <a16:creationId xmlns:a16="http://schemas.microsoft.com/office/drawing/2014/main" id="{69ECB633-1BED-48D6-8756-3985BD3EC1A0}"/>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E0071A97-E78A-4891-93D3-EC8FF84C3BAD}"/>
              </a:ext>
            </a:extLst>
          </p:cNvPr>
          <p:cNvSpPr txBox="1">
            <a:spLocks noGrp="1"/>
          </p:cNvSpPr>
          <p:nvPr>
            <p:ph type="sldNum" sz="quarter" idx="8"/>
          </p:nvPr>
        </p:nvSpPr>
        <p:spPr/>
        <p:txBody>
          <a:bodyPr/>
          <a:lstStyle>
            <a:lvl1pPr>
              <a:defRPr/>
            </a:lvl1pPr>
          </a:lstStyle>
          <a:p>
            <a:pPr lvl="0"/>
            <a:fld id="{6C49067C-883E-41BC-878D-BDF972A1E1EC}" type="slidenum">
              <a:t>‹#›</a:t>
            </a:fld>
            <a:endParaRPr lang="en-US"/>
          </a:p>
        </p:txBody>
      </p:sp>
    </p:spTree>
    <p:extLst>
      <p:ext uri="{BB962C8B-B14F-4D97-AF65-F5344CB8AC3E}">
        <p14:creationId xmlns:p14="http://schemas.microsoft.com/office/powerpoint/2010/main" val="15271430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093C7-ED67-4660-AFCE-FA0FCDBF686E}"/>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69304305-81FB-4BF8-B57B-BBDB2F7724D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338D6-DDA0-4B7B-A31B-482D6444A57D}"/>
              </a:ext>
            </a:extLst>
          </p:cNvPr>
          <p:cNvSpPr txBox="1">
            <a:spLocks noGrp="1"/>
          </p:cNvSpPr>
          <p:nvPr>
            <p:ph type="dt" sz="half" idx="7"/>
          </p:nvPr>
        </p:nvSpPr>
        <p:spPr/>
        <p:txBody>
          <a:bodyPr/>
          <a:lstStyle>
            <a:lvl1pPr>
              <a:defRPr/>
            </a:lvl1pPr>
          </a:lstStyle>
          <a:p>
            <a:pPr lvl="0"/>
            <a:fld id="{6AF7BB99-AECA-42CA-B2EF-CAFEC04C5702}" type="datetime1">
              <a:rPr lang="en-US"/>
              <a:pPr lvl="0"/>
              <a:t>9/7/2020</a:t>
            </a:fld>
            <a:endParaRPr lang="en-US"/>
          </a:p>
        </p:txBody>
      </p:sp>
      <p:sp>
        <p:nvSpPr>
          <p:cNvPr id="5" name="Footer Placeholder 4">
            <a:extLst>
              <a:ext uri="{FF2B5EF4-FFF2-40B4-BE49-F238E27FC236}">
                <a16:creationId xmlns:a16="http://schemas.microsoft.com/office/drawing/2014/main" id="{B9E0CBE8-EAB9-4155-A246-A07AD566C9BF}"/>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6E714C98-75E1-4BD6-8FD3-9AE3173B9FE8}"/>
              </a:ext>
            </a:extLst>
          </p:cNvPr>
          <p:cNvSpPr txBox="1">
            <a:spLocks noGrp="1"/>
          </p:cNvSpPr>
          <p:nvPr>
            <p:ph type="sldNum" sz="quarter" idx="8"/>
          </p:nvPr>
        </p:nvSpPr>
        <p:spPr/>
        <p:txBody>
          <a:bodyPr/>
          <a:lstStyle>
            <a:lvl1pPr>
              <a:defRPr/>
            </a:lvl1pPr>
          </a:lstStyle>
          <a:p>
            <a:pPr lvl="0"/>
            <a:fld id="{212DCC26-1ED4-4343-B48B-61F0A99788E0}" type="slidenum">
              <a:t>‹#›</a:t>
            </a:fld>
            <a:endParaRPr lang="en-US"/>
          </a:p>
        </p:txBody>
      </p:sp>
    </p:spTree>
    <p:extLst>
      <p:ext uri="{BB962C8B-B14F-4D97-AF65-F5344CB8AC3E}">
        <p14:creationId xmlns:p14="http://schemas.microsoft.com/office/powerpoint/2010/main" val="77103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1A7CBE-4994-4DB3-90E6-58AEB7B557DE}"/>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CFE59F63-41BC-45B9-AD9A-38DF907EFC5D}"/>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72FBB-070F-4842-9B62-CE338D79F000}"/>
              </a:ext>
            </a:extLst>
          </p:cNvPr>
          <p:cNvSpPr txBox="1">
            <a:spLocks noGrp="1"/>
          </p:cNvSpPr>
          <p:nvPr>
            <p:ph type="dt" sz="half" idx="7"/>
          </p:nvPr>
        </p:nvSpPr>
        <p:spPr/>
        <p:txBody>
          <a:bodyPr/>
          <a:lstStyle>
            <a:lvl1pPr>
              <a:defRPr/>
            </a:lvl1pPr>
          </a:lstStyle>
          <a:p>
            <a:pPr lvl="0"/>
            <a:fld id="{2B46A358-3A98-4219-BCCD-7CE039A708C8}" type="datetime1">
              <a:rPr lang="en-US"/>
              <a:pPr lvl="0"/>
              <a:t>9/7/2020</a:t>
            </a:fld>
            <a:endParaRPr lang="en-US"/>
          </a:p>
        </p:txBody>
      </p:sp>
      <p:sp>
        <p:nvSpPr>
          <p:cNvPr id="5" name="Footer Placeholder 4">
            <a:extLst>
              <a:ext uri="{FF2B5EF4-FFF2-40B4-BE49-F238E27FC236}">
                <a16:creationId xmlns:a16="http://schemas.microsoft.com/office/drawing/2014/main" id="{C533D9D6-F659-4A1A-834F-1CDD1DE21D66}"/>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14E180DB-B5A4-409B-95B4-692996F3ACEA}"/>
              </a:ext>
            </a:extLst>
          </p:cNvPr>
          <p:cNvSpPr txBox="1">
            <a:spLocks noGrp="1"/>
          </p:cNvSpPr>
          <p:nvPr>
            <p:ph type="sldNum" sz="quarter" idx="8"/>
          </p:nvPr>
        </p:nvSpPr>
        <p:spPr/>
        <p:txBody>
          <a:bodyPr/>
          <a:lstStyle>
            <a:lvl1pPr>
              <a:defRPr/>
            </a:lvl1pPr>
          </a:lstStyle>
          <a:p>
            <a:pPr lvl="0"/>
            <a:fld id="{28701CB0-52E9-4896-A995-4536193DBD64}" type="slidenum">
              <a:t>‹#›</a:t>
            </a:fld>
            <a:endParaRPr lang="en-US"/>
          </a:p>
        </p:txBody>
      </p:sp>
    </p:spTree>
    <p:extLst>
      <p:ext uri="{BB962C8B-B14F-4D97-AF65-F5344CB8AC3E}">
        <p14:creationId xmlns:p14="http://schemas.microsoft.com/office/powerpoint/2010/main" val="273641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D443-36FE-4C44-B770-05C53C37255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B1E1179-16B3-4D2B-A5EB-1DF1B6A42E79}"/>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EA365-87B0-4562-8AD6-0A02E7E1C7AE}"/>
              </a:ext>
            </a:extLst>
          </p:cNvPr>
          <p:cNvSpPr txBox="1">
            <a:spLocks noGrp="1"/>
          </p:cNvSpPr>
          <p:nvPr>
            <p:ph type="dt" sz="half" idx="7"/>
          </p:nvPr>
        </p:nvSpPr>
        <p:spPr/>
        <p:txBody>
          <a:bodyPr/>
          <a:lstStyle>
            <a:lvl1pPr>
              <a:defRPr/>
            </a:lvl1pPr>
          </a:lstStyle>
          <a:p>
            <a:pPr lvl="0"/>
            <a:fld id="{82452EAB-9633-4B5C-84B9-04503B37C2C1}" type="datetime1">
              <a:rPr lang="en-US"/>
              <a:pPr lvl="0"/>
              <a:t>9/7/2020</a:t>
            </a:fld>
            <a:endParaRPr lang="en-US"/>
          </a:p>
        </p:txBody>
      </p:sp>
      <p:sp>
        <p:nvSpPr>
          <p:cNvPr id="5" name="Footer Placeholder 4">
            <a:extLst>
              <a:ext uri="{FF2B5EF4-FFF2-40B4-BE49-F238E27FC236}">
                <a16:creationId xmlns:a16="http://schemas.microsoft.com/office/drawing/2014/main" id="{F2D32EB5-729E-44C2-B36F-F3508AF0F87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371B7066-944C-4596-A3DC-B123CFEE293F}"/>
              </a:ext>
            </a:extLst>
          </p:cNvPr>
          <p:cNvSpPr txBox="1">
            <a:spLocks noGrp="1"/>
          </p:cNvSpPr>
          <p:nvPr>
            <p:ph type="sldNum" sz="quarter" idx="8"/>
          </p:nvPr>
        </p:nvSpPr>
        <p:spPr/>
        <p:txBody>
          <a:bodyPr/>
          <a:lstStyle>
            <a:lvl1pPr>
              <a:defRPr/>
            </a:lvl1pPr>
          </a:lstStyle>
          <a:p>
            <a:pPr lvl="0"/>
            <a:fld id="{7CC42704-03F5-457F-9FAA-D1EABBF34BEE}" type="slidenum">
              <a:t>‹#›</a:t>
            </a:fld>
            <a:endParaRPr lang="en-US"/>
          </a:p>
        </p:txBody>
      </p:sp>
    </p:spTree>
    <p:extLst>
      <p:ext uri="{BB962C8B-B14F-4D97-AF65-F5344CB8AC3E}">
        <p14:creationId xmlns:p14="http://schemas.microsoft.com/office/powerpoint/2010/main" val="1301002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EEDF6-F58D-469F-B398-D7AB9679D65A}"/>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7C49DE0C-802B-4958-8DF6-C7DCFA2F577A}"/>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C98FB46E-5754-41A4-9A00-341171406CBE}"/>
              </a:ext>
            </a:extLst>
          </p:cNvPr>
          <p:cNvSpPr txBox="1">
            <a:spLocks noGrp="1"/>
          </p:cNvSpPr>
          <p:nvPr>
            <p:ph type="dt" sz="half" idx="7"/>
          </p:nvPr>
        </p:nvSpPr>
        <p:spPr/>
        <p:txBody>
          <a:bodyPr/>
          <a:lstStyle>
            <a:lvl1pPr>
              <a:defRPr/>
            </a:lvl1pPr>
          </a:lstStyle>
          <a:p>
            <a:pPr lvl="0"/>
            <a:fld id="{3DE7BB41-755D-47AA-BC21-D4D07D759D6C}" type="datetime1">
              <a:rPr lang="en-US"/>
              <a:pPr lvl="0"/>
              <a:t>9/7/2020</a:t>
            </a:fld>
            <a:endParaRPr lang="en-US"/>
          </a:p>
        </p:txBody>
      </p:sp>
      <p:sp>
        <p:nvSpPr>
          <p:cNvPr id="5" name="Footer Placeholder 4">
            <a:extLst>
              <a:ext uri="{FF2B5EF4-FFF2-40B4-BE49-F238E27FC236}">
                <a16:creationId xmlns:a16="http://schemas.microsoft.com/office/drawing/2014/main" id="{7B3F0FAD-A1CC-4554-8673-E32A3AD7A19C}"/>
              </a:ext>
            </a:extLst>
          </p:cNvPr>
          <p:cNvSpPr txBox="1">
            <a:spLocks noGrp="1"/>
          </p:cNvSpPr>
          <p:nvPr>
            <p:ph type="ftr" sz="quarter" idx="9"/>
          </p:nvPr>
        </p:nvSpPr>
        <p:spPr/>
        <p:txBody>
          <a:bodyPr/>
          <a:lstStyle>
            <a:lvl1pPr>
              <a:defRPr/>
            </a:lvl1pPr>
          </a:lstStyle>
          <a:p>
            <a:pPr lvl="0"/>
            <a:endParaRPr lang="en-US"/>
          </a:p>
        </p:txBody>
      </p:sp>
      <p:sp>
        <p:nvSpPr>
          <p:cNvPr id="6" name="Slide Number Placeholder 5">
            <a:extLst>
              <a:ext uri="{FF2B5EF4-FFF2-40B4-BE49-F238E27FC236}">
                <a16:creationId xmlns:a16="http://schemas.microsoft.com/office/drawing/2014/main" id="{9E40A79A-CB39-46A6-A5F4-5072D235F09C}"/>
              </a:ext>
            </a:extLst>
          </p:cNvPr>
          <p:cNvSpPr txBox="1">
            <a:spLocks noGrp="1"/>
          </p:cNvSpPr>
          <p:nvPr>
            <p:ph type="sldNum" sz="quarter" idx="8"/>
          </p:nvPr>
        </p:nvSpPr>
        <p:spPr/>
        <p:txBody>
          <a:bodyPr/>
          <a:lstStyle>
            <a:lvl1pPr>
              <a:defRPr/>
            </a:lvl1pPr>
          </a:lstStyle>
          <a:p>
            <a:pPr lvl="0"/>
            <a:fld id="{C7C2C180-0978-4DD3-8356-6AAB6BBB360C}" type="slidenum">
              <a:t>‹#›</a:t>
            </a:fld>
            <a:endParaRPr lang="en-US"/>
          </a:p>
        </p:txBody>
      </p:sp>
    </p:spTree>
    <p:extLst>
      <p:ext uri="{BB962C8B-B14F-4D97-AF65-F5344CB8AC3E}">
        <p14:creationId xmlns:p14="http://schemas.microsoft.com/office/powerpoint/2010/main" val="2293705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4379-79E4-485C-870B-7373E4878D2C}"/>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EE197C7B-3EAA-448D-956D-4B90CA048EDF}"/>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920E5C-90B3-48A6-86EB-80F35B7C9841}"/>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D2C22C-389D-4094-B7B7-3D36308225DF}"/>
              </a:ext>
            </a:extLst>
          </p:cNvPr>
          <p:cNvSpPr txBox="1">
            <a:spLocks noGrp="1"/>
          </p:cNvSpPr>
          <p:nvPr>
            <p:ph type="dt" sz="half" idx="7"/>
          </p:nvPr>
        </p:nvSpPr>
        <p:spPr/>
        <p:txBody>
          <a:bodyPr/>
          <a:lstStyle>
            <a:lvl1pPr>
              <a:defRPr/>
            </a:lvl1pPr>
          </a:lstStyle>
          <a:p>
            <a:pPr lvl="0"/>
            <a:fld id="{DF251A88-46BF-414E-A44D-56BBC0178A5B}" type="datetime1">
              <a:rPr lang="en-US"/>
              <a:pPr lvl="0"/>
              <a:t>9/7/2020</a:t>
            </a:fld>
            <a:endParaRPr lang="en-US"/>
          </a:p>
        </p:txBody>
      </p:sp>
      <p:sp>
        <p:nvSpPr>
          <p:cNvPr id="6" name="Footer Placeholder 5">
            <a:extLst>
              <a:ext uri="{FF2B5EF4-FFF2-40B4-BE49-F238E27FC236}">
                <a16:creationId xmlns:a16="http://schemas.microsoft.com/office/drawing/2014/main" id="{6AB6A826-7DCB-48F9-A71B-7B38C5EDB554}"/>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97B01DF6-1D17-4577-B010-EEF1E2427516}"/>
              </a:ext>
            </a:extLst>
          </p:cNvPr>
          <p:cNvSpPr txBox="1">
            <a:spLocks noGrp="1"/>
          </p:cNvSpPr>
          <p:nvPr>
            <p:ph type="sldNum" sz="quarter" idx="8"/>
          </p:nvPr>
        </p:nvSpPr>
        <p:spPr/>
        <p:txBody>
          <a:bodyPr/>
          <a:lstStyle>
            <a:lvl1pPr>
              <a:defRPr/>
            </a:lvl1pPr>
          </a:lstStyle>
          <a:p>
            <a:pPr lvl="0"/>
            <a:fld id="{C3A139AC-51F7-4B64-A93C-FAE03790FCB6}" type="slidenum">
              <a:t>‹#›</a:t>
            </a:fld>
            <a:endParaRPr lang="en-US"/>
          </a:p>
        </p:txBody>
      </p:sp>
    </p:spTree>
    <p:extLst>
      <p:ext uri="{BB962C8B-B14F-4D97-AF65-F5344CB8AC3E}">
        <p14:creationId xmlns:p14="http://schemas.microsoft.com/office/powerpoint/2010/main" val="2778425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3FEA-C36E-416C-B6A9-05C350CD099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3F9576F6-CF7C-495B-AD61-513CCF311D0B}"/>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C42FA880-671D-4330-9834-B57419AA000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548F58-F6EA-434A-950A-06020B1EDCD7}"/>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D15B6194-41AE-4B70-B46A-BFEBFF64666A}"/>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0098F6-0EF0-4619-BC24-D6D71D675026}"/>
              </a:ext>
            </a:extLst>
          </p:cNvPr>
          <p:cNvSpPr txBox="1">
            <a:spLocks noGrp="1"/>
          </p:cNvSpPr>
          <p:nvPr>
            <p:ph type="dt" sz="half" idx="7"/>
          </p:nvPr>
        </p:nvSpPr>
        <p:spPr/>
        <p:txBody>
          <a:bodyPr/>
          <a:lstStyle>
            <a:lvl1pPr>
              <a:defRPr/>
            </a:lvl1pPr>
          </a:lstStyle>
          <a:p>
            <a:pPr lvl="0"/>
            <a:fld id="{B2934BE6-454B-4FC5-8174-9C14D3F64272}" type="datetime1">
              <a:rPr lang="en-US"/>
              <a:pPr lvl="0"/>
              <a:t>9/7/2020</a:t>
            </a:fld>
            <a:endParaRPr lang="en-US"/>
          </a:p>
        </p:txBody>
      </p:sp>
      <p:sp>
        <p:nvSpPr>
          <p:cNvPr id="8" name="Footer Placeholder 7">
            <a:extLst>
              <a:ext uri="{FF2B5EF4-FFF2-40B4-BE49-F238E27FC236}">
                <a16:creationId xmlns:a16="http://schemas.microsoft.com/office/drawing/2014/main" id="{44BEE761-9DE9-4D52-B007-7AEFA3E07D4F}"/>
              </a:ext>
            </a:extLst>
          </p:cNvPr>
          <p:cNvSpPr txBox="1">
            <a:spLocks noGrp="1"/>
          </p:cNvSpPr>
          <p:nvPr>
            <p:ph type="ftr" sz="quarter" idx="9"/>
          </p:nvPr>
        </p:nvSpPr>
        <p:spPr/>
        <p:txBody>
          <a:bodyPr/>
          <a:lstStyle>
            <a:lvl1pPr>
              <a:defRPr/>
            </a:lvl1pPr>
          </a:lstStyle>
          <a:p>
            <a:pPr lvl="0"/>
            <a:endParaRPr lang="en-US"/>
          </a:p>
        </p:txBody>
      </p:sp>
      <p:sp>
        <p:nvSpPr>
          <p:cNvPr id="9" name="Slide Number Placeholder 8">
            <a:extLst>
              <a:ext uri="{FF2B5EF4-FFF2-40B4-BE49-F238E27FC236}">
                <a16:creationId xmlns:a16="http://schemas.microsoft.com/office/drawing/2014/main" id="{77CDFC5B-E49E-4DCB-AC24-BBF10796A9C9}"/>
              </a:ext>
            </a:extLst>
          </p:cNvPr>
          <p:cNvSpPr txBox="1">
            <a:spLocks noGrp="1"/>
          </p:cNvSpPr>
          <p:nvPr>
            <p:ph type="sldNum" sz="quarter" idx="8"/>
          </p:nvPr>
        </p:nvSpPr>
        <p:spPr/>
        <p:txBody>
          <a:bodyPr/>
          <a:lstStyle>
            <a:lvl1pPr>
              <a:defRPr/>
            </a:lvl1pPr>
          </a:lstStyle>
          <a:p>
            <a:pPr lvl="0"/>
            <a:fld id="{EBC766D6-89B0-4395-BACE-A30087650AB3}" type="slidenum">
              <a:t>‹#›</a:t>
            </a:fld>
            <a:endParaRPr lang="en-US"/>
          </a:p>
        </p:txBody>
      </p:sp>
    </p:spTree>
    <p:extLst>
      <p:ext uri="{BB962C8B-B14F-4D97-AF65-F5344CB8AC3E}">
        <p14:creationId xmlns:p14="http://schemas.microsoft.com/office/powerpoint/2010/main" val="136862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46F9-CD95-4405-A8EA-B22932F8657E}"/>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E26D54C5-3609-4FFE-9ABE-9E7C3D0290B1}"/>
              </a:ext>
            </a:extLst>
          </p:cNvPr>
          <p:cNvSpPr txBox="1">
            <a:spLocks noGrp="1"/>
          </p:cNvSpPr>
          <p:nvPr>
            <p:ph type="dt" sz="half" idx="7"/>
          </p:nvPr>
        </p:nvSpPr>
        <p:spPr/>
        <p:txBody>
          <a:bodyPr/>
          <a:lstStyle>
            <a:lvl1pPr>
              <a:defRPr/>
            </a:lvl1pPr>
          </a:lstStyle>
          <a:p>
            <a:pPr lvl="0"/>
            <a:fld id="{BE0FDAE1-390A-4D5F-B832-F488045085AF}" type="datetime1">
              <a:rPr lang="en-US"/>
              <a:pPr lvl="0"/>
              <a:t>9/7/2020</a:t>
            </a:fld>
            <a:endParaRPr lang="en-US"/>
          </a:p>
        </p:txBody>
      </p:sp>
      <p:sp>
        <p:nvSpPr>
          <p:cNvPr id="4" name="Footer Placeholder 3">
            <a:extLst>
              <a:ext uri="{FF2B5EF4-FFF2-40B4-BE49-F238E27FC236}">
                <a16:creationId xmlns:a16="http://schemas.microsoft.com/office/drawing/2014/main" id="{52EE4F43-B66A-4BFD-A6E2-E7FA22C8D1DC}"/>
              </a:ext>
            </a:extLst>
          </p:cNvPr>
          <p:cNvSpPr txBox="1">
            <a:spLocks noGrp="1"/>
          </p:cNvSpPr>
          <p:nvPr>
            <p:ph type="ftr" sz="quarter" idx="9"/>
          </p:nvPr>
        </p:nvSpPr>
        <p:spPr/>
        <p:txBody>
          <a:bodyPr/>
          <a:lstStyle>
            <a:lvl1pPr>
              <a:defRPr/>
            </a:lvl1pPr>
          </a:lstStyle>
          <a:p>
            <a:pPr lvl="0"/>
            <a:endParaRPr lang="en-US"/>
          </a:p>
        </p:txBody>
      </p:sp>
      <p:sp>
        <p:nvSpPr>
          <p:cNvPr id="5" name="Slide Number Placeholder 4">
            <a:extLst>
              <a:ext uri="{FF2B5EF4-FFF2-40B4-BE49-F238E27FC236}">
                <a16:creationId xmlns:a16="http://schemas.microsoft.com/office/drawing/2014/main" id="{27F37B57-3A50-4635-9448-62C8B8146DE1}"/>
              </a:ext>
            </a:extLst>
          </p:cNvPr>
          <p:cNvSpPr txBox="1">
            <a:spLocks noGrp="1"/>
          </p:cNvSpPr>
          <p:nvPr>
            <p:ph type="sldNum" sz="quarter" idx="8"/>
          </p:nvPr>
        </p:nvSpPr>
        <p:spPr/>
        <p:txBody>
          <a:bodyPr/>
          <a:lstStyle>
            <a:lvl1pPr>
              <a:defRPr/>
            </a:lvl1pPr>
          </a:lstStyle>
          <a:p>
            <a:pPr lvl="0"/>
            <a:fld id="{38F9B618-46C0-454F-A51C-5E77624DD77F}" type="slidenum">
              <a:t>‹#›</a:t>
            </a:fld>
            <a:endParaRPr lang="en-US"/>
          </a:p>
        </p:txBody>
      </p:sp>
    </p:spTree>
    <p:extLst>
      <p:ext uri="{BB962C8B-B14F-4D97-AF65-F5344CB8AC3E}">
        <p14:creationId xmlns:p14="http://schemas.microsoft.com/office/powerpoint/2010/main" val="51464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E8C7BF-34DA-4539-87D4-270E479EC044}"/>
              </a:ext>
            </a:extLst>
          </p:cNvPr>
          <p:cNvSpPr txBox="1">
            <a:spLocks noGrp="1"/>
          </p:cNvSpPr>
          <p:nvPr>
            <p:ph type="dt" sz="half" idx="7"/>
          </p:nvPr>
        </p:nvSpPr>
        <p:spPr/>
        <p:txBody>
          <a:bodyPr/>
          <a:lstStyle>
            <a:lvl1pPr>
              <a:defRPr/>
            </a:lvl1pPr>
          </a:lstStyle>
          <a:p>
            <a:pPr lvl="0"/>
            <a:fld id="{67FBECE7-D72B-470D-BBBA-808F6D438539}" type="datetime1">
              <a:rPr lang="en-US"/>
              <a:pPr lvl="0"/>
              <a:t>9/7/2020</a:t>
            </a:fld>
            <a:endParaRPr lang="en-US"/>
          </a:p>
        </p:txBody>
      </p:sp>
      <p:sp>
        <p:nvSpPr>
          <p:cNvPr id="3" name="Footer Placeholder 2">
            <a:extLst>
              <a:ext uri="{FF2B5EF4-FFF2-40B4-BE49-F238E27FC236}">
                <a16:creationId xmlns:a16="http://schemas.microsoft.com/office/drawing/2014/main" id="{655A5453-BA91-4C16-B6E6-2BB95949DE64}"/>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53777E5A-3F93-4A19-8810-75587B8DEFE8}"/>
              </a:ext>
            </a:extLst>
          </p:cNvPr>
          <p:cNvSpPr txBox="1">
            <a:spLocks noGrp="1"/>
          </p:cNvSpPr>
          <p:nvPr>
            <p:ph type="sldNum" sz="quarter" idx="8"/>
          </p:nvPr>
        </p:nvSpPr>
        <p:spPr/>
        <p:txBody>
          <a:bodyPr/>
          <a:lstStyle>
            <a:lvl1pPr>
              <a:defRPr/>
            </a:lvl1pPr>
          </a:lstStyle>
          <a:p>
            <a:pPr lvl="0"/>
            <a:fld id="{3E56D344-D27A-4CD5-8D7A-C6EF021C8502}" type="slidenum">
              <a:t>‹#›</a:t>
            </a:fld>
            <a:endParaRPr lang="en-US"/>
          </a:p>
        </p:txBody>
      </p:sp>
    </p:spTree>
    <p:extLst>
      <p:ext uri="{BB962C8B-B14F-4D97-AF65-F5344CB8AC3E}">
        <p14:creationId xmlns:p14="http://schemas.microsoft.com/office/powerpoint/2010/main" val="244742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2F87-124D-4ECA-97AB-BA956D230D1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7F2838BF-7442-4596-A606-AA5EDEA4C14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0463C0-18DF-40D6-BEBF-E897107EF1CA}"/>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8AF30F8C-792B-4CAD-974A-053FED8CB510}"/>
              </a:ext>
            </a:extLst>
          </p:cNvPr>
          <p:cNvSpPr txBox="1">
            <a:spLocks noGrp="1"/>
          </p:cNvSpPr>
          <p:nvPr>
            <p:ph type="dt" sz="half" idx="7"/>
          </p:nvPr>
        </p:nvSpPr>
        <p:spPr/>
        <p:txBody>
          <a:bodyPr/>
          <a:lstStyle>
            <a:lvl1pPr>
              <a:defRPr/>
            </a:lvl1pPr>
          </a:lstStyle>
          <a:p>
            <a:pPr lvl="0"/>
            <a:fld id="{46F3832A-7A1D-4F07-A3DA-A5B08929D4ED}" type="datetime1">
              <a:rPr lang="en-US"/>
              <a:pPr lvl="0"/>
              <a:t>9/7/2020</a:t>
            </a:fld>
            <a:endParaRPr lang="en-US"/>
          </a:p>
        </p:txBody>
      </p:sp>
      <p:sp>
        <p:nvSpPr>
          <p:cNvPr id="6" name="Footer Placeholder 5">
            <a:extLst>
              <a:ext uri="{FF2B5EF4-FFF2-40B4-BE49-F238E27FC236}">
                <a16:creationId xmlns:a16="http://schemas.microsoft.com/office/drawing/2014/main" id="{8C86B533-82DB-4B81-ACC2-F6ABE42AEF97}"/>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815B0C6F-8994-4AE9-9BC2-926A06718E26}"/>
              </a:ext>
            </a:extLst>
          </p:cNvPr>
          <p:cNvSpPr txBox="1">
            <a:spLocks noGrp="1"/>
          </p:cNvSpPr>
          <p:nvPr>
            <p:ph type="sldNum" sz="quarter" idx="8"/>
          </p:nvPr>
        </p:nvSpPr>
        <p:spPr/>
        <p:txBody>
          <a:bodyPr/>
          <a:lstStyle>
            <a:lvl1pPr>
              <a:defRPr/>
            </a:lvl1pPr>
          </a:lstStyle>
          <a:p>
            <a:pPr lvl="0"/>
            <a:fld id="{90304BAE-1A26-4926-A1F1-DFDC1E25C17A}" type="slidenum">
              <a:t>‹#›</a:t>
            </a:fld>
            <a:endParaRPr lang="en-US"/>
          </a:p>
        </p:txBody>
      </p:sp>
    </p:spTree>
    <p:extLst>
      <p:ext uri="{BB962C8B-B14F-4D97-AF65-F5344CB8AC3E}">
        <p14:creationId xmlns:p14="http://schemas.microsoft.com/office/powerpoint/2010/main" val="272665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C838A-9C09-4740-B51E-2A4DA421820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98C558DC-F452-4D08-9C69-0F78A5B06676}"/>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en-US"/>
          </a:p>
        </p:txBody>
      </p:sp>
      <p:sp>
        <p:nvSpPr>
          <p:cNvPr id="4" name="Text Placeholder 3">
            <a:extLst>
              <a:ext uri="{FF2B5EF4-FFF2-40B4-BE49-F238E27FC236}">
                <a16:creationId xmlns:a16="http://schemas.microsoft.com/office/drawing/2014/main" id="{DF949F3C-911A-4CED-90CD-74EF3965CE8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F40D5C5B-7D3F-470F-A0D9-28F59B4485DF}"/>
              </a:ext>
            </a:extLst>
          </p:cNvPr>
          <p:cNvSpPr txBox="1">
            <a:spLocks noGrp="1"/>
          </p:cNvSpPr>
          <p:nvPr>
            <p:ph type="dt" sz="half" idx="7"/>
          </p:nvPr>
        </p:nvSpPr>
        <p:spPr/>
        <p:txBody>
          <a:bodyPr/>
          <a:lstStyle>
            <a:lvl1pPr>
              <a:defRPr/>
            </a:lvl1pPr>
          </a:lstStyle>
          <a:p>
            <a:pPr lvl="0"/>
            <a:fld id="{2385B7BC-7C9D-4AD2-AE29-3774EFD2CB99}" type="datetime1">
              <a:rPr lang="en-US"/>
              <a:pPr lvl="0"/>
              <a:t>9/7/2020</a:t>
            </a:fld>
            <a:endParaRPr lang="en-US"/>
          </a:p>
        </p:txBody>
      </p:sp>
      <p:sp>
        <p:nvSpPr>
          <p:cNvPr id="6" name="Footer Placeholder 5">
            <a:extLst>
              <a:ext uri="{FF2B5EF4-FFF2-40B4-BE49-F238E27FC236}">
                <a16:creationId xmlns:a16="http://schemas.microsoft.com/office/drawing/2014/main" id="{64430A3A-8085-4D4F-BC77-FF8E872CEE63}"/>
              </a:ext>
            </a:extLst>
          </p:cNvPr>
          <p:cNvSpPr txBox="1">
            <a:spLocks noGrp="1"/>
          </p:cNvSpPr>
          <p:nvPr>
            <p:ph type="ftr" sz="quarter" idx="9"/>
          </p:nvPr>
        </p:nvSpPr>
        <p:spPr/>
        <p:txBody>
          <a:bodyPr/>
          <a:lstStyle>
            <a:lvl1pPr>
              <a:defRPr/>
            </a:lvl1pPr>
          </a:lstStyle>
          <a:p>
            <a:pPr lvl="0"/>
            <a:endParaRPr lang="en-US"/>
          </a:p>
        </p:txBody>
      </p:sp>
      <p:sp>
        <p:nvSpPr>
          <p:cNvPr id="7" name="Slide Number Placeholder 6">
            <a:extLst>
              <a:ext uri="{FF2B5EF4-FFF2-40B4-BE49-F238E27FC236}">
                <a16:creationId xmlns:a16="http://schemas.microsoft.com/office/drawing/2014/main" id="{5BE727B1-1A94-4671-8B9C-9EA8E83339B9}"/>
              </a:ext>
            </a:extLst>
          </p:cNvPr>
          <p:cNvSpPr txBox="1">
            <a:spLocks noGrp="1"/>
          </p:cNvSpPr>
          <p:nvPr>
            <p:ph type="sldNum" sz="quarter" idx="8"/>
          </p:nvPr>
        </p:nvSpPr>
        <p:spPr/>
        <p:txBody>
          <a:bodyPr/>
          <a:lstStyle>
            <a:lvl1pPr>
              <a:defRPr/>
            </a:lvl1pPr>
          </a:lstStyle>
          <a:p>
            <a:pPr lvl="0"/>
            <a:fld id="{527FADCD-17D4-4526-AE2C-0F3E6534B970}" type="slidenum">
              <a:t>‹#›</a:t>
            </a:fld>
            <a:endParaRPr lang="en-US"/>
          </a:p>
        </p:txBody>
      </p:sp>
    </p:spTree>
    <p:extLst>
      <p:ext uri="{BB962C8B-B14F-4D97-AF65-F5344CB8AC3E}">
        <p14:creationId xmlns:p14="http://schemas.microsoft.com/office/powerpoint/2010/main" val="418426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6B48C6-086F-409B-9427-CC0E3AC0D00A}"/>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3" name="Text Placeholder 2">
            <a:extLst>
              <a:ext uri="{FF2B5EF4-FFF2-40B4-BE49-F238E27FC236}">
                <a16:creationId xmlns:a16="http://schemas.microsoft.com/office/drawing/2014/main" id="{EB92FD28-B0F1-4670-87BE-087E1462F7CF}"/>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E5F83-4C06-4F2B-96CD-7E2F58C28253}"/>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9A1C22FF-AD5E-4AC6-A188-1862966D412E}" type="datetime1">
              <a:rPr lang="en-US"/>
              <a:pPr lvl="0"/>
              <a:t>9/7/2020</a:t>
            </a:fld>
            <a:endParaRPr lang="en-US"/>
          </a:p>
        </p:txBody>
      </p:sp>
      <p:sp>
        <p:nvSpPr>
          <p:cNvPr id="5" name="Footer Placeholder 4">
            <a:extLst>
              <a:ext uri="{FF2B5EF4-FFF2-40B4-BE49-F238E27FC236}">
                <a16:creationId xmlns:a16="http://schemas.microsoft.com/office/drawing/2014/main" id="{A79FBA92-F4F0-43EA-83E0-57F4A6014A88}"/>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BA82BF48-0859-4D58-B4CF-5E1664022964}"/>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F0E561D0-69C6-42FC-B58D-067E2684041B}"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glandrugby.com/dxdam/fa/fa1dbfe2-9a2b-4171-9ee8-259313647fc5/AG%20Flyer%202019.pdf"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ugbyx.com/" TargetMode="External"/><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hyperlink" Target="https://youtu.be/1DQE9zrj1A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nglandrugby.com/participation/playing/headcase" TargetMode="External"/><Relationship Id="rId7" Type="http://schemas.openxmlformats.org/officeDocument/2006/relationships/image" Target="../media/image50.png"/><Relationship Id="rId2" Type="http://schemas.openxmlformats.org/officeDocument/2006/relationships/hyperlink" Target="https://www.englandrugby.com/participation/playing/player-welfare-rugby-safe/essential-guides-and-resources"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s://www.youtube.com/watch?v=XeEy9weR99o&amp;list=PLz3WzYi2nLwziXbukUWHti7GkqBGPiAdT" TargetMode="External"/><Relationship Id="rId4" Type="http://schemas.openxmlformats.org/officeDocument/2006/relationships/hyperlink" Target="https://rugbyready.worldrugby.org/?section=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Picture 2" descr="Rugby PNG images free download">
            <a:extLst>
              <a:ext uri="{FF2B5EF4-FFF2-40B4-BE49-F238E27FC236}">
                <a16:creationId xmlns:a16="http://schemas.microsoft.com/office/drawing/2014/main" id="{D90B9AA6-85F2-42DF-9785-A3EF032ED3A7}"/>
              </a:ext>
            </a:extLst>
          </p:cNvPr>
          <p:cNvPicPr>
            <a:picLocks noChangeAspect="1"/>
          </p:cNvPicPr>
          <p:nvPr/>
        </p:nvPicPr>
        <p:blipFill>
          <a:blip r:embed="rId2"/>
          <a:srcRect/>
          <a:stretch>
            <a:fillRect/>
          </a:stretch>
        </p:blipFill>
        <p:spPr>
          <a:xfrm>
            <a:off x="4169078" y="-107734"/>
            <a:ext cx="3853848" cy="2883880"/>
          </a:xfrm>
          <a:prstGeom prst="rect">
            <a:avLst/>
          </a:prstGeom>
          <a:noFill/>
          <a:ln cap="flat">
            <a:noFill/>
          </a:ln>
        </p:spPr>
      </p:pic>
      <p:pic>
        <p:nvPicPr>
          <p:cNvPr id="3" name="Picture 6" descr="TOTAL FLANKER...a rugby blog: High Tackle Tackled?">
            <a:extLst>
              <a:ext uri="{FF2B5EF4-FFF2-40B4-BE49-F238E27FC236}">
                <a16:creationId xmlns:a16="http://schemas.microsoft.com/office/drawing/2014/main" id="{DF954647-B5EF-4BC4-A8FA-720C287B69F8}"/>
              </a:ext>
            </a:extLst>
          </p:cNvPr>
          <p:cNvPicPr>
            <a:picLocks noChangeAspect="1"/>
          </p:cNvPicPr>
          <p:nvPr/>
        </p:nvPicPr>
        <p:blipFill>
          <a:blip r:embed="rId3"/>
          <a:srcRect/>
          <a:stretch>
            <a:fillRect/>
          </a:stretch>
        </p:blipFill>
        <p:spPr>
          <a:xfrm>
            <a:off x="7394917" y="2883880"/>
            <a:ext cx="5749527" cy="4424287"/>
          </a:xfrm>
          <a:prstGeom prst="rect">
            <a:avLst/>
          </a:prstGeom>
          <a:noFill/>
          <a:ln cap="flat">
            <a:noFill/>
          </a:ln>
        </p:spPr>
      </p:pic>
      <p:pic>
        <p:nvPicPr>
          <p:cNvPr id="4" name="Picture 8" descr="No mistake touch rugby">
            <a:extLst>
              <a:ext uri="{FF2B5EF4-FFF2-40B4-BE49-F238E27FC236}">
                <a16:creationId xmlns:a16="http://schemas.microsoft.com/office/drawing/2014/main" id="{ADBEA4C2-A0B0-4DA1-AE95-AC29A093765C}"/>
              </a:ext>
            </a:extLst>
          </p:cNvPr>
          <p:cNvPicPr>
            <a:picLocks noChangeAspect="1"/>
          </p:cNvPicPr>
          <p:nvPr/>
        </p:nvPicPr>
        <p:blipFill>
          <a:blip r:embed="rId4"/>
          <a:srcRect/>
          <a:stretch>
            <a:fillRect/>
          </a:stretch>
        </p:blipFill>
        <p:spPr>
          <a:xfrm>
            <a:off x="55741" y="4207254"/>
            <a:ext cx="3278306" cy="2650745"/>
          </a:xfrm>
          <a:prstGeom prst="rect">
            <a:avLst/>
          </a:prstGeom>
          <a:noFill/>
          <a:ln cap="flat">
            <a:noFill/>
          </a:ln>
        </p:spPr>
      </p:pic>
      <p:sp>
        <p:nvSpPr>
          <p:cNvPr id="5" name="Rectangle 5">
            <a:extLst>
              <a:ext uri="{FF2B5EF4-FFF2-40B4-BE49-F238E27FC236}">
                <a16:creationId xmlns:a16="http://schemas.microsoft.com/office/drawing/2014/main" id="{5D4EE70B-06CD-4861-8CB9-8A47CF9B3629}"/>
              </a:ext>
            </a:extLst>
          </p:cNvPr>
          <p:cNvSpPr/>
          <p:nvPr/>
        </p:nvSpPr>
        <p:spPr>
          <a:xfrm>
            <a:off x="1934166" y="2668402"/>
            <a:ext cx="8307470" cy="1754322"/>
          </a:xfrm>
          <a:prstGeom prst="rect">
            <a:avLst/>
          </a:prstGeom>
          <a:noFill/>
          <a:ln cap="flat">
            <a:noFill/>
            <a:prstDash val="solid"/>
          </a:ln>
        </p:spPr>
        <p:txBody>
          <a:bodyPr vert="horz" wrap="non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solidFill>
                  <a:srgbClr val="0097DF"/>
                </a:solidFill>
                <a:effectLst>
                  <a:outerShdw dist="19048" dir="2700000">
                    <a:srgbClr val="000000"/>
                  </a:outerShdw>
                </a:effectLst>
                <a:uFillTx/>
                <a:latin typeface="Calibri"/>
              </a:rPr>
              <a:t>Rugby Resources Handbook</a:t>
            </a:r>
            <a:br>
              <a:rPr lang="en-GB" sz="5400" b="0" i="0" u="none" strike="noStrike" kern="1200" cap="none" spc="0" baseline="0">
                <a:solidFill>
                  <a:srgbClr val="0097DF"/>
                </a:solidFill>
                <a:effectLst>
                  <a:outerShdw dist="19048" dir="2700000">
                    <a:srgbClr val="000000"/>
                  </a:outerShdw>
                </a:effectLst>
                <a:uFillTx/>
                <a:latin typeface="Calibri"/>
              </a:rPr>
            </a:br>
            <a:r>
              <a:rPr lang="en-GB" sz="5400" b="0" i="0" u="none" strike="noStrike" kern="1200" cap="none" spc="0" baseline="0">
                <a:solidFill>
                  <a:srgbClr val="0097DF"/>
                </a:solidFill>
                <a:effectLst>
                  <a:outerShdw dist="19048" dir="2700000">
                    <a:srgbClr val="000000"/>
                  </a:outerShdw>
                </a:effectLst>
                <a:uFillTx/>
                <a:latin typeface="Calibri"/>
              </a:rPr>
              <a:t>The A – Z of Rugby</a:t>
            </a:r>
            <a:endParaRPr lang="en-US" sz="5400" b="0" i="0" u="none" strike="noStrike" kern="1200" cap="none" spc="0" baseline="0">
              <a:solidFill>
                <a:srgbClr val="0097DF"/>
              </a:solidFill>
              <a:effectLst>
                <a:outerShdw dist="19048" dir="2700000">
                  <a:srgbClr val="000000"/>
                </a:outerShdw>
              </a:effectLst>
              <a:uFillTx/>
              <a:latin typeface="Calibri"/>
            </a:endParaRPr>
          </a:p>
        </p:txBody>
      </p:sp>
      <p:sp>
        <p:nvSpPr>
          <p:cNvPr id="6" name="TextBox 10">
            <a:extLst>
              <a:ext uri="{FF2B5EF4-FFF2-40B4-BE49-F238E27FC236}">
                <a16:creationId xmlns:a16="http://schemas.microsoft.com/office/drawing/2014/main" id="{C30F026F-1DBF-4E5A-B5D8-1B89D776062E}"/>
              </a:ext>
            </a:extLst>
          </p:cNvPr>
          <p:cNvSpPr txBox="1"/>
          <p:nvPr/>
        </p:nvSpPr>
        <p:spPr>
          <a:xfrm>
            <a:off x="3670849" y="4545491"/>
            <a:ext cx="4638257"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Teaching Points and points to consider when delivering Rugb</a:t>
            </a:r>
            <a:r>
              <a:rPr lang="en-GB" sz="1800" b="0" i="0" u="none" strike="noStrike" kern="0" cap="none" spc="0" baseline="0">
                <a:solidFill>
                  <a:srgbClr val="000000"/>
                </a:solidFill>
                <a:uFillTx/>
                <a:latin typeface="Calibri"/>
              </a:rPr>
              <a:t>y Union in schools</a:t>
            </a:r>
            <a:endParaRPr lang="en-US" sz="1800" b="0" i="0" u="none" strike="noStrike" kern="1200" cap="none" spc="0" baseline="0">
              <a:solidFill>
                <a:srgbClr val="000000"/>
              </a:solidFill>
              <a:uFillTx/>
              <a:latin typeface="Calibri"/>
            </a:endParaRPr>
          </a:p>
        </p:txBody>
      </p:sp>
      <p:sp>
        <p:nvSpPr>
          <p:cNvPr id="7" name="TextBox 6">
            <a:extLst>
              <a:ext uri="{FF2B5EF4-FFF2-40B4-BE49-F238E27FC236}">
                <a16:creationId xmlns:a16="http://schemas.microsoft.com/office/drawing/2014/main" id="{87EF02AB-C27B-4083-8202-327F0D7623F2}"/>
              </a:ext>
            </a:extLst>
          </p:cNvPr>
          <p:cNvSpPr txBox="1"/>
          <p:nvPr/>
        </p:nvSpPr>
        <p:spPr>
          <a:xfrm>
            <a:off x="5086907" y="6334780"/>
            <a:ext cx="2308009"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800" b="0" i="0" u="none" strike="noStrike" kern="1200" cap="none" spc="0" baseline="0" dirty="0">
                <a:solidFill>
                  <a:srgbClr val="000000"/>
                </a:solidFill>
                <a:uFillTx/>
                <a:latin typeface="Calibri"/>
              </a:rPr>
              <a:t>@</a:t>
            </a:r>
            <a:r>
              <a:rPr lang="en-GB" sz="2800" b="0" i="0" u="none" strike="noStrike" kern="1200" cap="none" spc="0" baseline="0" dirty="0" err="1">
                <a:solidFill>
                  <a:srgbClr val="000000"/>
                </a:solidFill>
                <a:uFillTx/>
                <a:latin typeface="Calibri"/>
              </a:rPr>
              <a:t>LouisMcPE</a:t>
            </a:r>
            <a:endParaRPr lang="en-US" sz="2800" b="0" i="0" u="none" strike="noStrike" kern="1200" cap="none" spc="0" baseline="0" dirty="0">
              <a:solidFill>
                <a:srgbClr val="000000"/>
              </a:solidFill>
              <a:uFillTx/>
              <a:latin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1625-3B30-48D4-8882-4C5C9B48AE14}"/>
              </a:ext>
            </a:extLst>
          </p:cNvPr>
          <p:cNvSpPr txBox="1">
            <a:spLocks noGrp="1"/>
          </p:cNvSpPr>
          <p:nvPr>
            <p:ph type="title"/>
          </p:nvPr>
        </p:nvSpPr>
        <p:spPr/>
        <p:txBody>
          <a:bodyPr/>
          <a:lstStyle/>
          <a:p>
            <a:pPr lvl="0"/>
            <a:r>
              <a:rPr lang="en-GB" sz="4800" b="1">
                <a:solidFill>
                  <a:srgbClr val="990099"/>
                </a:solidFill>
              </a:rPr>
              <a:t>I -  Inclusive</a:t>
            </a:r>
            <a:endParaRPr lang="en-US" sz="4800" b="1">
              <a:solidFill>
                <a:srgbClr val="990099"/>
              </a:solidFill>
            </a:endParaRPr>
          </a:p>
        </p:txBody>
      </p:sp>
      <p:grpSp>
        <p:nvGrpSpPr>
          <p:cNvPr id="3" name="Content Placeholder 4">
            <a:extLst>
              <a:ext uri="{FF2B5EF4-FFF2-40B4-BE49-F238E27FC236}">
                <a16:creationId xmlns:a16="http://schemas.microsoft.com/office/drawing/2014/main" id="{2A27C20A-7424-44EB-96C8-029040BEAC7F}"/>
              </a:ext>
            </a:extLst>
          </p:cNvPr>
          <p:cNvGrpSpPr/>
          <p:nvPr/>
        </p:nvGrpSpPr>
        <p:grpSpPr>
          <a:xfrm>
            <a:off x="838203" y="1774402"/>
            <a:ext cx="9698501" cy="2498716"/>
            <a:chOff x="838203" y="1774402"/>
            <a:chExt cx="9698501" cy="2498716"/>
          </a:xfrm>
        </p:grpSpPr>
        <p:sp>
          <p:nvSpPr>
            <p:cNvPr id="4" name="Freeform: Shape 3">
              <a:extLst>
                <a:ext uri="{FF2B5EF4-FFF2-40B4-BE49-F238E27FC236}">
                  <a16:creationId xmlns:a16="http://schemas.microsoft.com/office/drawing/2014/main" id="{1D479A2D-95E0-4526-85FC-A1E1DD87F723}"/>
                </a:ext>
              </a:extLst>
            </p:cNvPr>
            <p:cNvSpPr/>
            <p:nvPr/>
          </p:nvSpPr>
          <p:spPr>
            <a:xfrm>
              <a:off x="838203" y="1774402"/>
              <a:ext cx="9698501" cy="794503"/>
            </a:xfrm>
            <a:custGeom>
              <a:avLst/>
              <a:gdLst>
                <a:gd name="f0" fmla="val 10800000"/>
                <a:gd name="f1" fmla="val 5400000"/>
                <a:gd name="f2" fmla="val 180"/>
                <a:gd name="f3" fmla="val w"/>
                <a:gd name="f4" fmla="val h"/>
                <a:gd name="f5" fmla="val 0"/>
                <a:gd name="f6" fmla="val 9698498"/>
                <a:gd name="f7" fmla="val 794503"/>
                <a:gd name="f8" fmla="val 132420"/>
                <a:gd name="f9" fmla="val 59286"/>
                <a:gd name="f10" fmla="val 9566078"/>
                <a:gd name="f11" fmla="val 9639212"/>
                <a:gd name="f12" fmla="val 662083"/>
                <a:gd name="f13" fmla="val 735217"/>
                <a:gd name="f14" fmla="+- 0 0 -90"/>
                <a:gd name="f15" fmla="*/ f3 1 9698498"/>
                <a:gd name="f16" fmla="*/ f4 1 794503"/>
                <a:gd name="f17" fmla="+- f7 0 f5"/>
                <a:gd name="f18" fmla="+- f6 0 f5"/>
                <a:gd name="f19" fmla="*/ f14 f0 1"/>
                <a:gd name="f20" fmla="*/ f18 1 9698498"/>
                <a:gd name="f21" fmla="*/ f17 1 794503"/>
                <a:gd name="f22" fmla="*/ 0 f18 1"/>
                <a:gd name="f23" fmla="*/ 132420 f17 1"/>
                <a:gd name="f24" fmla="*/ 132420 f18 1"/>
                <a:gd name="f25" fmla="*/ 0 f17 1"/>
                <a:gd name="f26" fmla="*/ 9566078 f18 1"/>
                <a:gd name="f27" fmla="*/ 9698498 f18 1"/>
                <a:gd name="f28" fmla="*/ 662083 f17 1"/>
                <a:gd name="f29" fmla="*/ 794503 f17 1"/>
                <a:gd name="f30" fmla="*/ f19 1 f2"/>
                <a:gd name="f31" fmla="*/ f22 1 9698498"/>
                <a:gd name="f32" fmla="*/ f23 1 794503"/>
                <a:gd name="f33" fmla="*/ f24 1 9698498"/>
                <a:gd name="f34" fmla="*/ f25 1 794503"/>
                <a:gd name="f35" fmla="*/ f26 1 9698498"/>
                <a:gd name="f36" fmla="*/ f27 1 9698498"/>
                <a:gd name="f37" fmla="*/ f28 1 794503"/>
                <a:gd name="f38" fmla="*/ f29 1 7945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9698498" h="7945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114985" tIns="114985" rIns="114985" bIns="114985"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Rugby is inclusive and welcomes diversity at all levels. </a:t>
              </a:r>
              <a:endParaRPr lang="en-US" sz="20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6735C0E8-FCCA-44AF-BBBD-32D0B980AB13}"/>
                </a:ext>
              </a:extLst>
            </p:cNvPr>
            <p:cNvSpPr/>
            <p:nvPr/>
          </p:nvSpPr>
          <p:spPr>
            <a:xfrm>
              <a:off x="838203" y="2626513"/>
              <a:ext cx="9698501" cy="794503"/>
            </a:xfrm>
            <a:custGeom>
              <a:avLst/>
              <a:gdLst>
                <a:gd name="f0" fmla="val 10800000"/>
                <a:gd name="f1" fmla="val 5400000"/>
                <a:gd name="f2" fmla="val 180"/>
                <a:gd name="f3" fmla="val w"/>
                <a:gd name="f4" fmla="val h"/>
                <a:gd name="f5" fmla="val 0"/>
                <a:gd name="f6" fmla="val 9698498"/>
                <a:gd name="f7" fmla="val 794503"/>
                <a:gd name="f8" fmla="val 132420"/>
                <a:gd name="f9" fmla="val 59286"/>
                <a:gd name="f10" fmla="val 9566078"/>
                <a:gd name="f11" fmla="val 9639212"/>
                <a:gd name="f12" fmla="val 662083"/>
                <a:gd name="f13" fmla="val 735217"/>
                <a:gd name="f14" fmla="+- 0 0 -90"/>
                <a:gd name="f15" fmla="*/ f3 1 9698498"/>
                <a:gd name="f16" fmla="*/ f4 1 794503"/>
                <a:gd name="f17" fmla="+- f7 0 f5"/>
                <a:gd name="f18" fmla="+- f6 0 f5"/>
                <a:gd name="f19" fmla="*/ f14 f0 1"/>
                <a:gd name="f20" fmla="*/ f18 1 9698498"/>
                <a:gd name="f21" fmla="*/ f17 1 794503"/>
                <a:gd name="f22" fmla="*/ 0 f18 1"/>
                <a:gd name="f23" fmla="*/ 132420 f17 1"/>
                <a:gd name="f24" fmla="*/ 132420 f18 1"/>
                <a:gd name="f25" fmla="*/ 0 f17 1"/>
                <a:gd name="f26" fmla="*/ 9566078 f18 1"/>
                <a:gd name="f27" fmla="*/ 9698498 f18 1"/>
                <a:gd name="f28" fmla="*/ 662083 f17 1"/>
                <a:gd name="f29" fmla="*/ 794503 f17 1"/>
                <a:gd name="f30" fmla="*/ f19 1 f2"/>
                <a:gd name="f31" fmla="*/ f22 1 9698498"/>
                <a:gd name="f32" fmla="*/ f23 1 794503"/>
                <a:gd name="f33" fmla="*/ f24 1 9698498"/>
                <a:gd name="f34" fmla="*/ f25 1 794503"/>
                <a:gd name="f35" fmla="*/ f26 1 9698498"/>
                <a:gd name="f36" fmla="*/ f27 1 9698498"/>
                <a:gd name="f37" fmla="*/ f28 1 794503"/>
                <a:gd name="f38" fmla="*/ f29 1 7945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9698498" h="7945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0E845"/>
            </a:solidFill>
            <a:ln w="12701" cap="flat">
              <a:solidFill>
                <a:srgbClr val="FFFFFF"/>
              </a:solidFill>
              <a:prstDash val="solid"/>
              <a:miter/>
            </a:ln>
          </p:spPr>
          <p:txBody>
            <a:bodyPr vert="horz" wrap="square" lIns="114985" tIns="114985" rIns="114985" bIns="114985"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World Rugby – “a sport for all, true to its values. We are a game for all shapes and sizes, genders, ages and abilities”</a:t>
              </a:r>
              <a:endParaRPr lang="en-US" sz="2000" b="0" i="0" u="none" strike="noStrike" kern="1200" cap="none" spc="0" baseline="0">
                <a:solidFill>
                  <a:srgbClr val="FFFFFF"/>
                </a:solidFill>
                <a:uFillTx/>
                <a:latin typeface="Calibri"/>
              </a:endParaRPr>
            </a:p>
          </p:txBody>
        </p:sp>
        <p:sp>
          <p:nvSpPr>
            <p:cNvPr id="6" name="Freeform: Shape 5">
              <a:extLst>
                <a:ext uri="{FF2B5EF4-FFF2-40B4-BE49-F238E27FC236}">
                  <a16:creationId xmlns:a16="http://schemas.microsoft.com/office/drawing/2014/main" id="{7F6A72D2-DC00-4754-8B20-A99FF4ED8855}"/>
                </a:ext>
              </a:extLst>
            </p:cNvPr>
            <p:cNvSpPr/>
            <p:nvPr/>
          </p:nvSpPr>
          <p:spPr>
            <a:xfrm>
              <a:off x="838203" y="3478615"/>
              <a:ext cx="9698501" cy="794503"/>
            </a:xfrm>
            <a:custGeom>
              <a:avLst/>
              <a:gdLst>
                <a:gd name="f0" fmla="val 10800000"/>
                <a:gd name="f1" fmla="val 5400000"/>
                <a:gd name="f2" fmla="val 180"/>
                <a:gd name="f3" fmla="val w"/>
                <a:gd name="f4" fmla="val h"/>
                <a:gd name="f5" fmla="val 0"/>
                <a:gd name="f6" fmla="val 9698498"/>
                <a:gd name="f7" fmla="val 794503"/>
                <a:gd name="f8" fmla="val 132420"/>
                <a:gd name="f9" fmla="val 59286"/>
                <a:gd name="f10" fmla="val 9566078"/>
                <a:gd name="f11" fmla="val 9639212"/>
                <a:gd name="f12" fmla="val 662083"/>
                <a:gd name="f13" fmla="val 735217"/>
                <a:gd name="f14" fmla="+- 0 0 -90"/>
                <a:gd name="f15" fmla="*/ f3 1 9698498"/>
                <a:gd name="f16" fmla="*/ f4 1 794503"/>
                <a:gd name="f17" fmla="+- f7 0 f5"/>
                <a:gd name="f18" fmla="+- f6 0 f5"/>
                <a:gd name="f19" fmla="*/ f14 f0 1"/>
                <a:gd name="f20" fmla="*/ f18 1 9698498"/>
                <a:gd name="f21" fmla="*/ f17 1 794503"/>
                <a:gd name="f22" fmla="*/ 0 f18 1"/>
                <a:gd name="f23" fmla="*/ 132420 f17 1"/>
                <a:gd name="f24" fmla="*/ 132420 f18 1"/>
                <a:gd name="f25" fmla="*/ 0 f17 1"/>
                <a:gd name="f26" fmla="*/ 9566078 f18 1"/>
                <a:gd name="f27" fmla="*/ 9698498 f18 1"/>
                <a:gd name="f28" fmla="*/ 662083 f17 1"/>
                <a:gd name="f29" fmla="*/ 794503 f17 1"/>
                <a:gd name="f30" fmla="*/ f19 1 f2"/>
                <a:gd name="f31" fmla="*/ f22 1 9698498"/>
                <a:gd name="f32" fmla="*/ f23 1 794503"/>
                <a:gd name="f33" fmla="*/ f24 1 9698498"/>
                <a:gd name="f34" fmla="*/ f25 1 794503"/>
                <a:gd name="f35" fmla="*/ f26 1 9698498"/>
                <a:gd name="f36" fmla="*/ f27 1 9698498"/>
                <a:gd name="f37" fmla="*/ f28 1 794503"/>
                <a:gd name="f38" fmla="*/ f29 1 794503"/>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9698498" h="794503">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14985" tIns="114985" rIns="114985" bIns="114985"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Differentiation is a key aspect when delivering any sport. However, rugby can bring a range of barriers to full participation and engagement. </a:t>
              </a:r>
              <a:endParaRPr lang="en-US" sz="2000" b="0" i="0" u="none" strike="noStrike" kern="1200" cap="none" spc="0" baseline="0">
                <a:solidFill>
                  <a:srgbClr val="FFFFFF"/>
                </a:solidFill>
                <a:uFillTx/>
                <a:latin typeface="Calibri"/>
              </a:endParaRPr>
            </a:p>
          </p:txBody>
        </p:sp>
      </p:grpSp>
      <p:pic>
        <p:nvPicPr>
          <p:cNvPr id="7" name="Picture 2" descr="Inclusive Teaching in Higher Education | Inclusive teaching ...">
            <a:extLst>
              <a:ext uri="{FF2B5EF4-FFF2-40B4-BE49-F238E27FC236}">
                <a16:creationId xmlns:a16="http://schemas.microsoft.com/office/drawing/2014/main" id="{6C5CC297-3916-4EDF-9088-EB19407B7FD7}"/>
              </a:ext>
            </a:extLst>
          </p:cNvPr>
          <p:cNvPicPr>
            <a:picLocks noChangeAspect="1"/>
          </p:cNvPicPr>
          <p:nvPr/>
        </p:nvPicPr>
        <p:blipFill>
          <a:blip r:embed="rId2"/>
          <a:srcRect/>
          <a:stretch>
            <a:fillRect/>
          </a:stretch>
        </p:blipFill>
        <p:spPr>
          <a:xfrm>
            <a:off x="8972138" y="196056"/>
            <a:ext cx="2914650" cy="1562096"/>
          </a:xfrm>
          <a:prstGeom prst="rect">
            <a:avLst/>
          </a:prstGeom>
          <a:noFill/>
          <a:ln cap="flat">
            <a:noFill/>
          </a:ln>
        </p:spPr>
      </p:pic>
      <p:graphicFrame>
        <p:nvGraphicFramePr>
          <p:cNvPr id="8" name="Table 6">
            <a:extLst>
              <a:ext uri="{FF2B5EF4-FFF2-40B4-BE49-F238E27FC236}">
                <a16:creationId xmlns:a16="http://schemas.microsoft.com/office/drawing/2014/main" id="{84A4578C-3916-423E-926C-775E67C02303}"/>
              </a:ext>
            </a:extLst>
          </p:cNvPr>
          <p:cNvGraphicFramePr>
            <a:graphicFrameLocks noGrp="1"/>
          </p:cNvGraphicFramePr>
          <p:nvPr/>
        </p:nvGraphicFramePr>
        <p:xfrm>
          <a:off x="838203" y="4394496"/>
          <a:ext cx="9698492" cy="1828800"/>
        </p:xfrm>
        <a:graphic>
          <a:graphicData uri="http://schemas.openxmlformats.org/drawingml/2006/table">
            <a:tbl>
              <a:tblPr firstRow="1" bandRow="1">
                <a:effectLst/>
                <a:tableStyleId>{5C22544A-7EE6-4342-B048-85BDC9FD1C3A}</a:tableStyleId>
              </a:tblPr>
              <a:tblGrid>
                <a:gridCol w="4849246">
                  <a:extLst>
                    <a:ext uri="{9D8B030D-6E8A-4147-A177-3AD203B41FA5}">
                      <a16:colId xmlns:a16="http://schemas.microsoft.com/office/drawing/2014/main" val="3993093572"/>
                    </a:ext>
                  </a:extLst>
                </a:gridCol>
                <a:gridCol w="4849246">
                  <a:extLst>
                    <a:ext uri="{9D8B030D-6E8A-4147-A177-3AD203B41FA5}">
                      <a16:colId xmlns:a16="http://schemas.microsoft.com/office/drawing/2014/main" val="2090542647"/>
                    </a:ext>
                  </a:extLst>
                </a:gridCol>
              </a:tblGrid>
              <a:tr h="364681">
                <a:tc>
                  <a:txBody>
                    <a:bodyPr/>
                    <a:lstStyle/>
                    <a:p>
                      <a:pPr lvl="0"/>
                      <a:r>
                        <a:rPr lang="en-GB"/>
                        <a:t>Areas to consider</a:t>
                      </a:r>
                      <a:endParaRPr lang="en-US"/>
                    </a:p>
                  </a:txBody>
                  <a:tcPr/>
                </a:tc>
                <a:tc>
                  <a:txBody>
                    <a:bodyPr/>
                    <a:lstStyle/>
                    <a:p>
                      <a:pPr lvl="0"/>
                      <a:r>
                        <a:rPr lang="en-GB"/>
                        <a:t>Potential Fix</a:t>
                      </a:r>
                      <a:endParaRPr lang="en-US"/>
                    </a:p>
                  </a:txBody>
                  <a:tcPr/>
                </a:tc>
                <a:extLst>
                  <a:ext uri="{0D108BD9-81ED-4DB2-BD59-A6C34878D82A}">
                    <a16:rowId xmlns:a16="http://schemas.microsoft.com/office/drawing/2014/main" val="2886789516"/>
                  </a:ext>
                </a:extLst>
              </a:tr>
              <a:tr h="364681">
                <a:tc>
                  <a:txBody>
                    <a:bodyPr/>
                    <a:lstStyle/>
                    <a:p>
                      <a:pPr lvl="0"/>
                      <a:r>
                        <a:rPr lang="en-GB"/>
                        <a:t>Confidence</a:t>
                      </a:r>
                      <a:endParaRPr lang="en-US"/>
                    </a:p>
                  </a:txBody>
                  <a:tcPr/>
                </a:tc>
                <a:tc>
                  <a:txBody>
                    <a:bodyPr/>
                    <a:lstStyle/>
                    <a:p>
                      <a:pPr lvl="0"/>
                      <a:r>
                        <a:rPr lang="en-GB"/>
                        <a:t>Move to confidence-based groups</a:t>
                      </a:r>
                      <a:endParaRPr lang="en-US"/>
                    </a:p>
                  </a:txBody>
                  <a:tcPr/>
                </a:tc>
                <a:extLst>
                  <a:ext uri="{0D108BD9-81ED-4DB2-BD59-A6C34878D82A}">
                    <a16:rowId xmlns:a16="http://schemas.microsoft.com/office/drawing/2014/main" val="560843517"/>
                  </a:ext>
                </a:extLst>
              </a:tr>
              <a:tr h="364681">
                <a:tc>
                  <a:txBody>
                    <a:bodyPr/>
                    <a:lstStyle/>
                    <a:p>
                      <a:pPr lvl="0"/>
                      <a:r>
                        <a:rPr lang="en-GB"/>
                        <a:t>Physical Impairment</a:t>
                      </a:r>
                      <a:endParaRPr lang="en-US"/>
                    </a:p>
                  </a:txBody>
                  <a:tcPr/>
                </a:tc>
                <a:tc>
                  <a:txBody>
                    <a:bodyPr/>
                    <a:lstStyle/>
                    <a:p>
                      <a:pPr lvl="0"/>
                      <a:r>
                        <a:rPr lang="en-GB"/>
                        <a:t>Coaches, Referees, Performance analysts</a:t>
                      </a:r>
                      <a:endParaRPr lang="en-US"/>
                    </a:p>
                  </a:txBody>
                  <a:tcPr/>
                </a:tc>
                <a:extLst>
                  <a:ext uri="{0D108BD9-81ED-4DB2-BD59-A6C34878D82A}">
                    <a16:rowId xmlns:a16="http://schemas.microsoft.com/office/drawing/2014/main" val="2584384329"/>
                  </a:ext>
                </a:extLst>
              </a:tr>
              <a:tr h="364681">
                <a:tc>
                  <a:txBody>
                    <a:bodyPr/>
                    <a:lstStyle/>
                    <a:p>
                      <a:pPr lvl="0"/>
                      <a:r>
                        <a:rPr lang="en-GB"/>
                        <a:t>Behaviour/Challenging students</a:t>
                      </a:r>
                      <a:endParaRPr lang="en-US"/>
                    </a:p>
                  </a:txBody>
                  <a:tcPr/>
                </a:tc>
                <a:tc>
                  <a:txBody>
                    <a:bodyPr/>
                    <a:lstStyle/>
                    <a:p>
                      <a:pPr lvl="0"/>
                      <a:r>
                        <a:rPr lang="en-GB"/>
                        <a:t>Give control, use as referee, respect</a:t>
                      </a:r>
                      <a:endParaRPr lang="en-US"/>
                    </a:p>
                  </a:txBody>
                  <a:tcPr/>
                </a:tc>
                <a:extLst>
                  <a:ext uri="{0D108BD9-81ED-4DB2-BD59-A6C34878D82A}">
                    <a16:rowId xmlns:a16="http://schemas.microsoft.com/office/drawing/2014/main" val="62390663"/>
                  </a:ext>
                </a:extLst>
              </a:tr>
              <a:tr h="364681">
                <a:tc>
                  <a:txBody>
                    <a:bodyPr/>
                    <a:lstStyle/>
                    <a:p>
                      <a:pPr lvl="0"/>
                      <a:r>
                        <a:rPr lang="en-GB"/>
                        <a:t>Ability</a:t>
                      </a:r>
                      <a:endParaRPr lang="en-US"/>
                    </a:p>
                  </a:txBody>
                  <a:tcPr/>
                </a:tc>
                <a:tc>
                  <a:txBody>
                    <a:bodyPr/>
                    <a:lstStyle/>
                    <a:p>
                      <a:pPr lvl="0"/>
                      <a:r>
                        <a:rPr lang="en-US"/>
                        <a:t>Use superpowers</a:t>
                      </a:r>
                    </a:p>
                  </a:txBody>
                  <a:tcPr/>
                </a:tc>
                <a:extLst>
                  <a:ext uri="{0D108BD9-81ED-4DB2-BD59-A6C34878D82A}">
                    <a16:rowId xmlns:a16="http://schemas.microsoft.com/office/drawing/2014/main" val="259112379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EAAD6-DD75-4326-85DF-2493AC728E23}"/>
              </a:ext>
            </a:extLst>
          </p:cNvPr>
          <p:cNvSpPr txBox="1">
            <a:spLocks noGrp="1"/>
          </p:cNvSpPr>
          <p:nvPr>
            <p:ph type="title"/>
          </p:nvPr>
        </p:nvSpPr>
        <p:spPr/>
        <p:txBody>
          <a:bodyPr/>
          <a:lstStyle/>
          <a:p>
            <a:pPr lvl="0"/>
            <a:r>
              <a:rPr lang="en-GB" sz="4800" b="1">
                <a:solidFill>
                  <a:srgbClr val="6699FF"/>
                </a:solidFill>
              </a:rPr>
              <a:t>J -  Judgement</a:t>
            </a:r>
            <a:endParaRPr lang="en-US" sz="4800" b="1">
              <a:solidFill>
                <a:srgbClr val="6699FF"/>
              </a:solidFill>
            </a:endParaRPr>
          </a:p>
        </p:txBody>
      </p:sp>
      <p:grpSp>
        <p:nvGrpSpPr>
          <p:cNvPr id="3" name="Content Placeholder 7">
            <a:extLst>
              <a:ext uri="{FF2B5EF4-FFF2-40B4-BE49-F238E27FC236}">
                <a16:creationId xmlns:a16="http://schemas.microsoft.com/office/drawing/2014/main" id="{D81743C5-F17E-4232-B139-63EDE67EAB33}"/>
              </a:ext>
            </a:extLst>
          </p:cNvPr>
          <p:cNvGrpSpPr/>
          <p:nvPr/>
        </p:nvGrpSpPr>
        <p:grpSpPr>
          <a:xfrm>
            <a:off x="840534" y="1941691"/>
            <a:ext cx="7459401" cy="4089297"/>
            <a:chOff x="840534" y="1941691"/>
            <a:chExt cx="7459401" cy="4089297"/>
          </a:xfrm>
        </p:grpSpPr>
        <p:sp>
          <p:nvSpPr>
            <p:cNvPr id="4" name="Freeform: Shape 3">
              <a:extLst>
                <a:ext uri="{FF2B5EF4-FFF2-40B4-BE49-F238E27FC236}">
                  <a16:creationId xmlns:a16="http://schemas.microsoft.com/office/drawing/2014/main" id="{BE7167C9-54D1-4E38-B64C-4A41D065C823}"/>
                </a:ext>
              </a:extLst>
            </p:cNvPr>
            <p:cNvSpPr/>
            <p:nvPr/>
          </p:nvSpPr>
          <p:spPr>
            <a:xfrm>
              <a:off x="840534" y="1941691"/>
              <a:ext cx="2273500" cy="620786"/>
            </a:xfrm>
            <a:custGeom>
              <a:avLst/>
              <a:gdLst>
                <a:gd name="f0" fmla="val 10800000"/>
                <a:gd name="f1" fmla="val 5400000"/>
                <a:gd name="f2" fmla="val 180"/>
                <a:gd name="f3" fmla="val w"/>
                <a:gd name="f4" fmla="val h"/>
                <a:gd name="f5" fmla="val 0"/>
                <a:gd name="f6" fmla="val 2273497"/>
                <a:gd name="f7" fmla="val 620787"/>
                <a:gd name="f8" fmla="+- 0 0 -90"/>
                <a:gd name="f9" fmla="*/ f3 1 2273497"/>
                <a:gd name="f10" fmla="*/ f4 1 620787"/>
                <a:gd name="f11" fmla="+- f7 0 f5"/>
                <a:gd name="f12" fmla="+- f6 0 f5"/>
                <a:gd name="f13" fmla="*/ f8 f0 1"/>
                <a:gd name="f14" fmla="*/ f12 1 2273497"/>
                <a:gd name="f15" fmla="*/ f11 1 620787"/>
                <a:gd name="f16" fmla="*/ 0 f12 1"/>
                <a:gd name="f17" fmla="*/ 0 f11 1"/>
                <a:gd name="f18" fmla="*/ 2273497 f12 1"/>
                <a:gd name="f19" fmla="*/ 620787 f11 1"/>
                <a:gd name="f20" fmla="*/ f13 1 f2"/>
                <a:gd name="f21" fmla="*/ f16 1 2273497"/>
                <a:gd name="f22" fmla="*/ f17 1 620787"/>
                <a:gd name="f23" fmla="*/ f18 1 2273497"/>
                <a:gd name="f24" fmla="*/ f19 1 62078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273497" h="620787">
                  <a:moveTo>
                    <a:pt x="f5" y="f5"/>
                  </a:moveTo>
                  <a:lnTo>
                    <a:pt x="f6" y="f5"/>
                  </a:lnTo>
                  <a:lnTo>
                    <a:pt x="f6" y="f7"/>
                  </a:lnTo>
                  <a:lnTo>
                    <a:pt x="f5" y="f7"/>
                  </a:lnTo>
                  <a:lnTo>
                    <a:pt x="f5" y="f5"/>
                  </a:lnTo>
                  <a:close/>
                </a:path>
              </a:pathLst>
            </a:custGeom>
            <a:solidFill>
              <a:srgbClr val="5B9BD5"/>
            </a:solidFill>
            <a:ln w="12701" cap="flat">
              <a:solidFill>
                <a:srgbClr val="5B9BD5"/>
              </a:solidFill>
              <a:prstDash val="solid"/>
              <a:miter/>
            </a:ln>
          </p:spPr>
          <p:txBody>
            <a:bodyPr vert="horz" wrap="square" lIns="120901" tIns="69092" rIns="120901" bIns="69092"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700" b="0" i="0" u="none" strike="noStrike" kern="1200" cap="none" spc="0" baseline="0">
                  <a:solidFill>
                    <a:srgbClr val="FFFFFF"/>
                  </a:solidFill>
                  <a:uFillTx/>
                  <a:latin typeface="Calibri"/>
                </a:rPr>
                <a:t>Don’t overcomplicate things: </a:t>
              </a:r>
              <a:endParaRPr lang="en-US" sz="17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D96BA072-669E-4341-AC8E-C68E5AF295A6}"/>
                </a:ext>
              </a:extLst>
            </p:cNvPr>
            <p:cNvSpPr/>
            <p:nvPr/>
          </p:nvSpPr>
          <p:spPr>
            <a:xfrm>
              <a:off x="840534" y="2562477"/>
              <a:ext cx="2273500" cy="3464871"/>
            </a:xfrm>
            <a:custGeom>
              <a:avLst/>
              <a:gdLst>
                <a:gd name="f0" fmla="val 10800000"/>
                <a:gd name="f1" fmla="val 5400000"/>
                <a:gd name="f2" fmla="val 180"/>
                <a:gd name="f3" fmla="val w"/>
                <a:gd name="f4" fmla="val h"/>
                <a:gd name="f5" fmla="val 0"/>
                <a:gd name="f6" fmla="val 2273497"/>
                <a:gd name="f7" fmla="val 3464876"/>
                <a:gd name="f8" fmla="+- 0 0 -90"/>
                <a:gd name="f9" fmla="*/ f3 1 2273497"/>
                <a:gd name="f10" fmla="*/ f4 1 3464876"/>
                <a:gd name="f11" fmla="+- f7 0 f5"/>
                <a:gd name="f12" fmla="+- f6 0 f5"/>
                <a:gd name="f13" fmla="*/ f8 f0 1"/>
                <a:gd name="f14" fmla="*/ f12 1 2273497"/>
                <a:gd name="f15" fmla="*/ f11 1 3464876"/>
                <a:gd name="f16" fmla="*/ 0 f12 1"/>
                <a:gd name="f17" fmla="*/ 0 f11 1"/>
                <a:gd name="f18" fmla="*/ 2273497 f12 1"/>
                <a:gd name="f19" fmla="*/ 3464876 f11 1"/>
                <a:gd name="f20" fmla="*/ f13 1 f2"/>
                <a:gd name="f21" fmla="*/ f16 1 2273497"/>
                <a:gd name="f22" fmla="*/ f17 1 3464876"/>
                <a:gd name="f23" fmla="*/ f18 1 2273497"/>
                <a:gd name="f24" fmla="*/ f19 1 346487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273497" h="3464876">
                  <a:moveTo>
                    <a:pt x="f5" y="f5"/>
                  </a:moveTo>
                  <a:lnTo>
                    <a:pt x="f6" y="f5"/>
                  </a:lnTo>
                  <a:lnTo>
                    <a:pt x="f6" y="f7"/>
                  </a:lnTo>
                  <a:lnTo>
                    <a:pt x="f5" y="f7"/>
                  </a:lnTo>
                  <a:lnTo>
                    <a:pt x="f5" y="f5"/>
                  </a:lnTo>
                  <a:close/>
                </a:path>
              </a:pathLst>
            </a:custGeom>
            <a:solidFill>
              <a:srgbClr val="D2DEEF">
                <a:alpha val="90000"/>
              </a:srgbClr>
            </a:solidFill>
            <a:ln w="12701" cap="flat">
              <a:solidFill>
                <a:srgbClr val="D2DEEF">
                  <a:alpha val="90000"/>
                </a:srgbClr>
              </a:solidFill>
              <a:prstDash val="solid"/>
              <a:miter/>
            </a:ln>
          </p:spPr>
          <p:txBody>
            <a:bodyPr vert="horz" wrap="square" lIns="90681" tIns="90681" rIns="120901" bIns="136017" anchor="t" anchorCtr="0" compatLnSpc="1">
              <a:noAutofit/>
            </a:bodyPr>
            <a:lstStyle/>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Well-executed basics can make the difference between finishing chances and missed opportunities.</a:t>
              </a:r>
              <a:endParaRPr lang="en-US" sz="17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48EC0DDB-E1E8-4FAF-B816-C2869FD991DD}"/>
                </a:ext>
              </a:extLst>
            </p:cNvPr>
            <p:cNvSpPr/>
            <p:nvPr/>
          </p:nvSpPr>
          <p:spPr>
            <a:xfrm>
              <a:off x="3432319" y="1941691"/>
              <a:ext cx="2273500" cy="620786"/>
            </a:xfrm>
            <a:custGeom>
              <a:avLst/>
              <a:gdLst>
                <a:gd name="f0" fmla="val 10800000"/>
                <a:gd name="f1" fmla="val 5400000"/>
                <a:gd name="f2" fmla="val 180"/>
                <a:gd name="f3" fmla="val w"/>
                <a:gd name="f4" fmla="val h"/>
                <a:gd name="f5" fmla="val 0"/>
                <a:gd name="f6" fmla="val 2273497"/>
                <a:gd name="f7" fmla="val 620787"/>
                <a:gd name="f8" fmla="+- 0 0 -90"/>
                <a:gd name="f9" fmla="*/ f3 1 2273497"/>
                <a:gd name="f10" fmla="*/ f4 1 620787"/>
                <a:gd name="f11" fmla="+- f7 0 f5"/>
                <a:gd name="f12" fmla="+- f6 0 f5"/>
                <a:gd name="f13" fmla="*/ f8 f0 1"/>
                <a:gd name="f14" fmla="*/ f12 1 2273497"/>
                <a:gd name="f15" fmla="*/ f11 1 620787"/>
                <a:gd name="f16" fmla="*/ 0 f12 1"/>
                <a:gd name="f17" fmla="*/ 0 f11 1"/>
                <a:gd name="f18" fmla="*/ 2273497 f12 1"/>
                <a:gd name="f19" fmla="*/ 620787 f11 1"/>
                <a:gd name="f20" fmla="*/ f13 1 f2"/>
                <a:gd name="f21" fmla="*/ f16 1 2273497"/>
                <a:gd name="f22" fmla="*/ f17 1 620787"/>
                <a:gd name="f23" fmla="*/ f18 1 2273497"/>
                <a:gd name="f24" fmla="*/ f19 1 62078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273497" h="620787">
                  <a:moveTo>
                    <a:pt x="f5" y="f5"/>
                  </a:moveTo>
                  <a:lnTo>
                    <a:pt x="f6" y="f5"/>
                  </a:lnTo>
                  <a:lnTo>
                    <a:pt x="f6" y="f7"/>
                  </a:lnTo>
                  <a:lnTo>
                    <a:pt x="f5" y="f7"/>
                  </a:lnTo>
                  <a:lnTo>
                    <a:pt x="f5" y="f5"/>
                  </a:lnTo>
                  <a:close/>
                </a:path>
              </a:pathLst>
            </a:custGeom>
            <a:solidFill>
              <a:srgbClr val="4DC58D"/>
            </a:solidFill>
            <a:ln w="12701" cap="flat">
              <a:solidFill>
                <a:srgbClr val="4DC58D"/>
              </a:solidFill>
              <a:prstDash val="solid"/>
              <a:miter/>
            </a:ln>
          </p:spPr>
          <p:txBody>
            <a:bodyPr vert="horz" wrap="square" lIns="120901" tIns="69092" rIns="120901" bIns="69092"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700" b="0" i="0" u="none" strike="noStrike" kern="1200" cap="none" spc="0" baseline="0">
                  <a:solidFill>
                    <a:srgbClr val="FFFFFF"/>
                  </a:solidFill>
                  <a:uFillTx/>
                  <a:latin typeface="Calibri"/>
                </a:rPr>
                <a:t>Laws</a:t>
              </a:r>
              <a:endParaRPr lang="en-US" sz="17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D9EFAE2C-62D3-48C3-BBD3-EC032E960177}"/>
                </a:ext>
              </a:extLst>
            </p:cNvPr>
            <p:cNvSpPr/>
            <p:nvPr/>
          </p:nvSpPr>
          <p:spPr>
            <a:xfrm>
              <a:off x="3432319" y="2562477"/>
              <a:ext cx="2273500" cy="3464871"/>
            </a:xfrm>
            <a:custGeom>
              <a:avLst/>
              <a:gdLst>
                <a:gd name="f0" fmla="val 10800000"/>
                <a:gd name="f1" fmla="val 5400000"/>
                <a:gd name="f2" fmla="val 180"/>
                <a:gd name="f3" fmla="val w"/>
                <a:gd name="f4" fmla="val h"/>
                <a:gd name="f5" fmla="val 0"/>
                <a:gd name="f6" fmla="val 2273497"/>
                <a:gd name="f7" fmla="val 3464876"/>
                <a:gd name="f8" fmla="+- 0 0 -90"/>
                <a:gd name="f9" fmla="*/ f3 1 2273497"/>
                <a:gd name="f10" fmla="*/ f4 1 3464876"/>
                <a:gd name="f11" fmla="+- f7 0 f5"/>
                <a:gd name="f12" fmla="+- f6 0 f5"/>
                <a:gd name="f13" fmla="*/ f8 f0 1"/>
                <a:gd name="f14" fmla="*/ f12 1 2273497"/>
                <a:gd name="f15" fmla="*/ f11 1 3464876"/>
                <a:gd name="f16" fmla="*/ 0 f12 1"/>
                <a:gd name="f17" fmla="*/ 0 f11 1"/>
                <a:gd name="f18" fmla="*/ 2273497 f12 1"/>
                <a:gd name="f19" fmla="*/ 3464876 f11 1"/>
                <a:gd name="f20" fmla="*/ f13 1 f2"/>
                <a:gd name="f21" fmla="*/ f16 1 2273497"/>
                <a:gd name="f22" fmla="*/ f17 1 3464876"/>
                <a:gd name="f23" fmla="*/ f18 1 2273497"/>
                <a:gd name="f24" fmla="*/ f19 1 346487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273497" h="3464876">
                  <a:moveTo>
                    <a:pt x="f5" y="f5"/>
                  </a:moveTo>
                  <a:lnTo>
                    <a:pt x="f6" y="f5"/>
                  </a:lnTo>
                  <a:lnTo>
                    <a:pt x="f6" y="f7"/>
                  </a:lnTo>
                  <a:lnTo>
                    <a:pt x="f5" y="f7"/>
                  </a:lnTo>
                  <a:lnTo>
                    <a:pt x="f5" y="f5"/>
                  </a:lnTo>
                  <a:close/>
                </a:path>
              </a:pathLst>
            </a:custGeom>
            <a:solidFill>
              <a:srgbClr val="D0EAE0">
                <a:alpha val="90000"/>
              </a:srgbClr>
            </a:solidFill>
            <a:ln w="12701" cap="flat">
              <a:solidFill>
                <a:srgbClr val="D0EAE0">
                  <a:alpha val="90000"/>
                </a:srgbClr>
              </a:solidFill>
              <a:prstDash val="solid"/>
              <a:miter/>
            </a:ln>
          </p:spPr>
          <p:txBody>
            <a:bodyPr vert="horz" wrap="square" lIns="90681" tIns="90681" rIns="120901" bIns="136017" anchor="t" anchorCtr="0" compatLnSpc="1">
              <a:noAutofit/>
            </a:bodyPr>
            <a:lstStyle/>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The referee is the sole judge of fact and of law during a match. </a:t>
              </a: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The referee keeps the time. However, the match organiser may appoint a time-keeper who will signify the end of each half.</a:t>
              </a: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The referee keeps the score.</a:t>
              </a:r>
              <a:endParaRPr lang="en-US" sz="17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4D31CCBA-0D38-44A6-83B4-1107A35CE8C1}"/>
                </a:ext>
              </a:extLst>
            </p:cNvPr>
            <p:cNvSpPr/>
            <p:nvPr/>
          </p:nvSpPr>
          <p:spPr>
            <a:xfrm>
              <a:off x="6024103" y="1941691"/>
              <a:ext cx="2273500" cy="620786"/>
            </a:xfrm>
            <a:custGeom>
              <a:avLst/>
              <a:gdLst>
                <a:gd name="f0" fmla="val 10800000"/>
                <a:gd name="f1" fmla="val 5400000"/>
                <a:gd name="f2" fmla="val 180"/>
                <a:gd name="f3" fmla="val w"/>
                <a:gd name="f4" fmla="val h"/>
                <a:gd name="f5" fmla="val 0"/>
                <a:gd name="f6" fmla="val 2273497"/>
                <a:gd name="f7" fmla="val 620787"/>
                <a:gd name="f8" fmla="+- 0 0 -90"/>
                <a:gd name="f9" fmla="*/ f3 1 2273497"/>
                <a:gd name="f10" fmla="*/ f4 1 620787"/>
                <a:gd name="f11" fmla="+- f7 0 f5"/>
                <a:gd name="f12" fmla="+- f6 0 f5"/>
                <a:gd name="f13" fmla="*/ f8 f0 1"/>
                <a:gd name="f14" fmla="*/ f12 1 2273497"/>
                <a:gd name="f15" fmla="*/ f11 1 620787"/>
                <a:gd name="f16" fmla="*/ 0 f12 1"/>
                <a:gd name="f17" fmla="*/ 0 f11 1"/>
                <a:gd name="f18" fmla="*/ 2273497 f12 1"/>
                <a:gd name="f19" fmla="*/ 620787 f11 1"/>
                <a:gd name="f20" fmla="*/ f13 1 f2"/>
                <a:gd name="f21" fmla="*/ f16 1 2273497"/>
                <a:gd name="f22" fmla="*/ f17 1 620787"/>
                <a:gd name="f23" fmla="*/ f18 1 2273497"/>
                <a:gd name="f24" fmla="*/ f19 1 62078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273497" h="620787">
                  <a:moveTo>
                    <a:pt x="f5" y="f5"/>
                  </a:moveTo>
                  <a:lnTo>
                    <a:pt x="f6" y="f5"/>
                  </a:lnTo>
                  <a:lnTo>
                    <a:pt x="f6" y="f7"/>
                  </a:lnTo>
                  <a:lnTo>
                    <a:pt x="f5" y="f7"/>
                  </a:lnTo>
                  <a:lnTo>
                    <a:pt x="f5" y="f5"/>
                  </a:lnTo>
                  <a:close/>
                </a:path>
              </a:pathLst>
            </a:custGeom>
            <a:solidFill>
              <a:srgbClr val="70AD47"/>
            </a:solidFill>
            <a:ln w="12701" cap="flat">
              <a:solidFill>
                <a:srgbClr val="70AD47"/>
              </a:solidFill>
              <a:prstDash val="solid"/>
              <a:miter/>
            </a:ln>
          </p:spPr>
          <p:txBody>
            <a:bodyPr vert="horz" wrap="square" lIns="120901" tIns="69092" rIns="120901" bIns="69092"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700" b="0" i="0" u="none" strike="noStrike" kern="1200" cap="none" spc="0" baseline="0">
                  <a:solidFill>
                    <a:srgbClr val="FFFFFF"/>
                  </a:solidFill>
                  <a:uFillTx/>
                  <a:latin typeface="Calibri"/>
                </a:rPr>
                <a:t>Foul Play</a:t>
              </a:r>
              <a:endParaRPr lang="en-US" sz="17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9A2BB876-61CD-4CE0-94B6-DEE2A3EB3B10}"/>
                </a:ext>
              </a:extLst>
            </p:cNvPr>
            <p:cNvSpPr/>
            <p:nvPr/>
          </p:nvSpPr>
          <p:spPr>
            <a:xfrm>
              <a:off x="6026435" y="2566117"/>
              <a:ext cx="2273500" cy="3464871"/>
            </a:xfrm>
            <a:custGeom>
              <a:avLst/>
              <a:gdLst>
                <a:gd name="f0" fmla="val 10800000"/>
                <a:gd name="f1" fmla="val 5400000"/>
                <a:gd name="f2" fmla="val 180"/>
                <a:gd name="f3" fmla="val w"/>
                <a:gd name="f4" fmla="val h"/>
                <a:gd name="f5" fmla="val 0"/>
                <a:gd name="f6" fmla="val 2273497"/>
                <a:gd name="f7" fmla="val 3464876"/>
                <a:gd name="f8" fmla="+- 0 0 -90"/>
                <a:gd name="f9" fmla="*/ f3 1 2273497"/>
                <a:gd name="f10" fmla="*/ f4 1 3464876"/>
                <a:gd name="f11" fmla="+- f7 0 f5"/>
                <a:gd name="f12" fmla="+- f6 0 f5"/>
                <a:gd name="f13" fmla="*/ f8 f0 1"/>
                <a:gd name="f14" fmla="*/ f12 1 2273497"/>
                <a:gd name="f15" fmla="*/ f11 1 3464876"/>
                <a:gd name="f16" fmla="*/ 0 f12 1"/>
                <a:gd name="f17" fmla="*/ 0 f11 1"/>
                <a:gd name="f18" fmla="*/ 2273497 f12 1"/>
                <a:gd name="f19" fmla="*/ 3464876 f11 1"/>
                <a:gd name="f20" fmla="*/ f13 1 f2"/>
                <a:gd name="f21" fmla="*/ f16 1 2273497"/>
                <a:gd name="f22" fmla="*/ f17 1 3464876"/>
                <a:gd name="f23" fmla="*/ f18 1 2273497"/>
                <a:gd name="f24" fmla="*/ f19 1 346487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273497" h="3464876">
                  <a:moveTo>
                    <a:pt x="f5" y="f5"/>
                  </a:moveTo>
                  <a:lnTo>
                    <a:pt x="f6" y="f5"/>
                  </a:lnTo>
                  <a:lnTo>
                    <a:pt x="f6" y="f7"/>
                  </a:lnTo>
                  <a:lnTo>
                    <a:pt x="f5" y="f7"/>
                  </a:lnTo>
                  <a:lnTo>
                    <a:pt x="f5" y="f5"/>
                  </a:lnTo>
                  <a:close/>
                </a:path>
              </a:pathLst>
            </a:custGeom>
            <a:solidFill>
              <a:srgbClr val="D5E3CF">
                <a:alpha val="90000"/>
              </a:srgbClr>
            </a:solidFill>
            <a:ln w="12701" cap="flat">
              <a:solidFill>
                <a:srgbClr val="D5E3CF">
                  <a:alpha val="90000"/>
                </a:srgbClr>
              </a:solidFill>
              <a:prstDash val="solid"/>
              <a:miter/>
            </a:ln>
          </p:spPr>
          <p:txBody>
            <a:bodyPr vert="horz" wrap="square" lIns="90681" tIns="90681" rIns="120901" bIns="136017" anchor="t" anchorCtr="0" compatLnSpc="1">
              <a:noAutofit/>
            </a:bodyPr>
            <a:lstStyle/>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Anything a player does which is contrary to the letter and spirit of the Laws of the Game, including obstruction, unfair play, dangerous play and misconduct. The referee must sanction appropriately for foul play.</a:t>
              </a:r>
              <a:endParaRPr lang="en-US" sz="1700" b="0" i="0" u="none" strike="noStrike" kern="1200" cap="none" spc="0" baseline="0">
                <a:solidFill>
                  <a:srgbClr val="000000"/>
                </a:solidFill>
                <a:uFillTx/>
                <a:latin typeface="Calibri"/>
              </a:endParaRPr>
            </a:p>
          </p:txBody>
        </p:sp>
      </p:grpSp>
      <p:pic>
        <p:nvPicPr>
          <p:cNvPr id="10" name="Picture 4" descr="Choice, decision, judge, judgement, making, resolution icon">
            <a:extLst>
              <a:ext uri="{FF2B5EF4-FFF2-40B4-BE49-F238E27FC236}">
                <a16:creationId xmlns:a16="http://schemas.microsoft.com/office/drawing/2014/main" id="{CF8F6281-49A8-40E1-B646-5A80B96430E4}"/>
              </a:ext>
            </a:extLst>
          </p:cNvPr>
          <p:cNvPicPr>
            <a:picLocks noChangeAspect="1"/>
          </p:cNvPicPr>
          <p:nvPr/>
        </p:nvPicPr>
        <p:blipFill>
          <a:blip r:embed="rId2"/>
          <a:srcRect/>
          <a:stretch>
            <a:fillRect/>
          </a:stretch>
        </p:blipFill>
        <p:spPr>
          <a:xfrm>
            <a:off x="9872868" y="168962"/>
            <a:ext cx="2044150" cy="2044150"/>
          </a:xfrm>
          <a:prstGeom prst="rect">
            <a:avLst/>
          </a:prstGeom>
          <a:noFill/>
          <a:ln cap="flat">
            <a:noFill/>
          </a:ln>
        </p:spPr>
      </p:pic>
      <p:sp>
        <p:nvSpPr>
          <p:cNvPr id="11" name="TextBox 4">
            <a:extLst>
              <a:ext uri="{FF2B5EF4-FFF2-40B4-BE49-F238E27FC236}">
                <a16:creationId xmlns:a16="http://schemas.microsoft.com/office/drawing/2014/main" id="{FF4959A9-9486-4F0D-A0D6-73A8540D9680}"/>
              </a:ext>
            </a:extLst>
          </p:cNvPr>
          <p:cNvSpPr txBox="1"/>
          <p:nvPr/>
        </p:nvSpPr>
        <p:spPr>
          <a:xfrm>
            <a:off x="8775588" y="3059664"/>
            <a:ext cx="3166914"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Player of note: Owen Farrell</a:t>
            </a:r>
            <a:endParaRPr lang="en-US" sz="1800" b="0" i="0" u="none" strike="noStrike" kern="1200" cap="none" spc="0" baseline="0">
              <a:solidFill>
                <a:srgbClr val="000000"/>
              </a:solidFill>
              <a:uFillTx/>
              <a:latin typeface="Calibri"/>
            </a:endParaRPr>
          </a:p>
        </p:txBody>
      </p:sp>
      <p:pic>
        <p:nvPicPr>
          <p:cNvPr id="12" name="Picture 2" descr="Image result for owen farrell">
            <a:extLst>
              <a:ext uri="{FF2B5EF4-FFF2-40B4-BE49-F238E27FC236}">
                <a16:creationId xmlns:a16="http://schemas.microsoft.com/office/drawing/2014/main" id="{7B2BDEB2-1ADB-428B-A906-D59F8AD4D4BC}"/>
              </a:ext>
            </a:extLst>
          </p:cNvPr>
          <p:cNvPicPr>
            <a:picLocks noChangeAspect="1"/>
          </p:cNvPicPr>
          <p:nvPr/>
        </p:nvPicPr>
        <p:blipFill>
          <a:blip r:embed="rId3"/>
          <a:srcRect/>
          <a:stretch>
            <a:fillRect/>
          </a:stretch>
        </p:blipFill>
        <p:spPr>
          <a:xfrm>
            <a:off x="8712000" y="3582088"/>
            <a:ext cx="2974104" cy="2974104"/>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4FCA8-585B-4E92-B92C-B8103CA1FA3B}"/>
              </a:ext>
            </a:extLst>
          </p:cNvPr>
          <p:cNvSpPr txBox="1">
            <a:spLocks noGrp="1"/>
          </p:cNvSpPr>
          <p:nvPr>
            <p:ph type="title"/>
          </p:nvPr>
        </p:nvSpPr>
        <p:spPr/>
        <p:txBody>
          <a:bodyPr/>
          <a:lstStyle/>
          <a:p>
            <a:pPr lvl="0"/>
            <a:r>
              <a:rPr lang="en-GB" sz="4800" b="1"/>
              <a:t>K -  Knowledge</a:t>
            </a:r>
            <a:endParaRPr lang="en-US" sz="4800" b="1"/>
          </a:p>
        </p:txBody>
      </p:sp>
      <p:pic>
        <p:nvPicPr>
          <p:cNvPr id="3" name="Picture 2" descr="Download Free png Rules Laws Regulations Stop Yield Road Signs 3 D ...">
            <a:extLst>
              <a:ext uri="{FF2B5EF4-FFF2-40B4-BE49-F238E27FC236}">
                <a16:creationId xmlns:a16="http://schemas.microsoft.com/office/drawing/2014/main" id="{F0C47CBC-6810-481C-A5C2-D2703303A7CF}"/>
              </a:ext>
            </a:extLst>
          </p:cNvPr>
          <p:cNvPicPr>
            <a:picLocks noChangeAspect="1"/>
          </p:cNvPicPr>
          <p:nvPr/>
        </p:nvPicPr>
        <p:blipFill>
          <a:blip r:embed="rId2"/>
          <a:srcRect/>
          <a:stretch>
            <a:fillRect/>
          </a:stretch>
        </p:blipFill>
        <p:spPr>
          <a:xfrm>
            <a:off x="8854939" y="225427"/>
            <a:ext cx="2857500" cy="1600200"/>
          </a:xfrm>
          <a:prstGeom prst="rect">
            <a:avLst/>
          </a:prstGeom>
          <a:noFill/>
          <a:ln cap="flat">
            <a:noFill/>
          </a:ln>
        </p:spPr>
      </p:pic>
      <p:sp>
        <p:nvSpPr>
          <p:cNvPr id="4" name="TextBox 4">
            <a:extLst>
              <a:ext uri="{FF2B5EF4-FFF2-40B4-BE49-F238E27FC236}">
                <a16:creationId xmlns:a16="http://schemas.microsoft.com/office/drawing/2014/main" id="{1D1B4914-DA63-45A2-96FA-9334453F356B}"/>
              </a:ext>
            </a:extLst>
          </p:cNvPr>
          <p:cNvSpPr txBox="1"/>
          <p:nvPr/>
        </p:nvSpPr>
        <p:spPr>
          <a:xfrm>
            <a:off x="8775588" y="3059664"/>
            <a:ext cx="3166914"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Referee of note: Nigel Owens</a:t>
            </a:r>
            <a:endParaRPr lang="en-US" sz="1800" b="0" i="0" u="none" strike="noStrike" kern="1200" cap="none" spc="0" baseline="0">
              <a:solidFill>
                <a:srgbClr val="000000"/>
              </a:solidFill>
              <a:uFillTx/>
              <a:latin typeface="Calibri"/>
            </a:endParaRPr>
          </a:p>
        </p:txBody>
      </p:sp>
      <p:pic>
        <p:nvPicPr>
          <p:cNvPr id="5" name="Picture 2" descr="Image result for nigel owens">
            <a:extLst>
              <a:ext uri="{FF2B5EF4-FFF2-40B4-BE49-F238E27FC236}">
                <a16:creationId xmlns:a16="http://schemas.microsoft.com/office/drawing/2014/main" id="{788DE258-E96E-4300-BF1D-3D7974313CC4}"/>
              </a:ext>
            </a:extLst>
          </p:cNvPr>
          <p:cNvPicPr>
            <a:picLocks noChangeAspect="1"/>
          </p:cNvPicPr>
          <p:nvPr/>
        </p:nvPicPr>
        <p:blipFill>
          <a:blip r:embed="rId3"/>
          <a:srcRect/>
          <a:stretch>
            <a:fillRect/>
          </a:stretch>
        </p:blipFill>
        <p:spPr>
          <a:xfrm>
            <a:off x="8969194" y="3429000"/>
            <a:ext cx="2628991" cy="1748277"/>
          </a:xfrm>
          <a:prstGeom prst="rect">
            <a:avLst/>
          </a:prstGeom>
          <a:noFill/>
          <a:ln cap="flat">
            <a:noFill/>
          </a:ln>
        </p:spPr>
      </p:pic>
      <p:pic>
        <p:nvPicPr>
          <p:cNvPr id="6" name="Picture 4" descr="Rules of Rugby | Japan Experience">
            <a:extLst>
              <a:ext uri="{FF2B5EF4-FFF2-40B4-BE49-F238E27FC236}">
                <a16:creationId xmlns:a16="http://schemas.microsoft.com/office/drawing/2014/main" id="{94C1AFCD-A641-419E-9C70-1F805AC46B32}"/>
              </a:ext>
            </a:extLst>
          </p:cNvPr>
          <p:cNvPicPr>
            <a:picLocks noChangeAspect="1"/>
          </p:cNvPicPr>
          <p:nvPr/>
        </p:nvPicPr>
        <p:blipFill>
          <a:blip r:embed="rId4"/>
          <a:srcRect t="7385"/>
          <a:stretch>
            <a:fillRect/>
          </a:stretch>
        </p:blipFill>
        <p:spPr>
          <a:xfrm>
            <a:off x="5264941" y="253215"/>
            <a:ext cx="3295653" cy="6351559"/>
          </a:xfrm>
          <a:prstGeom prst="rect">
            <a:avLst/>
          </a:prstGeom>
          <a:noFill/>
          <a:ln cap="flat">
            <a:noFill/>
          </a:ln>
        </p:spPr>
      </p:pic>
      <p:grpSp>
        <p:nvGrpSpPr>
          <p:cNvPr id="7" name="Content Placeholder 9">
            <a:extLst>
              <a:ext uri="{FF2B5EF4-FFF2-40B4-BE49-F238E27FC236}">
                <a16:creationId xmlns:a16="http://schemas.microsoft.com/office/drawing/2014/main" id="{4343EF09-4357-4D55-8763-E1B93C257AF1}"/>
              </a:ext>
            </a:extLst>
          </p:cNvPr>
          <p:cNvGrpSpPr/>
          <p:nvPr/>
        </p:nvGrpSpPr>
        <p:grpSpPr>
          <a:xfrm>
            <a:off x="440941" y="1401994"/>
            <a:ext cx="4383057" cy="4054001"/>
            <a:chOff x="440941" y="1401994"/>
            <a:chExt cx="4383057" cy="4054001"/>
          </a:xfrm>
        </p:grpSpPr>
        <p:sp>
          <p:nvSpPr>
            <p:cNvPr id="8" name="Freeform: Shape 7">
              <a:extLst>
                <a:ext uri="{FF2B5EF4-FFF2-40B4-BE49-F238E27FC236}">
                  <a16:creationId xmlns:a16="http://schemas.microsoft.com/office/drawing/2014/main" id="{48DE26FB-FF92-44AA-8AD3-2C03CEA2CAA8}"/>
                </a:ext>
              </a:extLst>
            </p:cNvPr>
            <p:cNvSpPr/>
            <p:nvPr/>
          </p:nvSpPr>
          <p:spPr>
            <a:xfrm>
              <a:off x="1322816" y="1401994"/>
              <a:ext cx="3501182" cy="1763749"/>
            </a:xfrm>
            <a:custGeom>
              <a:avLst/>
              <a:gdLst>
                <a:gd name="f0" fmla="val 10800000"/>
                <a:gd name="f1" fmla="val 5400000"/>
                <a:gd name="f2" fmla="val 180"/>
                <a:gd name="f3" fmla="val w"/>
                <a:gd name="f4" fmla="val h"/>
                <a:gd name="f5" fmla="val 0"/>
                <a:gd name="f6" fmla="val 3501183"/>
                <a:gd name="f7" fmla="val 1763753"/>
                <a:gd name="f8" fmla="val 1763752"/>
                <a:gd name="f9" fmla="val 881876"/>
                <a:gd name="f10" fmla="val 1"/>
                <a:gd name="f11" fmla="+- 0 0 -90"/>
                <a:gd name="f12" fmla="*/ f3 1 3501183"/>
                <a:gd name="f13" fmla="*/ f4 1 1763753"/>
                <a:gd name="f14" fmla="+- f7 0 f5"/>
                <a:gd name="f15" fmla="+- f6 0 f5"/>
                <a:gd name="f16" fmla="*/ f11 f0 1"/>
                <a:gd name="f17" fmla="*/ f15 1 3501183"/>
                <a:gd name="f18" fmla="*/ f14 1 1763753"/>
                <a:gd name="f19" fmla="*/ 0 f15 1"/>
                <a:gd name="f20" fmla="*/ 0 f14 1"/>
                <a:gd name="f21" fmla="*/ 2619307 f15 1"/>
                <a:gd name="f22" fmla="*/ 3501183 f15 1"/>
                <a:gd name="f23" fmla="*/ 881877 f14 1"/>
                <a:gd name="f24" fmla="*/ 1763753 f14 1"/>
                <a:gd name="f25" fmla="*/ f16 1 f2"/>
                <a:gd name="f26" fmla="*/ f19 1 3501183"/>
                <a:gd name="f27" fmla="*/ f20 1 1763753"/>
                <a:gd name="f28" fmla="*/ f21 1 3501183"/>
                <a:gd name="f29" fmla="*/ f22 1 3501183"/>
                <a:gd name="f30" fmla="*/ f23 1 1763753"/>
                <a:gd name="f31" fmla="*/ f24 1 1763753"/>
                <a:gd name="f32" fmla="*/ f5 1 f17"/>
                <a:gd name="f33" fmla="*/ f6 1 f17"/>
                <a:gd name="f34" fmla="*/ f5 1 f18"/>
                <a:gd name="f35" fmla="*/ f7 1 f18"/>
                <a:gd name="f36" fmla="+- f25 0 f1"/>
                <a:gd name="f37" fmla="*/ f26 1 f17"/>
                <a:gd name="f38" fmla="*/ f27 1 f18"/>
                <a:gd name="f39" fmla="*/ f28 1 f17"/>
                <a:gd name="f40" fmla="*/ f29 1 f17"/>
                <a:gd name="f41" fmla="*/ f30 1 f18"/>
                <a:gd name="f42" fmla="*/ f31 1 f18"/>
                <a:gd name="f43" fmla="*/ f32 f12 1"/>
                <a:gd name="f44" fmla="*/ f33 f12 1"/>
                <a:gd name="f45" fmla="*/ f35 f13 1"/>
                <a:gd name="f46" fmla="*/ f34 f13 1"/>
                <a:gd name="f47" fmla="*/ f37 f12 1"/>
                <a:gd name="f48" fmla="*/ f38 f13 1"/>
                <a:gd name="f49" fmla="*/ f39 f12 1"/>
                <a:gd name="f50" fmla="*/ f40 f12 1"/>
                <a:gd name="f51" fmla="*/ f41 f13 1"/>
                <a:gd name="f52" fmla="*/ f42 f13 1"/>
              </a:gdLst>
              <a:ahLst/>
              <a:cxnLst>
                <a:cxn ang="3cd4">
                  <a:pos x="hc" y="t"/>
                </a:cxn>
                <a:cxn ang="0">
                  <a:pos x="r" y="vc"/>
                </a:cxn>
                <a:cxn ang="cd4">
                  <a:pos x="hc" y="b"/>
                </a:cxn>
                <a:cxn ang="cd2">
                  <a:pos x="l" y="vc"/>
                </a:cxn>
                <a:cxn ang="f36">
                  <a:pos x="f47" y="f48"/>
                </a:cxn>
                <a:cxn ang="f36">
                  <a:pos x="f49" y="f48"/>
                </a:cxn>
                <a:cxn ang="f36">
                  <a:pos x="f50" y="f51"/>
                </a:cxn>
                <a:cxn ang="f36">
                  <a:pos x="f49" y="f52"/>
                </a:cxn>
                <a:cxn ang="f36">
                  <a:pos x="f47" y="f52"/>
                </a:cxn>
                <a:cxn ang="f36">
                  <a:pos x="f47" y="f48"/>
                </a:cxn>
              </a:cxnLst>
              <a:rect l="f43" t="f46" r="f44" b="f45"/>
              <a:pathLst>
                <a:path w="3501183" h="1763753">
                  <a:moveTo>
                    <a:pt x="f6" y="f8"/>
                  </a:moveTo>
                  <a:lnTo>
                    <a:pt x="f9" y="f8"/>
                  </a:lnTo>
                  <a:lnTo>
                    <a:pt x="f5" y="f9"/>
                  </a:lnTo>
                  <a:lnTo>
                    <a:pt x="f9" y="f10"/>
                  </a:lnTo>
                  <a:lnTo>
                    <a:pt x="f6" y="f10"/>
                  </a:lnTo>
                  <a:lnTo>
                    <a:pt x="f6" y="f8"/>
                  </a:lnTo>
                  <a:close/>
                </a:path>
              </a:pathLst>
            </a:custGeom>
            <a:solidFill>
              <a:srgbClr val="A5A5A5"/>
            </a:solidFill>
            <a:ln w="12701" cap="flat">
              <a:solidFill>
                <a:srgbClr val="FFFFFF"/>
              </a:solidFill>
              <a:prstDash val="solid"/>
              <a:miter/>
            </a:ln>
          </p:spPr>
          <p:txBody>
            <a:bodyPr vert="horz" wrap="square" lIns="1218703" tIns="49533" rIns="92454" bIns="49533"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300" b="0" i="0" u="none" strike="noStrike" kern="1200" cap="none" spc="0" baseline="0">
                  <a:solidFill>
                    <a:srgbClr val="FFFFFF"/>
                  </a:solidFill>
                  <a:uFillTx/>
                  <a:latin typeface="Calibri"/>
                </a:rPr>
                <a:t>The team is split into two groups known as forwards and backs. There are 8 forwards (positions include Hooker, Prop, Second Row, Flanker and Number Eight) and 7 backs (positions include Scrum Half, Fly Half, Inside Centre, Outside Centre, Wingers and a Full Back).</a:t>
              </a:r>
              <a:endParaRPr lang="en-US" sz="13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954D94B9-3269-464B-970F-3CDF88BCBD1C}"/>
                </a:ext>
              </a:extLst>
            </p:cNvPr>
            <p:cNvSpPr/>
            <p:nvPr/>
          </p:nvSpPr>
          <p:spPr>
            <a:xfrm>
              <a:off x="440941" y="1401994"/>
              <a:ext cx="1763749" cy="1763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blipFill>
              <a:blip r:embed="rId5">
                <a:alphaModFix/>
              </a:blip>
              <a:stretch>
                <a:fillRect/>
              </a:stretch>
            </a:blip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E75C565C-703A-4E19-A51D-ED7B65EE76B8}"/>
                </a:ext>
              </a:extLst>
            </p:cNvPr>
            <p:cNvSpPr/>
            <p:nvPr/>
          </p:nvSpPr>
          <p:spPr>
            <a:xfrm>
              <a:off x="1322816" y="3692246"/>
              <a:ext cx="3501182" cy="1763749"/>
            </a:xfrm>
            <a:custGeom>
              <a:avLst/>
              <a:gdLst>
                <a:gd name="f0" fmla="val 10800000"/>
                <a:gd name="f1" fmla="val 5400000"/>
                <a:gd name="f2" fmla="val 180"/>
                <a:gd name="f3" fmla="val w"/>
                <a:gd name="f4" fmla="val h"/>
                <a:gd name="f5" fmla="val 0"/>
                <a:gd name="f6" fmla="val 3501183"/>
                <a:gd name="f7" fmla="val 1763753"/>
                <a:gd name="f8" fmla="val 1763752"/>
                <a:gd name="f9" fmla="val 881876"/>
                <a:gd name="f10" fmla="val 1"/>
                <a:gd name="f11" fmla="+- 0 0 -90"/>
                <a:gd name="f12" fmla="*/ f3 1 3501183"/>
                <a:gd name="f13" fmla="*/ f4 1 1763753"/>
                <a:gd name="f14" fmla="+- f7 0 f5"/>
                <a:gd name="f15" fmla="+- f6 0 f5"/>
                <a:gd name="f16" fmla="*/ f11 f0 1"/>
                <a:gd name="f17" fmla="*/ f15 1 3501183"/>
                <a:gd name="f18" fmla="*/ f14 1 1763753"/>
                <a:gd name="f19" fmla="*/ 0 f15 1"/>
                <a:gd name="f20" fmla="*/ 0 f14 1"/>
                <a:gd name="f21" fmla="*/ 2619307 f15 1"/>
                <a:gd name="f22" fmla="*/ 3501183 f15 1"/>
                <a:gd name="f23" fmla="*/ 881877 f14 1"/>
                <a:gd name="f24" fmla="*/ 1763753 f14 1"/>
                <a:gd name="f25" fmla="*/ f16 1 f2"/>
                <a:gd name="f26" fmla="*/ f19 1 3501183"/>
                <a:gd name="f27" fmla="*/ f20 1 1763753"/>
                <a:gd name="f28" fmla="*/ f21 1 3501183"/>
                <a:gd name="f29" fmla="*/ f22 1 3501183"/>
                <a:gd name="f30" fmla="*/ f23 1 1763753"/>
                <a:gd name="f31" fmla="*/ f24 1 1763753"/>
                <a:gd name="f32" fmla="*/ f5 1 f17"/>
                <a:gd name="f33" fmla="*/ f6 1 f17"/>
                <a:gd name="f34" fmla="*/ f5 1 f18"/>
                <a:gd name="f35" fmla="*/ f7 1 f18"/>
                <a:gd name="f36" fmla="+- f25 0 f1"/>
                <a:gd name="f37" fmla="*/ f26 1 f17"/>
                <a:gd name="f38" fmla="*/ f27 1 f18"/>
                <a:gd name="f39" fmla="*/ f28 1 f17"/>
                <a:gd name="f40" fmla="*/ f29 1 f17"/>
                <a:gd name="f41" fmla="*/ f30 1 f18"/>
                <a:gd name="f42" fmla="*/ f31 1 f18"/>
                <a:gd name="f43" fmla="*/ f32 f12 1"/>
                <a:gd name="f44" fmla="*/ f33 f12 1"/>
                <a:gd name="f45" fmla="*/ f35 f13 1"/>
                <a:gd name="f46" fmla="*/ f34 f13 1"/>
                <a:gd name="f47" fmla="*/ f37 f12 1"/>
                <a:gd name="f48" fmla="*/ f38 f13 1"/>
                <a:gd name="f49" fmla="*/ f39 f12 1"/>
                <a:gd name="f50" fmla="*/ f40 f12 1"/>
                <a:gd name="f51" fmla="*/ f41 f13 1"/>
                <a:gd name="f52" fmla="*/ f42 f13 1"/>
              </a:gdLst>
              <a:ahLst/>
              <a:cxnLst>
                <a:cxn ang="3cd4">
                  <a:pos x="hc" y="t"/>
                </a:cxn>
                <a:cxn ang="0">
                  <a:pos x="r" y="vc"/>
                </a:cxn>
                <a:cxn ang="cd4">
                  <a:pos x="hc" y="b"/>
                </a:cxn>
                <a:cxn ang="cd2">
                  <a:pos x="l" y="vc"/>
                </a:cxn>
                <a:cxn ang="f36">
                  <a:pos x="f47" y="f48"/>
                </a:cxn>
                <a:cxn ang="f36">
                  <a:pos x="f49" y="f48"/>
                </a:cxn>
                <a:cxn ang="f36">
                  <a:pos x="f50" y="f51"/>
                </a:cxn>
                <a:cxn ang="f36">
                  <a:pos x="f49" y="f52"/>
                </a:cxn>
                <a:cxn ang="f36">
                  <a:pos x="f47" y="f52"/>
                </a:cxn>
                <a:cxn ang="f36">
                  <a:pos x="f47" y="f48"/>
                </a:cxn>
              </a:cxnLst>
              <a:rect l="f43" t="f46" r="f44" b="f45"/>
              <a:pathLst>
                <a:path w="3501183" h="1763753">
                  <a:moveTo>
                    <a:pt x="f6" y="f8"/>
                  </a:moveTo>
                  <a:lnTo>
                    <a:pt x="f9" y="f8"/>
                  </a:lnTo>
                  <a:lnTo>
                    <a:pt x="f5" y="f9"/>
                  </a:lnTo>
                  <a:lnTo>
                    <a:pt x="f9" y="f10"/>
                  </a:lnTo>
                  <a:lnTo>
                    <a:pt x="f6" y="f10"/>
                  </a:lnTo>
                  <a:lnTo>
                    <a:pt x="f6" y="f8"/>
                  </a:lnTo>
                  <a:close/>
                </a:path>
              </a:pathLst>
            </a:custGeom>
            <a:solidFill>
              <a:srgbClr val="B43500"/>
            </a:solidFill>
            <a:ln w="12701" cap="flat">
              <a:solidFill>
                <a:srgbClr val="FFFFFF"/>
              </a:solidFill>
              <a:prstDash val="solid"/>
              <a:miter/>
            </a:ln>
          </p:spPr>
          <p:txBody>
            <a:bodyPr vert="horz" wrap="square" lIns="1218703" tIns="49533" rIns="92454" bIns="49533" anchor="ctr" anchorCtr="1" compatLnSpc="1">
              <a:noAutofit/>
            </a:bodyPr>
            <a:lstStyle/>
            <a:p>
              <a:pPr marL="0" marR="0" lvl="0" indent="0" algn="ctr" defTabSz="577845"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300" b="0" i="0" u="none" strike="noStrike" kern="1200" cap="none" spc="0" baseline="0">
                  <a:solidFill>
                    <a:srgbClr val="FFFFFF"/>
                  </a:solidFill>
                  <a:uFillTx/>
                  <a:latin typeface="Calibri"/>
                </a:rPr>
                <a:t>The game must have one referee and two touch judges.</a:t>
              </a:r>
              <a:endParaRPr lang="en-US" sz="1300" b="0" i="0" u="none" strike="noStrike" kern="1200" cap="none" spc="0" baseline="0">
                <a:solidFill>
                  <a:srgbClr val="FFFFFF"/>
                </a:solidFill>
                <a:uFillTx/>
                <a:latin typeface="Calibri"/>
              </a:endParaRPr>
            </a:p>
          </p:txBody>
        </p:sp>
        <p:sp>
          <p:nvSpPr>
            <p:cNvPr id="11" name="Freeform: Shape 10">
              <a:extLst>
                <a:ext uri="{FF2B5EF4-FFF2-40B4-BE49-F238E27FC236}">
                  <a16:creationId xmlns:a16="http://schemas.microsoft.com/office/drawing/2014/main" id="{E1278510-79E9-4A4F-AA55-3C9587E49744}"/>
                </a:ext>
              </a:extLst>
            </p:cNvPr>
            <p:cNvSpPr/>
            <p:nvPr/>
          </p:nvSpPr>
          <p:spPr>
            <a:xfrm>
              <a:off x="440941" y="3692246"/>
              <a:ext cx="1763749" cy="176374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blipFill>
              <a:blip r:embed="rId6">
                <a:alphaModFix/>
              </a:blip>
              <a:stretch>
                <a:fillRect/>
              </a:stretch>
            </a:blip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28F18C9-B5D2-463D-8870-6127FA8B010E}"/>
              </a:ext>
            </a:extLst>
          </p:cNvPr>
          <p:cNvSpPr txBox="1">
            <a:spLocks noGrp="1"/>
          </p:cNvSpPr>
          <p:nvPr>
            <p:ph type="title"/>
          </p:nvPr>
        </p:nvSpPr>
        <p:spPr/>
        <p:txBody>
          <a:bodyPr/>
          <a:lstStyle/>
          <a:p>
            <a:pPr lvl="0"/>
            <a:r>
              <a:rPr lang="en-GB" sz="4800" b="1">
                <a:solidFill>
                  <a:srgbClr val="FF9900"/>
                </a:solidFill>
              </a:rPr>
              <a:t>L - Leadership </a:t>
            </a:r>
            <a:endParaRPr lang="en-US" sz="4800" b="1">
              <a:solidFill>
                <a:srgbClr val="FF9900"/>
              </a:solidFill>
            </a:endParaRPr>
          </a:p>
        </p:txBody>
      </p:sp>
      <p:pic>
        <p:nvPicPr>
          <p:cNvPr id="3" name="Picture 4" descr="Library of are you listening to me png transparent stock covering ...">
            <a:extLst>
              <a:ext uri="{FF2B5EF4-FFF2-40B4-BE49-F238E27FC236}">
                <a16:creationId xmlns:a16="http://schemas.microsoft.com/office/drawing/2014/main" id="{B1C3C2E6-34F0-4FBA-B184-29C6A506E233}"/>
              </a:ext>
            </a:extLst>
          </p:cNvPr>
          <p:cNvPicPr>
            <a:picLocks noChangeAspect="1"/>
          </p:cNvPicPr>
          <p:nvPr/>
        </p:nvPicPr>
        <p:blipFill>
          <a:blip r:embed="rId2"/>
          <a:srcRect/>
          <a:stretch>
            <a:fillRect/>
          </a:stretch>
        </p:blipFill>
        <p:spPr>
          <a:xfrm>
            <a:off x="9843406" y="87791"/>
            <a:ext cx="1921209" cy="1880225"/>
          </a:xfrm>
          <a:prstGeom prst="rect">
            <a:avLst/>
          </a:prstGeom>
          <a:noFill/>
          <a:ln cap="flat">
            <a:noFill/>
          </a:ln>
        </p:spPr>
      </p:pic>
      <p:pic>
        <p:nvPicPr>
          <p:cNvPr id="4" name="Picture 2" descr="Stop clock during scrums to end time wastage: Richie McCaw | RUGBY ...">
            <a:extLst>
              <a:ext uri="{FF2B5EF4-FFF2-40B4-BE49-F238E27FC236}">
                <a16:creationId xmlns:a16="http://schemas.microsoft.com/office/drawing/2014/main" id="{5C30F63F-59F0-4CFB-85B7-0B148EB1DB45}"/>
              </a:ext>
            </a:extLst>
          </p:cNvPr>
          <p:cNvPicPr>
            <a:picLocks noGrp="1" noChangeAspect="1"/>
          </p:cNvPicPr>
          <p:nvPr>
            <p:ph idx="1"/>
          </p:nvPr>
        </p:nvPicPr>
        <p:blipFill>
          <a:blip r:embed="rId3"/>
          <a:srcRect/>
          <a:stretch>
            <a:fillRect/>
          </a:stretch>
        </p:blipFill>
        <p:spPr>
          <a:xfrm>
            <a:off x="9145243" y="3651976"/>
            <a:ext cx="2619371" cy="1743075"/>
          </a:xfrm>
        </p:spPr>
      </p:pic>
      <p:grpSp>
        <p:nvGrpSpPr>
          <p:cNvPr id="5" name="Diagram 9">
            <a:extLst>
              <a:ext uri="{FF2B5EF4-FFF2-40B4-BE49-F238E27FC236}">
                <a16:creationId xmlns:a16="http://schemas.microsoft.com/office/drawing/2014/main" id="{C763F9F9-2913-498E-8A6E-FB9208209D00}"/>
              </a:ext>
            </a:extLst>
          </p:cNvPr>
          <p:cNvGrpSpPr/>
          <p:nvPr/>
        </p:nvGrpSpPr>
        <p:grpSpPr>
          <a:xfrm>
            <a:off x="0" y="1522210"/>
            <a:ext cx="8775587" cy="5185480"/>
            <a:chOff x="0" y="1522210"/>
            <a:chExt cx="8775587" cy="5185480"/>
          </a:xfrm>
        </p:grpSpPr>
        <p:sp>
          <p:nvSpPr>
            <p:cNvPr id="6" name="Freeform: Shape 5">
              <a:extLst>
                <a:ext uri="{FF2B5EF4-FFF2-40B4-BE49-F238E27FC236}">
                  <a16:creationId xmlns:a16="http://schemas.microsoft.com/office/drawing/2014/main" id="{6CBB403B-7E7D-43D9-8693-D6DF6E17EDD4}"/>
                </a:ext>
              </a:extLst>
            </p:cNvPr>
            <p:cNvSpPr/>
            <p:nvPr/>
          </p:nvSpPr>
          <p:spPr>
            <a:xfrm>
              <a:off x="3159215" y="1647163"/>
              <a:ext cx="5616372" cy="999612"/>
            </a:xfrm>
            <a:custGeom>
              <a:avLst/>
              <a:gdLst>
                <a:gd name="f0" fmla="val 10800000"/>
                <a:gd name="f1" fmla="val 5400000"/>
                <a:gd name="f2" fmla="val 180"/>
                <a:gd name="f3" fmla="val w"/>
                <a:gd name="f4" fmla="val h"/>
                <a:gd name="f5" fmla="val 0"/>
                <a:gd name="f6" fmla="val 999609"/>
                <a:gd name="f7" fmla="val 5616375"/>
                <a:gd name="f8" fmla="val 936084"/>
                <a:gd name="f9" fmla="val 4680291"/>
                <a:gd name="f10" fmla="val 5197272"/>
                <a:gd name="f11" fmla="val 986333"/>
                <a:gd name="f12" fmla="val 5616372"/>
                <a:gd name="f13" fmla="val 969956"/>
                <a:gd name="f14" fmla="val 3"/>
                <a:gd name="f15" fmla="val 419103"/>
                <a:gd name="f16" fmla="+- 0 0 -90"/>
                <a:gd name="f17" fmla="*/ f3 1 999609"/>
                <a:gd name="f18" fmla="*/ f4 1 5616375"/>
                <a:gd name="f19" fmla="+- f7 0 f5"/>
                <a:gd name="f20" fmla="+- f6 0 f5"/>
                <a:gd name="f21" fmla="*/ f16 f0 1"/>
                <a:gd name="f22" fmla="*/ f20 1 999609"/>
                <a:gd name="f23" fmla="*/ f19 1 5616375"/>
                <a:gd name="f24" fmla="*/ 166605 f20 1"/>
                <a:gd name="f25" fmla="*/ 0 f19 1"/>
                <a:gd name="f26" fmla="*/ 833004 f20 1"/>
                <a:gd name="f27" fmla="*/ 999609 f20 1"/>
                <a:gd name="f28" fmla="*/ 166605 f19 1"/>
                <a:gd name="f29" fmla="*/ 5616375 f19 1"/>
                <a:gd name="f30" fmla="*/ 0 f20 1"/>
                <a:gd name="f31" fmla="*/ f21 1 f2"/>
                <a:gd name="f32" fmla="*/ f24 1 999609"/>
                <a:gd name="f33" fmla="*/ f25 1 5616375"/>
                <a:gd name="f34" fmla="*/ f26 1 999609"/>
                <a:gd name="f35" fmla="*/ f27 1 999609"/>
                <a:gd name="f36" fmla="*/ f28 1 5616375"/>
                <a:gd name="f37" fmla="*/ f29 1 5616375"/>
                <a:gd name="f38" fmla="*/ f30 1 999609"/>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999609" h="5616375">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F8D7CD">
                <a:alpha val="90000"/>
              </a:srgbClr>
            </a:solidFill>
            <a:ln w="12701" cap="flat">
              <a:solidFill>
                <a:srgbClr val="F8D7CD">
                  <a:alpha val="90000"/>
                </a:srgbClr>
              </a:solidFill>
              <a:prstDash val="solid"/>
              <a:miter/>
            </a:ln>
          </p:spPr>
          <p:txBody>
            <a:bodyPr vert="horz" wrap="square" lIns="247646" tIns="172620" rIns="296448" bIns="172620" anchor="ctr" anchorCtr="0" compatLnSpc="1">
              <a:noAutofit/>
            </a:bodyPr>
            <a:lstStyle/>
            <a:p>
              <a:pPr marL="114300" marR="0" lvl="1" indent="-114300" algn="l" defTabSz="622304"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effective communication isn’t just about one person talking: listening is key. Leaders need to listen to their teams, allow them to influence decisions, and encourage them to become part of the process.</a:t>
              </a:r>
              <a:endParaRPr lang="en-US" sz="1400" b="0" i="0" u="none" strike="noStrike" kern="1200" cap="none" spc="0" baseline="0">
                <a:solidFill>
                  <a:srgbClr val="000000"/>
                </a:solidFill>
                <a:uFillTx/>
                <a:latin typeface="Calibri"/>
              </a:endParaRPr>
            </a:p>
          </p:txBody>
        </p:sp>
        <p:sp>
          <p:nvSpPr>
            <p:cNvPr id="7" name="Freeform: Shape 6">
              <a:extLst>
                <a:ext uri="{FF2B5EF4-FFF2-40B4-BE49-F238E27FC236}">
                  <a16:creationId xmlns:a16="http://schemas.microsoft.com/office/drawing/2014/main" id="{00D5BE75-DE69-4DB7-8C78-A63333E0FAFE}"/>
                </a:ext>
              </a:extLst>
            </p:cNvPr>
            <p:cNvSpPr/>
            <p:nvPr/>
          </p:nvSpPr>
          <p:spPr>
            <a:xfrm>
              <a:off x="0" y="1522210"/>
              <a:ext cx="3159215" cy="1249509"/>
            </a:xfrm>
            <a:custGeom>
              <a:avLst/>
              <a:gdLst>
                <a:gd name="f0" fmla="val 10800000"/>
                <a:gd name="f1" fmla="val 5400000"/>
                <a:gd name="f2" fmla="val 180"/>
                <a:gd name="f3" fmla="val w"/>
                <a:gd name="f4" fmla="val h"/>
                <a:gd name="f5" fmla="val 0"/>
                <a:gd name="f6" fmla="val 3159211"/>
                <a:gd name="f7" fmla="val 1249512"/>
                <a:gd name="f8" fmla="val 208256"/>
                <a:gd name="f9" fmla="val 93239"/>
                <a:gd name="f10" fmla="val 2950955"/>
                <a:gd name="f11" fmla="val 3065972"/>
                <a:gd name="f12" fmla="val 1041256"/>
                <a:gd name="f13" fmla="val 1156273"/>
                <a:gd name="f14" fmla="+- 0 0 -90"/>
                <a:gd name="f15" fmla="*/ f3 1 3159211"/>
                <a:gd name="f16" fmla="*/ f4 1 1249512"/>
                <a:gd name="f17" fmla="+- f7 0 f5"/>
                <a:gd name="f18" fmla="+- f6 0 f5"/>
                <a:gd name="f19" fmla="*/ f14 f0 1"/>
                <a:gd name="f20" fmla="*/ f18 1 3159211"/>
                <a:gd name="f21" fmla="*/ f17 1 1249512"/>
                <a:gd name="f22" fmla="*/ 0 f18 1"/>
                <a:gd name="f23" fmla="*/ 208256 f17 1"/>
                <a:gd name="f24" fmla="*/ 208256 f18 1"/>
                <a:gd name="f25" fmla="*/ 0 f17 1"/>
                <a:gd name="f26" fmla="*/ 2950955 f18 1"/>
                <a:gd name="f27" fmla="*/ 3159211 f18 1"/>
                <a:gd name="f28" fmla="*/ 1041256 f17 1"/>
                <a:gd name="f29" fmla="*/ 1249512 f17 1"/>
                <a:gd name="f30" fmla="*/ f19 1 f2"/>
                <a:gd name="f31" fmla="*/ f22 1 3159211"/>
                <a:gd name="f32" fmla="*/ f23 1 1249512"/>
                <a:gd name="f33" fmla="*/ f24 1 3159211"/>
                <a:gd name="f34" fmla="*/ f25 1 1249512"/>
                <a:gd name="f35" fmla="*/ f26 1 3159211"/>
                <a:gd name="f36" fmla="*/ f27 1 3159211"/>
                <a:gd name="f37" fmla="*/ f28 1 1249512"/>
                <a:gd name="f38" fmla="*/ f29 1 124951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159211" h="124951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solidFill>
            <a:ln w="12701" cap="flat">
              <a:solidFill>
                <a:srgbClr val="FFFFFF"/>
              </a:solidFill>
              <a:prstDash val="solid"/>
              <a:miter/>
            </a:ln>
          </p:spPr>
          <p:txBody>
            <a:bodyPr vert="horz" wrap="square" lIns="152439" tIns="106719" rIns="152439" bIns="106719"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Communication</a:t>
              </a:r>
              <a:endParaRPr lang="en-US" sz="2400" b="0" i="0" u="none" strike="noStrike" kern="1200" cap="none" spc="0" baseline="0">
                <a:solidFill>
                  <a:srgbClr val="FFFFFF"/>
                </a:solidFill>
                <a:uFillTx/>
                <a:latin typeface="Calibri"/>
              </a:endParaRPr>
            </a:p>
          </p:txBody>
        </p:sp>
        <p:sp>
          <p:nvSpPr>
            <p:cNvPr id="8" name="Freeform: Shape 7">
              <a:extLst>
                <a:ext uri="{FF2B5EF4-FFF2-40B4-BE49-F238E27FC236}">
                  <a16:creationId xmlns:a16="http://schemas.microsoft.com/office/drawing/2014/main" id="{095DADD4-32E5-4694-97C8-8FD8DF2DD487}"/>
                </a:ext>
              </a:extLst>
            </p:cNvPr>
            <p:cNvSpPr/>
            <p:nvPr/>
          </p:nvSpPr>
          <p:spPr>
            <a:xfrm>
              <a:off x="3159215" y="2959153"/>
              <a:ext cx="5616372" cy="999612"/>
            </a:xfrm>
            <a:custGeom>
              <a:avLst/>
              <a:gdLst>
                <a:gd name="f0" fmla="val 10800000"/>
                <a:gd name="f1" fmla="val 5400000"/>
                <a:gd name="f2" fmla="val 180"/>
                <a:gd name="f3" fmla="val w"/>
                <a:gd name="f4" fmla="val h"/>
                <a:gd name="f5" fmla="val 0"/>
                <a:gd name="f6" fmla="val 999609"/>
                <a:gd name="f7" fmla="val 5616375"/>
                <a:gd name="f8" fmla="val 936084"/>
                <a:gd name="f9" fmla="val 4680291"/>
                <a:gd name="f10" fmla="val 5197272"/>
                <a:gd name="f11" fmla="val 986333"/>
                <a:gd name="f12" fmla="val 5616372"/>
                <a:gd name="f13" fmla="val 969956"/>
                <a:gd name="f14" fmla="val 3"/>
                <a:gd name="f15" fmla="val 419103"/>
                <a:gd name="f16" fmla="+- 0 0 -90"/>
                <a:gd name="f17" fmla="*/ f3 1 999609"/>
                <a:gd name="f18" fmla="*/ f4 1 5616375"/>
                <a:gd name="f19" fmla="+- f7 0 f5"/>
                <a:gd name="f20" fmla="+- f6 0 f5"/>
                <a:gd name="f21" fmla="*/ f16 f0 1"/>
                <a:gd name="f22" fmla="*/ f20 1 999609"/>
                <a:gd name="f23" fmla="*/ f19 1 5616375"/>
                <a:gd name="f24" fmla="*/ 166605 f20 1"/>
                <a:gd name="f25" fmla="*/ 0 f19 1"/>
                <a:gd name="f26" fmla="*/ 833004 f20 1"/>
                <a:gd name="f27" fmla="*/ 999609 f20 1"/>
                <a:gd name="f28" fmla="*/ 166605 f19 1"/>
                <a:gd name="f29" fmla="*/ 5616375 f19 1"/>
                <a:gd name="f30" fmla="*/ 0 f20 1"/>
                <a:gd name="f31" fmla="*/ f21 1 f2"/>
                <a:gd name="f32" fmla="*/ f24 1 999609"/>
                <a:gd name="f33" fmla="*/ f25 1 5616375"/>
                <a:gd name="f34" fmla="*/ f26 1 999609"/>
                <a:gd name="f35" fmla="*/ f27 1 999609"/>
                <a:gd name="f36" fmla="*/ f28 1 5616375"/>
                <a:gd name="f37" fmla="*/ f29 1 5616375"/>
                <a:gd name="f38" fmla="*/ f30 1 999609"/>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999609" h="5616375">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E1E1E1">
                <a:alpha val="90000"/>
              </a:srgbClr>
            </a:solidFill>
            <a:ln w="12701" cap="flat">
              <a:solidFill>
                <a:srgbClr val="E1E1E1">
                  <a:alpha val="90000"/>
                </a:srgbClr>
              </a:solidFill>
              <a:prstDash val="solid"/>
              <a:miter/>
            </a:ln>
          </p:spPr>
          <p:txBody>
            <a:bodyPr vert="horz" wrap="square" lIns="247646" tIns="172620" rIns="296448" bIns="172620" anchor="ctr" anchorCtr="0" compatLnSpc="1">
              <a:noAutofit/>
            </a:bodyPr>
            <a:lstStyle/>
            <a:p>
              <a:pPr marL="114300" marR="0" lvl="1" indent="-114300" algn="l" defTabSz="622304"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A good captain will show, not tell</a:t>
              </a:r>
              <a:r>
                <a:rPr lang="en-GB" sz="1300" b="0" i="0" u="none" strike="noStrike" kern="1200" cap="none" spc="0" baseline="0">
                  <a:solidFill>
                    <a:srgbClr val="000000"/>
                  </a:solidFill>
                  <a:uFillTx/>
                  <a:latin typeface="Calibri"/>
                </a:rPr>
                <a:t>.</a:t>
              </a:r>
              <a:endParaRPr lang="en-US" sz="13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D8525740-7997-4AD6-85E1-652BEDC860D4}"/>
                </a:ext>
              </a:extLst>
            </p:cNvPr>
            <p:cNvSpPr/>
            <p:nvPr/>
          </p:nvSpPr>
          <p:spPr>
            <a:xfrm>
              <a:off x="0" y="2834201"/>
              <a:ext cx="3159215" cy="1249509"/>
            </a:xfrm>
            <a:custGeom>
              <a:avLst/>
              <a:gdLst>
                <a:gd name="f0" fmla="val 10800000"/>
                <a:gd name="f1" fmla="val 5400000"/>
                <a:gd name="f2" fmla="val 180"/>
                <a:gd name="f3" fmla="val w"/>
                <a:gd name="f4" fmla="val h"/>
                <a:gd name="f5" fmla="val 0"/>
                <a:gd name="f6" fmla="val 3159211"/>
                <a:gd name="f7" fmla="val 1249512"/>
                <a:gd name="f8" fmla="val 208256"/>
                <a:gd name="f9" fmla="val 93239"/>
                <a:gd name="f10" fmla="val 2950955"/>
                <a:gd name="f11" fmla="val 3065972"/>
                <a:gd name="f12" fmla="val 1041256"/>
                <a:gd name="f13" fmla="val 1156273"/>
                <a:gd name="f14" fmla="+- 0 0 -90"/>
                <a:gd name="f15" fmla="*/ f3 1 3159211"/>
                <a:gd name="f16" fmla="*/ f4 1 1249512"/>
                <a:gd name="f17" fmla="+- f7 0 f5"/>
                <a:gd name="f18" fmla="+- f6 0 f5"/>
                <a:gd name="f19" fmla="*/ f14 f0 1"/>
                <a:gd name="f20" fmla="*/ f18 1 3159211"/>
                <a:gd name="f21" fmla="*/ f17 1 1249512"/>
                <a:gd name="f22" fmla="*/ 0 f18 1"/>
                <a:gd name="f23" fmla="*/ 208256 f17 1"/>
                <a:gd name="f24" fmla="*/ 208256 f18 1"/>
                <a:gd name="f25" fmla="*/ 0 f17 1"/>
                <a:gd name="f26" fmla="*/ 2950955 f18 1"/>
                <a:gd name="f27" fmla="*/ 3159211 f18 1"/>
                <a:gd name="f28" fmla="*/ 1041256 f17 1"/>
                <a:gd name="f29" fmla="*/ 1249512 f17 1"/>
                <a:gd name="f30" fmla="*/ f19 1 f2"/>
                <a:gd name="f31" fmla="*/ f22 1 3159211"/>
                <a:gd name="f32" fmla="*/ f23 1 1249512"/>
                <a:gd name="f33" fmla="*/ f24 1 3159211"/>
                <a:gd name="f34" fmla="*/ f25 1 1249512"/>
                <a:gd name="f35" fmla="*/ f26 1 3159211"/>
                <a:gd name="f36" fmla="*/ f27 1 3159211"/>
                <a:gd name="f37" fmla="*/ f28 1 1249512"/>
                <a:gd name="f38" fmla="*/ f29 1 124951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159211" h="124951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152439" tIns="106719" rIns="152439" bIns="106719"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Leading by example</a:t>
              </a:r>
              <a:endParaRPr lang="en-US" sz="2400" b="0" i="0" u="none" strike="noStrike" kern="1200" cap="none" spc="0" baseline="0">
                <a:solidFill>
                  <a:srgbClr val="FFFFFF"/>
                </a:solidFill>
                <a:uFillTx/>
                <a:latin typeface="Calibri"/>
              </a:endParaRPr>
            </a:p>
          </p:txBody>
        </p:sp>
        <p:sp>
          <p:nvSpPr>
            <p:cNvPr id="10" name="Freeform: Shape 9">
              <a:extLst>
                <a:ext uri="{FF2B5EF4-FFF2-40B4-BE49-F238E27FC236}">
                  <a16:creationId xmlns:a16="http://schemas.microsoft.com/office/drawing/2014/main" id="{04D37F7A-15C8-4585-BA5E-0D3878D6A69A}"/>
                </a:ext>
              </a:extLst>
            </p:cNvPr>
            <p:cNvSpPr/>
            <p:nvPr/>
          </p:nvSpPr>
          <p:spPr>
            <a:xfrm>
              <a:off x="3159215" y="4271144"/>
              <a:ext cx="5616372" cy="999612"/>
            </a:xfrm>
            <a:custGeom>
              <a:avLst/>
              <a:gdLst>
                <a:gd name="f0" fmla="val 10800000"/>
                <a:gd name="f1" fmla="val 5400000"/>
                <a:gd name="f2" fmla="val 180"/>
                <a:gd name="f3" fmla="val w"/>
                <a:gd name="f4" fmla="val h"/>
                <a:gd name="f5" fmla="val 0"/>
                <a:gd name="f6" fmla="val 999609"/>
                <a:gd name="f7" fmla="val 5616375"/>
                <a:gd name="f8" fmla="val 936084"/>
                <a:gd name="f9" fmla="val 4680291"/>
                <a:gd name="f10" fmla="val 5197272"/>
                <a:gd name="f11" fmla="val 986333"/>
                <a:gd name="f12" fmla="val 5616372"/>
                <a:gd name="f13" fmla="val 969956"/>
                <a:gd name="f14" fmla="val 3"/>
                <a:gd name="f15" fmla="val 419103"/>
                <a:gd name="f16" fmla="+- 0 0 -90"/>
                <a:gd name="f17" fmla="*/ f3 1 999609"/>
                <a:gd name="f18" fmla="*/ f4 1 5616375"/>
                <a:gd name="f19" fmla="+- f7 0 f5"/>
                <a:gd name="f20" fmla="+- f6 0 f5"/>
                <a:gd name="f21" fmla="*/ f16 f0 1"/>
                <a:gd name="f22" fmla="*/ f20 1 999609"/>
                <a:gd name="f23" fmla="*/ f19 1 5616375"/>
                <a:gd name="f24" fmla="*/ 166605 f20 1"/>
                <a:gd name="f25" fmla="*/ 0 f19 1"/>
                <a:gd name="f26" fmla="*/ 833004 f20 1"/>
                <a:gd name="f27" fmla="*/ 999609 f20 1"/>
                <a:gd name="f28" fmla="*/ 166605 f19 1"/>
                <a:gd name="f29" fmla="*/ 5616375 f19 1"/>
                <a:gd name="f30" fmla="*/ 0 f20 1"/>
                <a:gd name="f31" fmla="*/ f21 1 f2"/>
                <a:gd name="f32" fmla="*/ f24 1 999609"/>
                <a:gd name="f33" fmla="*/ f25 1 5616375"/>
                <a:gd name="f34" fmla="*/ f26 1 999609"/>
                <a:gd name="f35" fmla="*/ f27 1 999609"/>
                <a:gd name="f36" fmla="*/ f28 1 5616375"/>
                <a:gd name="f37" fmla="*/ f29 1 5616375"/>
                <a:gd name="f38" fmla="*/ f30 1 999609"/>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999609" h="5616375">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FFE8CB">
                <a:alpha val="90000"/>
              </a:srgbClr>
            </a:solidFill>
            <a:ln w="12701" cap="flat">
              <a:solidFill>
                <a:srgbClr val="FFE8CB">
                  <a:alpha val="90000"/>
                </a:srgbClr>
              </a:solidFill>
              <a:prstDash val="solid"/>
              <a:miter/>
            </a:ln>
          </p:spPr>
          <p:txBody>
            <a:bodyPr vert="horz" wrap="square" lIns="247646" tIns="172620" rIns="296448" bIns="172620" anchor="ctr" anchorCtr="0" compatLnSpc="1">
              <a:noAutofit/>
            </a:bodyPr>
            <a:lstStyle/>
            <a:p>
              <a:pPr marL="114300" marR="0" lvl="1" indent="-114300" algn="l" defTabSz="577845" rtl="0" fontAlgn="auto" hangingPunct="1">
                <a:lnSpc>
                  <a:spcPct val="90000"/>
                </a:lnSpc>
                <a:spcBef>
                  <a:spcPts val="0"/>
                </a:spcBef>
                <a:spcAft>
                  <a:spcPts val="200"/>
                </a:spcAft>
                <a:buSzPct val="100000"/>
                <a:buChar char="•"/>
                <a:tabLst/>
                <a:defRPr sz="1800" b="0" i="0" u="none" strike="noStrike" kern="0" cap="none" spc="0" baseline="0">
                  <a:solidFill>
                    <a:srgbClr val="000000"/>
                  </a:solidFill>
                  <a:uFillTx/>
                </a:defRPr>
              </a:pPr>
              <a:endParaRPr lang="en-US" sz="1300" b="0" i="0" u="none" strike="noStrike" kern="1200" cap="none" spc="0" baseline="0">
                <a:solidFill>
                  <a:srgbClr val="000000"/>
                </a:solidFill>
                <a:uFillTx/>
                <a:latin typeface="Calibri"/>
              </a:endParaRPr>
            </a:p>
            <a:p>
              <a:pPr marL="114300" marR="0" lvl="1" indent="-114300" algn="l" defTabSz="622304"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All pupils should learn from the past and their own experiences, but they should be open to new ideas. Learn from the team around you and be willing to change your mindset.</a:t>
              </a:r>
              <a:endParaRPr lang="en-US" sz="1400" b="0" i="0" u="none" strike="noStrike" kern="1200" cap="none" spc="0" baseline="0">
                <a:solidFill>
                  <a:srgbClr val="000000"/>
                </a:solidFill>
                <a:uFillTx/>
                <a:latin typeface="Calibri"/>
              </a:endParaRPr>
            </a:p>
          </p:txBody>
        </p:sp>
        <p:sp>
          <p:nvSpPr>
            <p:cNvPr id="11" name="Freeform: Shape 10">
              <a:extLst>
                <a:ext uri="{FF2B5EF4-FFF2-40B4-BE49-F238E27FC236}">
                  <a16:creationId xmlns:a16="http://schemas.microsoft.com/office/drawing/2014/main" id="{47EC3965-53F1-4A92-8775-122263468781}"/>
                </a:ext>
              </a:extLst>
            </p:cNvPr>
            <p:cNvSpPr/>
            <p:nvPr/>
          </p:nvSpPr>
          <p:spPr>
            <a:xfrm>
              <a:off x="0" y="4146191"/>
              <a:ext cx="3159215" cy="1249509"/>
            </a:xfrm>
            <a:custGeom>
              <a:avLst/>
              <a:gdLst>
                <a:gd name="f0" fmla="val 10800000"/>
                <a:gd name="f1" fmla="val 5400000"/>
                <a:gd name="f2" fmla="val 180"/>
                <a:gd name="f3" fmla="val w"/>
                <a:gd name="f4" fmla="val h"/>
                <a:gd name="f5" fmla="val 0"/>
                <a:gd name="f6" fmla="val 3159211"/>
                <a:gd name="f7" fmla="val 1249512"/>
                <a:gd name="f8" fmla="val 208256"/>
                <a:gd name="f9" fmla="val 93239"/>
                <a:gd name="f10" fmla="val 2950955"/>
                <a:gd name="f11" fmla="val 3065972"/>
                <a:gd name="f12" fmla="val 1041256"/>
                <a:gd name="f13" fmla="val 1156273"/>
                <a:gd name="f14" fmla="+- 0 0 -90"/>
                <a:gd name="f15" fmla="*/ f3 1 3159211"/>
                <a:gd name="f16" fmla="*/ f4 1 1249512"/>
                <a:gd name="f17" fmla="+- f7 0 f5"/>
                <a:gd name="f18" fmla="+- f6 0 f5"/>
                <a:gd name="f19" fmla="*/ f14 f0 1"/>
                <a:gd name="f20" fmla="*/ f18 1 3159211"/>
                <a:gd name="f21" fmla="*/ f17 1 1249512"/>
                <a:gd name="f22" fmla="*/ 0 f18 1"/>
                <a:gd name="f23" fmla="*/ 208256 f17 1"/>
                <a:gd name="f24" fmla="*/ 208256 f18 1"/>
                <a:gd name="f25" fmla="*/ 0 f17 1"/>
                <a:gd name="f26" fmla="*/ 2950955 f18 1"/>
                <a:gd name="f27" fmla="*/ 3159211 f18 1"/>
                <a:gd name="f28" fmla="*/ 1041256 f17 1"/>
                <a:gd name="f29" fmla="*/ 1249512 f17 1"/>
                <a:gd name="f30" fmla="*/ f19 1 f2"/>
                <a:gd name="f31" fmla="*/ f22 1 3159211"/>
                <a:gd name="f32" fmla="*/ f23 1 1249512"/>
                <a:gd name="f33" fmla="*/ f24 1 3159211"/>
                <a:gd name="f34" fmla="*/ f25 1 1249512"/>
                <a:gd name="f35" fmla="*/ f26 1 3159211"/>
                <a:gd name="f36" fmla="*/ f27 1 3159211"/>
                <a:gd name="f37" fmla="*/ f28 1 1249512"/>
                <a:gd name="f38" fmla="*/ f29 1 124951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159211" h="124951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152439" tIns="106719" rIns="152439" bIns="106719"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Learning and Unlearning</a:t>
              </a:r>
              <a:endParaRPr lang="en-US" sz="2400" b="0" i="0" u="none" strike="noStrike" kern="1200" cap="none" spc="0" baseline="0">
                <a:solidFill>
                  <a:srgbClr val="FFFFFF"/>
                </a:solidFill>
                <a:uFillTx/>
                <a:latin typeface="Calibri"/>
              </a:endParaRPr>
            </a:p>
          </p:txBody>
        </p:sp>
        <p:sp>
          <p:nvSpPr>
            <p:cNvPr id="12" name="Freeform: Shape 11">
              <a:extLst>
                <a:ext uri="{FF2B5EF4-FFF2-40B4-BE49-F238E27FC236}">
                  <a16:creationId xmlns:a16="http://schemas.microsoft.com/office/drawing/2014/main" id="{B6B4376D-9AC0-42EE-93F2-423CA05BC60D}"/>
                </a:ext>
              </a:extLst>
            </p:cNvPr>
            <p:cNvSpPr/>
            <p:nvPr/>
          </p:nvSpPr>
          <p:spPr>
            <a:xfrm>
              <a:off x="3159215" y="5583134"/>
              <a:ext cx="5616372" cy="999612"/>
            </a:xfrm>
            <a:custGeom>
              <a:avLst/>
              <a:gdLst>
                <a:gd name="f0" fmla="val 10800000"/>
                <a:gd name="f1" fmla="val 5400000"/>
                <a:gd name="f2" fmla="val 180"/>
                <a:gd name="f3" fmla="val w"/>
                <a:gd name="f4" fmla="val h"/>
                <a:gd name="f5" fmla="val 0"/>
                <a:gd name="f6" fmla="val 999609"/>
                <a:gd name="f7" fmla="val 5616375"/>
                <a:gd name="f8" fmla="val 936084"/>
                <a:gd name="f9" fmla="val 4680291"/>
                <a:gd name="f10" fmla="val 5197272"/>
                <a:gd name="f11" fmla="val 986333"/>
                <a:gd name="f12" fmla="val 5616372"/>
                <a:gd name="f13" fmla="val 969956"/>
                <a:gd name="f14" fmla="val 3"/>
                <a:gd name="f15" fmla="val 419103"/>
                <a:gd name="f16" fmla="+- 0 0 -90"/>
                <a:gd name="f17" fmla="*/ f3 1 999609"/>
                <a:gd name="f18" fmla="*/ f4 1 5616375"/>
                <a:gd name="f19" fmla="+- f7 0 f5"/>
                <a:gd name="f20" fmla="+- f6 0 f5"/>
                <a:gd name="f21" fmla="*/ f16 f0 1"/>
                <a:gd name="f22" fmla="*/ f20 1 999609"/>
                <a:gd name="f23" fmla="*/ f19 1 5616375"/>
                <a:gd name="f24" fmla="*/ 166605 f20 1"/>
                <a:gd name="f25" fmla="*/ 0 f19 1"/>
                <a:gd name="f26" fmla="*/ 833004 f20 1"/>
                <a:gd name="f27" fmla="*/ 999609 f20 1"/>
                <a:gd name="f28" fmla="*/ 166605 f19 1"/>
                <a:gd name="f29" fmla="*/ 5616375 f19 1"/>
                <a:gd name="f30" fmla="*/ 0 f20 1"/>
                <a:gd name="f31" fmla="*/ f21 1 f2"/>
                <a:gd name="f32" fmla="*/ f24 1 999609"/>
                <a:gd name="f33" fmla="*/ f25 1 5616375"/>
                <a:gd name="f34" fmla="*/ f26 1 999609"/>
                <a:gd name="f35" fmla="*/ f27 1 999609"/>
                <a:gd name="f36" fmla="*/ f28 1 5616375"/>
                <a:gd name="f37" fmla="*/ f29 1 5616375"/>
                <a:gd name="f38" fmla="*/ f30 1 999609"/>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999609" h="5616375">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D2DEEF">
                <a:alpha val="90000"/>
              </a:srgbClr>
            </a:solidFill>
            <a:ln w="12701" cap="flat">
              <a:solidFill>
                <a:srgbClr val="D2DEEF">
                  <a:alpha val="90000"/>
                </a:srgbClr>
              </a:solidFill>
              <a:prstDash val="solid"/>
              <a:miter/>
            </a:ln>
          </p:spPr>
          <p:txBody>
            <a:bodyPr vert="horz" wrap="square" lIns="247646" tIns="172620" rIns="296448" bIns="172620" anchor="ctr" anchorCtr="0" compatLnSpc="1">
              <a:noAutofit/>
            </a:bodyPr>
            <a:lstStyle/>
            <a:p>
              <a:pPr marL="114300" marR="0" lvl="1" indent="-114300" algn="l" defTabSz="622304"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400" b="0" i="0" u="none" strike="noStrike" kern="1200" cap="none" spc="0" baseline="0">
                  <a:solidFill>
                    <a:srgbClr val="000000"/>
                  </a:solidFill>
                  <a:uFillTx/>
                  <a:latin typeface="Calibri"/>
                </a:rPr>
                <a:t> It may be as simple as “get the ball to the backs”. Success depends on everyone in the team understanding what the goal is, and how they play a part in the result. By setting clear expectations – what is a win, what is a failure, who’s responsible for what, what’s in scope – you will ensure the team works together in the same direction.</a:t>
              </a:r>
              <a:endParaRPr lang="en-US" sz="1400" b="0" i="0" u="none" strike="noStrike" kern="1200" cap="none" spc="0" baseline="0">
                <a:solidFill>
                  <a:srgbClr val="000000"/>
                </a:solidFill>
                <a:uFillTx/>
                <a:latin typeface="Calibri"/>
              </a:endParaRPr>
            </a:p>
          </p:txBody>
        </p:sp>
        <p:sp>
          <p:nvSpPr>
            <p:cNvPr id="13" name="Freeform: Shape 12">
              <a:extLst>
                <a:ext uri="{FF2B5EF4-FFF2-40B4-BE49-F238E27FC236}">
                  <a16:creationId xmlns:a16="http://schemas.microsoft.com/office/drawing/2014/main" id="{DEB469E5-536B-4DCD-AC22-4FB333A2A1B9}"/>
                </a:ext>
              </a:extLst>
            </p:cNvPr>
            <p:cNvSpPr/>
            <p:nvPr/>
          </p:nvSpPr>
          <p:spPr>
            <a:xfrm>
              <a:off x="0" y="5458181"/>
              <a:ext cx="3159215" cy="1249509"/>
            </a:xfrm>
            <a:custGeom>
              <a:avLst/>
              <a:gdLst>
                <a:gd name="f0" fmla="val 10800000"/>
                <a:gd name="f1" fmla="val 5400000"/>
                <a:gd name="f2" fmla="val 180"/>
                <a:gd name="f3" fmla="val w"/>
                <a:gd name="f4" fmla="val h"/>
                <a:gd name="f5" fmla="val 0"/>
                <a:gd name="f6" fmla="val 3159211"/>
                <a:gd name="f7" fmla="val 1249512"/>
                <a:gd name="f8" fmla="val 208256"/>
                <a:gd name="f9" fmla="val 93239"/>
                <a:gd name="f10" fmla="val 2950955"/>
                <a:gd name="f11" fmla="val 3065972"/>
                <a:gd name="f12" fmla="val 1041256"/>
                <a:gd name="f13" fmla="val 1156273"/>
                <a:gd name="f14" fmla="+- 0 0 -90"/>
                <a:gd name="f15" fmla="*/ f3 1 3159211"/>
                <a:gd name="f16" fmla="*/ f4 1 1249512"/>
                <a:gd name="f17" fmla="+- f7 0 f5"/>
                <a:gd name="f18" fmla="+- f6 0 f5"/>
                <a:gd name="f19" fmla="*/ f14 f0 1"/>
                <a:gd name="f20" fmla="*/ f18 1 3159211"/>
                <a:gd name="f21" fmla="*/ f17 1 1249512"/>
                <a:gd name="f22" fmla="*/ 0 f18 1"/>
                <a:gd name="f23" fmla="*/ 208256 f17 1"/>
                <a:gd name="f24" fmla="*/ 208256 f18 1"/>
                <a:gd name="f25" fmla="*/ 0 f17 1"/>
                <a:gd name="f26" fmla="*/ 2950955 f18 1"/>
                <a:gd name="f27" fmla="*/ 3159211 f18 1"/>
                <a:gd name="f28" fmla="*/ 1041256 f17 1"/>
                <a:gd name="f29" fmla="*/ 1249512 f17 1"/>
                <a:gd name="f30" fmla="*/ f19 1 f2"/>
                <a:gd name="f31" fmla="*/ f22 1 3159211"/>
                <a:gd name="f32" fmla="*/ f23 1 1249512"/>
                <a:gd name="f33" fmla="*/ f24 1 3159211"/>
                <a:gd name="f34" fmla="*/ f25 1 1249512"/>
                <a:gd name="f35" fmla="*/ f26 1 3159211"/>
                <a:gd name="f36" fmla="*/ f27 1 3159211"/>
                <a:gd name="f37" fmla="*/ f28 1 1249512"/>
                <a:gd name="f38" fmla="*/ f29 1 1249512"/>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3159211" h="1249512">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52439" tIns="106719" rIns="152439" bIns="106719" anchor="ctr" anchorCtr="1" compatLnSpc="1">
              <a:noAutofit/>
            </a:bodyPr>
            <a:lstStyle/>
            <a:p>
              <a:pPr marL="0" marR="0" lvl="0" indent="0" algn="ctr" defTabSz="1066803" rtl="0" fontAlgn="auto" hangingPunct="1">
                <a:lnSpc>
                  <a:spcPct val="90000"/>
                </a:lnSpc>
                <a:spcBef>
                  <a:spcPts val="0"/>
                </a:spcBef>
                <a:spcAft>
                  <a:spcPts val="1000"/>
                </a:spcAft>
                <a:buNone/>
                <a:tabLst/>
                <a:defRPr sz="1800" b="0" i="0" u="none" strike="noStrike" kern="0" cap="none" spc="0" baseline="0">
                  <a:solidFill>
                    <a:srgbClr val="000000"/>
                  </a:solidFill>
                  <a:uFillTx/>
                </a:defRPr>
              </a:pPr>
              <a:r>
                <a:rPr lang="en-GB" sz="2400" b="0" i="0" u="none" strike="noStrike" kern="1200" cap="none" spc="0" baseline="0">
                  <a:solidFill>
                    <a:srgbClr val="FFFFFF"/>
                  </a:solidFill>
                  <a:uFillTx/>
                  <a:latin typeface="Calibri"/>
                </a:rPr>
                <a:t>Passion and Pride </a:t>
              </a:r>
              <a:endParaRPr lang="en-US" sz="2400" b="0" i="0" u="none" strike="noStrike" kern="1200" cap="none" spc="0" baseline="0">
                <a:solidFill>
                  <a:srgbClr val="FFFFFF"/>
                </a:solidFill>
                <a:uFillTx/>
                <a:latin typeface="Calibri"/>
              </a:endParaRPr>
            </a:p>
          </p:txBody>
        </p:sp>
      </p:grpSp>
      <p:sp>
        <p:nvSpPr>
          <p:cNvPr id="14" name="TextBox 11">
            <a:extLst>
              <a:ext uri="{FF2B5EF4-FFF2-40B4-BE49-F238E27FC236}">
                <a16:creationId xmlns:a16="http://schemas.microsoft.com/office/drawing/2014/main" id="{81D7E683-96ED-4F7D-8D19-A3144CDFB8F9}"/>
              </a:ext>
            </a:extLst>
          </p:cNvPr>
          <p:cNvSpPr txBox="1"/>
          <p:nvPr/>
        </p:nvSpPr>
        <p:spPr>
          <a:xfrm>
            <a:off x="8927991" y="3212067"/>
            <a:ext cx="3166914"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Player of note: Richie McCaw </a:t>
            </a:r>
            <a:endParaRPr lang="en-US" sz="1800" b="0" i="0" u="none" strike="noStrike" kern="1200" cap="none" spc="0" baseline="0">
              <a:solidFill>
                <a:srgbClr val="000000"/>
              </a:solidFill>
              <a:uFillTx/>
              <a:latin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F0F9-6549-43F8-9A13-2A8BE2799F68}"/>
              </a:ext>
            </a:extLst>
          </p:cNvPr>
          <p:cNvSpPr txBox="1">
            <a:spLocks noGrp="1"/>
          </p:cNvSpPr>
          <p:nvPr>
            <p:ph type="title"/>
          </p:nvPr>
        </p:nvSpPr>
        <p:spPr/>
        <p:txBody>
          <a:bodyPr/>
          <a:lstStyle/>
          <a:p>
            <a:pPr lvl="0"/>
            <a:r>
              <a:rPr lang="en-GB" sz="4800" b="1">
                <a:solidFill>
                  <a:srgbClr val="006666"/>
                </a:solidFill>
              </a:rPr>
              <a:t>M – Management</a:t>
            </a:r>
            <a:endParaRPr lang="en-US" sz="4800" b="1">
              <a:solidFill>
                <a:srgbClr val="006666"/>
              </a:solidFill>
            </a:endParaRPr>
          </a:p>
        </p:txBody>
      </p:sp>
      <p:grpSp>
        <p:nvGrpSpPr>
          <p:cNvPr id="3" name="Content Placeholder 4">
            <a:extLst>
              <a:ext uri="{FF2B5EF4-FFF2-40B4-BE49-F238E27FC236}">
                <a16:creationId xmlns:a16="http://schemas.microsoft.com/office/drawing/2014/main" id="{CE687A4B-64C8-4C67-B4F0-2437F8266296}"/>
              </a:ext>
            </a:extLst>
          </p:cNvPr>
          <p:cNvGrpSpPr/>
          <p:nvPr/>
        </p:nvGrpSpPr>
        <p:grpSpPr>
          <a:xfrm>
            <a:off x="508196" y="1807339"/>
            <a:ext cx="11172120" cy="4381081"/>
            <a:chOff x="508196" y="1807339"/>
            <a:chExt cx="11172120" cy="4381081"/>
          </a:xfrm>
        </p:grpSpPr>
        <p:sp>
          <p:nvSpPr>
            <p:cNvPr id="4" name="Freeform: Shape 3">
              <a:extLst>
                <a:ext uri="{FF2B5EF4-FFF2-40B4-BE49-F238E27FC236}">
                  <a16:creationId xmlns:a16="http://schemas.microsoft.com/office/drawing/2014/main" id="{9E4AAA9B-AE23-4B2C-83C6-3E1B2FF6A87B}"/>
                </a:ext>
              </a:extLst>
            </p:cNvPr>
            <p:cNvSpPr/>
            <p:nvPr/>
          </p:nvSpPr>
          <p:spPr>
            <a:xfrm>
              <a:off x="508196" y="1821402"/>
              <a:ext cx="3405070" cy="723381"/>
            </a:xfrm>
            <a:custGeom>
              <a:avLst/>
              <a:gdLst>
                <a:gd name="f0" fmla="val 10800000"/>
                <a:gd name="f1" fmla="val 5400000"/>
                <a:gd name="f2" fmla="val 180"/>
                <a:gd name="f3" fmla="val w"/>
                <a:gd name="f4" fmla="val h"/>
                <a:gd name="f5" fmla="val 0"/>
                <a:gd name="f6" fmla="val 3405067"/>
                <a:gd name="f7" fmla="val 723380"/>
                <a:gd name="f8" fmla="+- 0 0 -90"/>
                <a:gd name="f9" fmla="*/ f3 1 3405067"/>
                <a:gd name="f10" fmla="*/ f4 1 723380"/>
                <a:gd name="f11" fmla="+- f7 0 f5"/>
                <a:gd name="f12" fmla="+- f6 0 f5"/>
                <a:gd name="f13" fmla="*/ f8 f0 1"/>
                <a:gd name="f14" fmla="*/ f12 1 3405067"/>
                <a:gd name="f15" fmla="*/ f11 1 723380"/>
                <a:gd name="f16" fmla="*/ 0 f12 1"/>
                <a:gd name="f17" fmla="*/ 0 f11 1"/>
                <a:gd name="f18" fmla="*/ 3405067 f12 1"/>
                <a:gd name="f19" fmla="*/ 723380 f11 1"/>
                <a:gd name="f20" fmla="*/ f13 1 f2"/>
                <a:gd name="f21" fmla="*/ f16 1 3405067"/>
                <a:gd name="f22" fmla="*/ f17 1 723380"/>
                <a:gd name="f23" fmla="*/ f18 1 3405067"/>
                <a:gd name="f24" fmla="*/ f19 1 72338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405067" h="723380">
                  <a:moveTo>
                    <a:pt x="f5" y="f5"/>
                  </a:moveTo>
                  <a:lnTo>
                    <a:pt x="f6" y="f5"/>
                  </a:lnTo>
                  <a:lnTo>
                    <a:pt x="f6" y="f7"/>
                  </a:lnTo>
                  <a:lnTo>
                    <a:pt x="f5" y="f7"/>
                  </a:lnTo>
                  <a:lnTo>
                    <a:pt x="f5" y="f5"/>
                  </a:lnTo>
                  <a:close/>
                </a:path>
              </a:pathLst>
            </a:custGeom>
            <a:solidFill>
              <a:srgbClr val="5B9BD5"/>
            </a:solidFill>
            <a:ln w="12701" cap="flat">
              <a:solidFill>
                <a:srgbClr val="5B9BD5"/>
              </a:solidFill>
              <a:prstDash val="solid"/>
              <a:miter/>
            </a:ln>
          </p:spPr>
          <p:txBody>
            <a:bodyPr vert="horz" wrap="square" lIns="142244" tIns="81281" rIns="142244" bIns="8128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The kick off – have a plan and be calm</a:t>
              </a:r>
              <a:endParaRPr lang="en-US" sz="20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E939CF04-4081-4689-A343-481E399A138C}"/>
                </a:ext>
              </a:extLst>
            </p:cNvPr>
            <p:cNvSpPr/>
            <p:nvPr/>
          </p:nvSpPr>
          <p:spPr>
            <a:xfrm>
              <a:off x="511689" y="2530711"/>
              <a:ext cx="3405070" cy="3657709"/>
            </a:xfrm>
            <a:custGeom>
              <a:avLst/>
              <a:gdLst>
                <a:gd name="f0" fmla="val 10800000"/>
                <a:gd name="f1" fmla="val 5400000"/>
                <a:gd name="f2" fmla="val 180"/>
                <a:gd name="f3" fmla="val w"/>
                <a:gd name="f4" fmla="val h"/>
                <a:gd name="f5" fmla="val 0"/>
                <a:gd name="f6" fmla="val 3405067"/>
                <a:gd name="f7" fmla="val 3657712"/>
                <a:gd name="f8" fmla="+- 0 0 -90"/>
                <a:gd name="f9" fmla="*/ f3 1 3405067"/>
                <a:gd name="f10" fmla="*/ f4 1 3657712"/>
                <a:gd name="f11" fmla="+- f7 0 f5"/>
                <a:gd name="f12" fmla="+- f6 0 f5"/>
                <a:gd name="f13" fmla="*/ f8 f0 1"/>
                <a:gd name="f14" fmla="*/ f12 1 3405067"/>
                <a:gd name="f15" fmla="*/ f11 1 3657712"/>
                <a:gd name="f16" fmla="*/ 0 f12 1"/>
                <a:gd name="f17" fmla="*/ 0 f11 1"/>
                <a:gd name="f18" fmla="*/ 3405067 f12 1"/>
                <a:gd name="f19" fmla="*/ 3657712 f11 1"/>
                <a:gd name="f20" fmla="*/ f13 1 f2"/>
                <a:gd name="f21" fmla="*/ f16 1 3405067"/>
                <a:gd name="f22" fmla="*/ f17 1 3657712"/>
                <a:gd name="f23" fmla="*/ f18 1 3405067"/>
                <a:gd name="f24" fmla="*/ f19 1 365771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405067" h="3657712">
                  <a:moveTo>
                    <a:pt x="f5" y="f5"/>
                  </a:moveTo>
                  <a:lnTo>
                    <a:pt x="f6" y="f5"/>
                  </a:lnTo>
                  <a:lnTo>
                    <a:pt x="f6" y="f7"/>
                  </a:lnTo>
                  <a:lnTo>
                    <a:pt x="f5" y="f7"/>
                  </a:lnTo>
                  <a:lnTo>
                    <a:pt x="f5" y="f5"/>
                  </a:lnTo>
                  <a:close/>
                </a:path>
              </a:pathLst>
            </a:custGeom>
            <a:solidFill>
              <a:srgbClr val="D2DEEF">
                <a:alpha val="90000"/>
              </a:srgbClr>
            </a:solidFill>
            <a:ln w="12701" cap="flat">
              <a:solidFill>
                <a:srgbClr val="D2DEEF">
                  <a:alpha val="90000"/>
                </a:srgbClr>
              </a:solidFill>
              <a:prstDash val="solid"/>
              <a:miter/>
            </a:ln>
          </p:spPr>
          <p:txBody>
            <a:bodyPr vert="horz" wrap="square" lIns="106683" tIns="106683" rIns="142244" bIns="160020"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Focus on what is going to happen in the first few plays. The first lineout, first backs move. Players can then move quickly into position in the helter-skelter of the first moments of the game.</a:t>
              </a:r>
              <a:endParaRPr lang="en-US" sz="2000" b="0" i="0" u="none" strike="noStrike" kern="1200" cap="none" spc="0" baseline="0">
                <a:solidFill>
                  <a:srgbClr val="000000"/>
                </a:solidFill>
                <a:uFillTx/>
                <a:latin typeface="Calibri"/>
              </a:endParaRP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9E59949E-9E7A-4644-B050-6BEEADF44B0E}"/>
                </a:ext>
              </a:extLst>
            </p:cNvPr>
            <p:cNvSpPr/>
            <p:nvPr/>
          </p:nvSpPr>
          <p:spPr>
            <a:xfrm>
              <a:off x="4393463" y="1807339"/>
              <a:ext cx="3405070" cy="723381"/>
            </a:xfrm>
            <a:custGeom>
              <a:avLst/>
              <a:gdLst>
                <a:gd name="f0" fmla="val 10800000"/>
                <a:gd name="f1" fmla="val 5400000"/>
                <a:gd name="f2" fmla="val 180"/>
                <a:gd name="f3" fmla="val w"/>
                <a:gd name="f4" fmla="val h"/>
                <a:gd name="f5" fmla="val 0"/>
                <a:gd name="f6" fmla="val 3405067"/>
                <a:gd name="f7" fmla="val 723380"/>
                <a:gd name="f8" fmla="+- 0 0 -90"/>
                <a:gd name="f9" fmla="*/ f3 1 3405067"/>
                <a:gd name="f10" fmla="*/ f4 1 723380"/>
                <a:gd name="f11" fmla="+- f7 0 f5"/>
                <a:gd name="f12" fmla="+- f6 0 f5"/>
                <a:gd name="f13" fmla="*/ f8 f0 1"/>
                <a:gd name="f14" fmla="*/ f12 1 3405067"/>
                <a:gd name="f15" fmla="*/ f11 1 723380"/>
                <a:gd name="f16" fmla="*/ 0 f12 1"/>
                <a:gd name="f17" fmla="*/ 0 f11 1"/>
                <a:gd name="f18" fmla="*/ 3405067 f12 1"/>
                <a:gd name="f19" fmla="*/ 723380 f11 1"/>
                <a:gd name="f20" fmla="*/ f13 1 f2"/>
                <a:gd name="f21" fmla="*/ f16 1 3405067"/>
                <a:gd name="f22" fmla="*/ f17 1 723380"/>
                <a:gd name="f23" fmla="*/ f18 1 3405067"/>
                <a:gd name="f24" fmla="*/ f19 1 72338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405067" h="723380">
                  <a:moveTo>
                    <a:pt x="f5" y="f5"/>
                  </a:moveTo>
                  <a:lnTo>
                    <a:pt x="f6" y="f5"/>
                  </a:lnTo>
                  <a:lnTo>
                    <a:pt x="f6" y="f7"/>
                  </a:lnTo>
                  <a:lnTo>
                    <a:pt x="f5" y="f7"/>
                  </a:lnTo>
                  <a:lnTo>
                    <a:pt x="f5" y="f5"/>
                  </a:lnTo>
                  <a:close/>
                </a:path>
              </a:pathLst>
            </a:custGeom>
            <a:solidFill>
              <a:srgbClr val="4DC58D"/>
            </a:solidFill>
            <a:ln w="12701" cap="flat">
              <a:solidFill>
                <a:srgbClr val="4DC58D"/>
              </a:solidFill>
              <a:prstDash val="solid"/>
              <a:miter/>
            </a:ln>
          </p:spPr>
          <p:txBody>
            <a:bodyPr vert="horz" wrap="square" lIns="142244" tIns="81281" rIns="142244" bIns="8128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Set the rhythm and move at your pace</a:t>
              </a:r>
              <a:endParaRPr lang="en-US" sz="20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DF4B4F7F-722C-49F0-AAEC-40C2CCCDE0F4}"/>
                </a:ext>
              </a:extLst>
            </p:cNvPr>
            <p:cNvSpPr/>
            <p:nvPr/>
          </p:nvSpPr>
          <p:spPr>
            <a:xfrm>
              <a:off x="4393463" y="2530711"/>
              <a:ext cx="3405070" cy="3657709"/>
            </a:xfrm>
            <a:custGeom>
              <a:avLst/>
              <a:gdLst>
                <a:gd name="f0" fmla="val 10800000"/>
                <a:gd name="f1" fmla="val 5400000"/>
                <a:gd name="f2" fmla="val 180"/>
                <a:gd name="f3" fmla="val w"/>
                <a:gd name="f4" fmla="val h"/>
                <a:gd name="f5" fmla="val 0"/>
                <a:gd name="f6" fmla="val 3405067"/>
                <a:gd name="f7" fmla="val 3657712"/>
                <a:gd name="f8" fmla="+- 0 0 -90"/>
                <a:gd name="f9" fmla="*/ f3 1 3405067"/>
                <a:gd name="f10" fmla="*/ f4 1 3657712"/>
                <a:gd name="f11" fmla="+- f7 0 f5"/>
                <a:gd name="f12" fmla="+- f6 0 f5"/>
                <a:gd name="f13" fmla="*/ f8 f0 1"/>
                <a:gd name="f14" fmla="*/ f12 1 3405067"/>
                <a:gd name="f15" fmla="*/ f11 1 3657712"/>
                <a:gd name="f16" fmla="*/ 0 f12 1"/>
                <a:gd name="f17" fmla="*/ 0 f11 1"/>
                <a:gd name="f18" fmla="*/ 3405067 f12 1"/>
                <a:gd name="f19" fmla="*/ 3657712 f11 1"/>
                <a:gd name="f20" fmla="*/ f13 1 f2"/>
                <a:gd name="f21" fmla="*/ f16 1 3405067"/>
                <a:gd name="f22" fmla="*/ f17 1 3657712"/>
                <a:gd name="f23" fmla="*/ f18 1 3405067"/>
                <a:gd name="f24" fmla="*/ f19 1 365771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405067" h="3657712">
                  <a:moveTo>
                    <a:pt x="f5" y="f5"/>
                  </a:moveTo>
                  <a:lnTo>
                    <a:pt x="f6" y="f5"/>
                  </a:lnTo>
                  <a:lnTo>
                    <a:pt x="f6" y="f7"/>
                  </a:lnTo>
                  <a:lnTo>
                    <a:pt x="f5" y="f7"/>
                  </a:lnTo>
                  <a:lnTo>
                    <a:pt x="f5" y="f5"/>
                  </a:lnTo>
                  <a:close/>
                </a:path>
              </a:pathLst>
            </a:custGeom>
            <a:solidFill>
              <a:srgbClr val="D0EAE0">
                <a:alpha val="90000"/>
              </a:srgbClr>
            </a:solidFill>
            <a:ln w="12701" cap="flat">
              <a:solidFill>
                <a:srgbClr val="D0EAE0">
                  <a:alpha val="90000"/>
                </a:srgbClr>
              </a:solidFill>
              <a:prstDash val="solid"/>
              <a:miter/>
            </a:ln>
          </p:spPr>
          <p:txBody>
            <a:bodyPr vert="horz" wrap="square" lIns="106683" tIns="106683" rIns="142244" bIns="160020"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Set the rhythm of the game by the way the team approaches the restarts. Slow things down by moving slowly to a set scrum or lineout, but then change the tempo later in the game by being in position before the opposition arrive, shouting the systems or calls to make the other team hurry up.</a:t>
              </a:r>
              <a:endParaRPr lang="en-US" sz="20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3C4A2DD7-93AF-4E58-A387-B68A51C3CE40}"/>
                </a:ext>
              </a:extLst>
            </p:cNvPr>
            <p:cNvSpPr/>
            <p:nvPr/>
          </p:nvSpPr>
          <p:spPr>
            <a:xfrm>
              <a:off x="8275246" y="1807339"/>
              <a:ext cx="3405070" cy="723381"/>
            </a:xfrm>
            <a:custGeom>
              <a:avLst/>
              <a:gdLst>
                <a:gd name="f0" fmla="val 10800000"/>
                <a:gd name="f1" fmla="val 5400000"/>
                <a:gd name="f2" fmla="val 180"/>
                <a:gd name="f3" fmla="val w"/>
                <a:gd name="f4" fmla="val h"/>
                <a:gd name="f5" fmla="val 0"/>
                <a:gd name="f6" fmla="val 3405067"/>
                <a:gd name="f7" fmla="val 723380"/>
                <a:gd name="f8" fmla="+- 0 0 -90"/>
                <a:gd name="f9" fmla="*/ f3 1 3405067"/>
                <a:gd name="f10" fmla="*/ f4 1 723380"/>
                <a:gd name="f11" fmla="+- f7 0 f5"/>
                <a:gd name="f12" fmla="+- f6 0 f5"/>
                <a:gd name="f13" fmla="*/ f8 f0 1"/>
                <a:gd name="f14" fmla="*/ f12 1 3405067"/>
                <a:gd name="f15" fmla="*/ f11 1 723380"/>
                <a:gd name="f16" fmla="*/ 0 f12 1"/>
                <a:gd name="f17" fmla="*/ 0 f11 1"/>
                <a:gd name="f18" fmla="*/ 3405067 f12 1"/>
                <a:gd name="f19" fmla="*/ 723380 f11 1"/>
                <a:gd name="f20" fmla="*/ f13 1 f2"/>
                <a:gd name="f21" fmla="*/ f16 1 3405067"/>
                <a:gd name="f22" fmla="*/ f17 1 723380"/>
                <a:gd name="f23" fmla="*/ f18 1 3405067"/>
                <a:gd name="f24" fmla="*/ f19 1 72338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405067" h="723380">
                  <a:moveTo>
                    <a:pt x="f5" y="f5"/>
                  </a:moveTo>
                  <a:lnTo>
                    <a:pt x="f6" y="f5"/>
                  </a:lnTo>
                  <a:lnTo>
                    <a:pt x="f6" y="f7"/>
                  </a:lnTo>
                  <a:lnTo>
                    <a:pt x="f5" y="f7"/>
                  </a:lnTo>
                  <a:lnTo>
                    <a:pt x="f5" y="f5"/>
                  </a:lnTo>
                  <a:close/>
                </a:path>
              </a:pathLst>
            </a:custGeom>
            <a:solidFill>
              <a:srgbClr val="70AD47"/>
            </a:solidFill>
            <a:ln w="12701" cap="flat">
              <a:solidFill>
                <a:srgbClr val="70AD47"/>
              </a:solidFill>
              <a:prstDash val="solid"/>
              <a:miter/>
            </a:ln>
          </p:spPr>
          <p:txBody>
            <a:bodyPr vert="horz" wrap="square" lIns="142244" tIns="81281" rIns="142244" bIns="8128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Patience</a:t>
              </a:r>
            </a:p>
          </p:txBody>
        </p:sp>
        <p:sp>
          <p:nvSpPr>
            <p:cNvPr id="9" name="Freeform: Shape 8">
              <a:extLst>
                <a:ext uri="{FF2B5EF4-FFF2-40B4-BE49-F238E27FC236}">
                  <a16:creationId xmlns:a16="http://schemas.microsoft.com/office/drawing/2014/main" id="{8EBCFCF5-F988-40A7-9F77-D33D30769FDB}"/>
                </a:ext>
              </a:extLst>
            </p:cNvPr>
            <p:cNvSpPr/>
            <p:nvPr/>
          </p:nvSpPr>
          <p:spPr>
            <a:xfrm>
              <a:off x="8275246" y="2530711"/>
              <a:ext cx="3405070" cy="3657709"/>
            </a:xfrm>
            <a:custGeom>
              <a:avLst/>
              <a:gdLst>
                <a:gd name="f0" fmla="val 10800000"/>
                <a:gd name="f1" fmla="val 5400000"/>
                <a:gd name="f2" fmla="val 180"/>
                <a:gd name="f3" fmla="val w"/>
                <a:gd name="f4" fmla="val h"/>
                <a:gd name="f5" fmla="val 0"/>
                <a:gd name="f6" fmla="val 3405067"/>
                <a:gd name="f7" fmla="val 3657712"/>
                <a:gd name="f8" fmla="+- 0 0 -90"/>
                <a:gd name="f9" fmla="*/ f3 1 3405067"/>
                <a:gd name="f10" fmla="*/ f4 1 3657712"/>
                <a:gd name="f11" fmla="+- f7 0 f5"/>
                <a:gd name="f12" fmla="+- f6 0 f5"/>
                <a:gd name="f13" fmla="*/ f8 f0 1"/>
                <a:gd name="f14" fmla="*/ f12 1 3405067"/>
                <a:gd name="f15" fmla="*/ f11 1 3657712"/>
                <a:gd name="f16" fmla="*/ 0 f12 1"/>
                <a:gd name="f17" fmla="*/ 0 f11 1"/>
                <a:gd name="f18" fmla="*/ 3405067 f12 1"/>
                <a:gd name="f19" fmla="*/ 3657712 f11 1"/>
                <a:gd name="f20" fmla="*/ f13 1 f2"/>
                <a:gd name="f21" fmla="*/ f16 1 3405067"/>
                <a:gd name="f22" fmla="*/ f17 1 3657712"/>
                <a:gd name="f23" fmla="*/ f18 1 3405067"/>
                <a:gd name="f24" fmla="*/ f19 1 3657712"/>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405067" h="3657712">
                  <a:moveTo>
                    <a:pt x="f5" y="f5"/>
                  </a:moveTo>
                  <a:lnTo>
                    <a:pt x="f6" y="f5"/>
                  </a:lnTo>
                  <a:lnTo>
                    <a:pt x="f6" y="f7"/>
                  </a:lnTo>
                  <a:lnTo>
                    <a:pt x="f5" y="f7"/>
                  </a:lnTo>
                  <a:lnTo>
                    <a:pt x="f5" y="f5"/>
                  </a:lnTo>
                  <a:close/>
                </a:path>
              </a:pathLst>
            </a:custGeom>
            <a:solidFill>
              <a:srgbClr val="D5E3CF">
                <a:alpha val="90000"/>
              </a:srgbClr>
            </a:solidFill>
            <a:ln w="12701" cap="flat">
              <a:solidFill>
                <a:srgbClr val="D5E3CF">
                  <a:alpha val="90000"/>
                </a:srgbClr>
              </a:solidFill>
              <a:prstDash val="solid"/>
              <a:miter/>
            </a:ln>
          </p:spPr>
          <p:txBody>
            <a:bodyPr vert="horz" wrap="square" lIns="106683" tIns="106683" rIns="142244" bIns="160020"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Winning teams are often patient teams. They have confidence in their plan and their ability to carry out the plan</a:t>
              </a:r>
              <a:endParaRPr lang="en-US" sz="2000" b="0" i="0" u="none" strike="noStrike" kern="1200" cap="none" spc="0" baseline="0">
                <a:solidFill>
                  <a:srgbClr val="000000"/>
                </a:solidFill>
                <a:uFillTx/>
                <a:latin typeface="Calibri"/>
              </a:endParaRP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p:txBody>
        </p:sp>
      </p:grpSp>
      <p:pic>
        <p:nvPicPr>
          <p:cNvPr id="10" name="Picture 2" descr="Quality Managment | Innova-elite">
            <a:extLst>
              <a:ext uri="{FF2B5EF4-FFF2-40B4-BE49-F238E27FC236}">
                <a16:creationId xmlns:a16="http://schemas.microsoft.com/office/drawing/2014/main" id="{38EE7FBC-6E36-4C04-94BD-48683D0BD8A6}"/>
              </a:ext>
            </a:extLst>
          </p:cNvPr>
          <p:cNvPicPr>
            <a:picLocks noChangeAspect="1"/>
          </p:cNvPicPr>
          <p:nvPr/>
        </p:nvPicPr>
        <p:blipFill>
          <a:blip r:embed="rId2"/>
          <a:srcRect/>
          <a:stretch>
            <a:fillRect/>
          </a:stretch>
        </p:blipFill>
        <p:spPr>
          <a:xfrm>
            <a:off x="8637559" y="0"/>
            <a:ext cx="3554437" cy="1759534"/>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F77F-B289-40E2-A6E1-FAA0E15F2CC5}"/>
              </a:ext>
            </a:extLst>
          </p:cNvPr>
          <p:cNvSpPr txBox="1">
            <a:spLocks noGrp="1"/>
          </p:cNvSpPr>
          <p:nvPr>
            <p:ph type="title"/>
          </p:nvPr>
        </p:nvSpPr>
        <p:spPr/>
        <p:txBody>
          <a:bodyPr/>
          <a:lstStyle/>
          <a:p>
            <a:pPr lvl="0"/>
            <a:r>
              <a:rPr lang="en-GB" sz="4800" b="1">
                <a:solidFill>
                  <a:srgbClr val="FF3399"/>
                </a:solidFill>
              </a:rPr>
              <a:t>N - Nuisance</a:t>
            </a:r>
            <a:endParaRPr lang="en-US" sz="4800" b="1">
              <a:solidFill>
                <a:srgbClr val="FF3399"/>
              </a:solidFill>
            </a:endParaRPr>
          </a:p>
        </p:txBody>
      </p:sp>
      <p:pic>
        <p:nvPicPr>
          <p:cNvPr id="3" name="Picture 2" descr="Push Against Each Other Stock Illustrations – 5 Push Against Each ...">
            <a:extLst>
              <a:ext uri="{FF2B5EF4-FFF2-40B4-BE49-F238E27FC236}">
                <a16:creationId xmlns:a16="http://schemas.microsoft.com/office/drawing/2014/main" id="{34CB314E-3AAC-4E17-B9C0-BDA9A87B6C73}"/>
              </a:ext>
            </a:extLst>
          </p:cNvPr>
          <p:cNvPicPr>
            <a:picLocks noChangeAspect="1"/>
          </p:cNvPicPr>
          <p:nvPr/>
        </p:nvPicPr>
        <p:blipFill>
          <a:blip r:embed="rId2"/>
          <a:srcRect/>
          <a:stretch>
            <a:fillRect/>
          </a:stretch>
        </p:blipFill>
        <p:spPr>
          <a:xfrm>
            <a:off x="9274585" y="203956"/>
            <a:ext cx="2526468" cy="1894856"/>
          </a:xfrm>
          <a:prstGeom prst="rect">
            <a:avLst/>
          </a:prstGeom>
          <a:noFill/>
          <a:ln cap="flat">
            <a:noFill/>
          </a:ln>
        </p:spPr>
      </p:pic>
      <p:sp>
        <p:nvSpPr>
          <p:cNvPr id="4" name="TextBox 4">
            <a:extLst>
              <a:ext uri="{FF2B5EF4-FFF2-40B4-BE49-F238E27FC236}">
                <a16:creationId xmlns:a16="http://schemas.microsoft.com/office/drawing/2014/main" id="{E288AAF7-D6EF-4D2A-8B0F-DB40C596A844}"/>
              </a:ext>
            </a:extLst>
          </p:cNvPr>
          <p:cNvSpPr txBox="1"/>
          <p:nvPr/>
        </p:nvSpPr>
        <p:spPr>
          <a:xfrm>
            <a:off x="8775588" y="3059664"/>
            <a:ext cx="3166914"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Player of note: Tom Curry </a:t>
            </a:r>
            <a:endParaRPr lang="en-US" sz="1800" b="0" i="0" u="none" strike="noStrike" kern="1200" cap="none" spc="0" baseline="0">
              <a:solidFill>
                <a:srgbClr val="000000"/>
              </a:solidFill>
              <a:uFillTx/>
              <a:latin typeface="Calibri"/>
            </a:endParaRPr>
          </a:p>
        </p:txBody>
      </p:sp>
      <p:pic>
        <p:nvPicPr>
          <p:cNvPr id="5" name="Picture 2" descr="Image result for tom curry">
            <a:extLst>
              <a:ext uri="{FF2B5EF4-FFF2-40B4-BE49-F238E27FC236}">
                <a16:creationId xmlns:a16="http://schemas.microsoft.com/office/drawing/2014/main" id="{5C7EE3BE-5528-48DC-9B85-68225157BFDA}"/>
              </a:ext>
            </a:extLst>
          </p:cNvPr>
          <p:cNvPicPr>
            <a:picLocks noGrp="1" noChangeAspect="1"/>
          </p:cNvPicPr>
          <p:nvPr>
            <p:ph idx="1"/>
          </p:nvPr>
        </p:nvPicPr>
        <p:blipFill>
          <a:blip r:embed="rId3"/>
          <a:srcRect/>
          <a:stretch>
            <a:fillRect/>
          </a:stretch>
        </p:blipFill>
        <p:spPr>
          <a:xfrm>
            <a:off x="8775588" y="3429000"/>
            <a:ext cx="2912016" cy="2184007"/>
          </a:xfrm>
        </p:spPr>
      </p:pic>
      <p:sp>
        <p:nvSpPr>
          <p:cNvPr id="6" name="TextBox 5">
            <a:extLst>
              <a:ext uri="{FF2B5EF4-FFF2-40B4-BE49-F238E27FC236}">
                <a16:creationId xmlns:a16="http://schemas.microsoft.com/office/drawing/2014/main" id="{2F0EC3DE-71DA-474F-A3DC-3C2D94EFF3FE}"/>
              </a:ext>
            </a:extLst>
          </p:cNvPr>
          <p:cNvSpPr txBox="1"/>
          <p:nvPr/>
        </p:nvSpPr>
        <p:spPr>
          <a:xfrm>
            <a:off x="838193" y="1451847"/>
            <a:ext cx="5783086" cy="923333"/>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contest for possession of the ball is one of Rugby’s key features. These contests occur throughout the Game and in a number of different forms:</a:t>
            </a:r>
          </a:p>
        </p:txBody>
      </p:sp>
      <p:grpSp>
        <p:nvGrpSpPr>
          <p:cNvPr id="7" name="Diagram 7">
            <a:extLst>
              <a:ext uri="{FF2B5EF4-FFF2-40B4-BE49-F238E27FC236}">
                <a16:creationId xmlns:a16="http://schemas.microsoft.com/office/drawing/2014/main" id="{27E910A9-0052-4C68-89F6-C329F2584A14}"/>
              </a:ext>
            </a:extLst>
          </p:cNvPr>
          <p:cNvGrpSpPr/>
          <p:nvPr/>
        </p:nvGrpSpPr>
        <p:grpSpPr>
          <a:xfrm>
            <a:off x="838193" y="2499795"/>
            <a:ext cx="5590742" cy="1398867"/>
            <a:chOff x="838193" y="2499795"/>
            <a:chExt cx="5590742" cy="1398867"/>
          </a:xfrm>
        </p:grpSpPr>
        <p:sp>
          <p:nvSpPr>
            <p:cNvPr id="8" name="Freeform: Shape 7">
              <a:extLst>
                <a:ext uri="{FF2B5EF4-FFF2-40B4-BE49-F238E27FC236}">
                  <a16:creationId xmlns:a16="http://schemas.microsoft.com/office/drawing/2014/main" id="{D48D2415-EE1A-464B-8315-743FA150F2FB}"/>
                </a:ext>
              </a:extLst>
            </p:cNvPr>
            <p:cNvSpPr/>
            <p:nvPr/>
          </p:nvSpPr>
          <p:spPr>
            <a:xfrm>
              <a:off x="838193" y="2499795"/>
              <a:ext cx="5590742" cy="431733"/>
            </a:xfrm>
            <a:custGeom>
              <a:avLst/>
              <a:gdLst>
                <a:gd name="f0" fmla="val 10800000"/>
                <a:gd name="f1" fmla="val 5400000"/>
                <a:gd name="f2" fmla="val 180"/>
                <a:gd name="f3" fmla="val w"/>
                <a:gd name="f4" fmla="val h"/>
                <a:gd name="f5" fmla="val 0"/>
                <a:gd name="f6" fmla="val 5590738"/>
                <a:gd name="f7" fmla="val 431730"/>
                <a:gd name="f8" fmla="val 71956"/>
                <a:gd name="f9" fmla="val 32216"/>
                <a:gd name="f10" fmla="val 5518782"/>
                <a:gd name="f11" fmla="val 5558522"/>
                <a:gd name="f12" fmla="val 359774"/>
                <a:gd name="f13" fmla="val 399514"/>
                <a:gd name="f14" fmla="+- 0 0 -90"/>
                <a:gd name="f15" fmla="*/ f3 1 5590738"/>
                <a:gd name="f16" fmla="*/ f4 1 431730"/>
                <a:gd name="f17" fmla="+- f7 0 f5"/>
                <a:gd name="f18" fmla="+- f6 0 f5"/>
                <a:gd name="f19" fmla="*/ f14 f0 1"/>
                <a:gd name="f20" fmla="*/ f18 1 5590738"/>
                <a:gd name="f21" fmla="*/ f17 1 431730"/>
                <a:gd name="f22" fmla="*/ 0 f18 1"/>
                <a:gd name="f23" fmla="*/ 71956 f17 1"/>
                <a:gd name="f24" fmla="*/ 71956 f18 1"/>
                <a:gd name="f25" fmla="*/ 0 f17 1"/>
                <a:gd name="f26" fmla="*/ 5518782 f18 1"/>
                <a:gd name="f27" fmla="*/ 5590738 f18 1"/>
                <a:gd name="f28" fmla="*/ 359774 f17 1"/>
                <a:gd name="f29" fmla="*/ 431730 f17 1"/>
                <a:gd name="f30" fmla="*/ f19 1 f2"/>
                <a:gd name="f31" fmla="*/ f22 1 5590738"/>
                <a:gd name="f32" fmla="*/ f23 1 431730"/>
                <a:gd name="f33" fmla="*/ f24 1 5590738"/>
                <a:gd name="f34" fmla="*/ f25 1 431730"/>
                <a:gd name="f35" fmla="*/ f26 1 5590738"/>
                <a:gd name="f36" fmla="*/ f27 1 5590738"/>
                <a:gd name="f37" fmla="*/ f28 1 431730"/>
                <a:gd name="f38" fmla="*/ f29 1 43173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590738" h="43173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89656" tIns="89656" rIns="89656" bIns="89656" anchor="ctr"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in contact </a:t>
              </a:r>
              <a:endParaRPr lang="en-US" sz="18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C614ABD2-25CB-4704-94C1-DA8A5D1781AB}"/>
                </a:ext>
              </a:extLst>
            </p:cNvPr>
            <p:cNvSpPr/>
            <p:nvPr/>
          </p:nvSpPr>
          <p:spPr>
            <a:xfrm>
              <a:off x="838193" y="2983367"/>
              <a:ext cx="5590742" cy="431733"/>
            </a:xfrm>
            <a:custGeom>
              <a:avLst/>
              <a:gdLst>
                <a:gd name="f0" fmla="val 10800000"/>
                <a:gd name="f1" fmla="val 5400000"/>
                <a:gd name="f2" fmla="val 180"/>
                <a:gd name="f3" fmla="val w"/>
                <a:gd name="f4" fmla="val h"/>
                <a:gd name="f5" fmla="val 0"/>
                <a:gd name="f6" fmla="val 5590738"/>
                <a:gd name="f7" fmla="val 431730"/>
                <a:gd name="f8" fmla="val 71956"/>
                <a:gd name="f9" fmla="val 32216"/>
                <a:gd name="f10" fmla="val 5518782"/>
                <a:gd name="f11" fmla="val 5558522"/>
                <a:gd name="f12" fmla="val 359774"/>
                <a:gd name="f13" fmla="val 399514"/>
                <a:gd name="f14" fmla="+- 0 0 -90"/>
                <a:gd name="f15" fmla="*/ f3 1 5590738"/>
                <a:gd name="f16" fmla="*/ f4 1 431730"/>
                <a:gd name="f17" fmla="+- f7 0 f5"/>
                <a:gd name="f18" fmla="+- f6 0 f5"/>
                <a:gd name="f19" fmla="*/ f14 f0 1"/>
                <a:gd name="f20" fmla="*/ f18 1 5590738"/>
                <a:gd name="f21" fmla="*/ f17 1 431730"/>
                <a:gd name="f22" fmla="*/ 0 f18 1"/>
                <a:gd name="f23" fmla="*/ 71956 f17 1"/>
                <a:gd name="f24" fmla="*/ 71956 f18 1"/>
                <a:gd name="f25" fmla="*/ 0 f17 1"/>
                <a:gd name="f26" fmla="*/ 5518782 f18 1"/>
                <a:gd name="f27" fmla="*/ 5590738 f18 1"/>
                <a:gd name="f28" fmla="*/ 359774 f17 1"/>
                <a:gd name="f29" fmla="*/ 431730 f17 1"/>
                <a:gd name="f30" fmla="*/ f19 1 f2"/>
                <a:gd name="f31" fmla="*/ f22 1 5590738"/>
                <a:gd name="f32" fmla="*/ f23 1 431730"/>
                <a:gd name="f33" fmla="*/ f24 1 5590738"/>
                <a:gd name="f34" fmla="*/ f25 1 431730"/>
                <a:gd name="f35" fmla="*/ f26 1 5590738"/>
                <a:gd name="f36" fmla="*/ f27 1 5590738"/>
                <a:gd name="f37" fmla="*/ f28 1 431730"/>
                <a:gd name="f38" fmla="*/ f29 1 43173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590738" h="43173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0E845"/>
            </a:solidFill>
            <a:ln w="12701" cap="flat">
              <a:solidFill>
                <a:srgbClr val="FFFFFF"/>
              </a:solidFill>
              <a:prstDash val="solid"/>
              <a:miter/>
            </a:ln>
          </p:spPr>
          <p:txBody>
            <a:bodyPr vert="horz" wrap="square" lIns="89656" tIns="89656" rIns="89656" bIns="89656" anchor="ctr"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in general play </a:t>
              </a:r>
              <a:endParaRPr lang="en-US" sz="1800" b="0" i="0" u="none" strike="noStrike" kern="1200" cap="none" spc="0" baseline="0">
                <a:solidFill>
                  <a:srgbClr val="FFFFFF"/>
                </a:solidFill>
                <a:uFillTx/>
                <a:latin typeface="Calibri"/>
              </a:endParaRPr>
            </a:p>
          </p:txBody>
        </p:sp>
        <p:sp>
          <p:nvSpPr>
            <p:cNvPr id="10" name="Freeform: Shape 9">
              <a:extLst>
                <a:ext uri="{FF2B5EF4-FFF2-40B4-BE49-F238E27FC236}">
                  <a16:creationId xmlns:a16="http://schemas.microsoft.com/office/drawing/2014/main" id="{7900F276-7F55-444C-8D33-A486B6A5825C}"/>
                </a:ext>
              </a:extLst>
            </p:cNvPr>
            <p:cNvSpPr/>
            <p:nvPr/>
          </p:nvSpPr>
          <p:spPr>
            <a:xfrm>
              <a:off x="838193" y="3466929"/>
              <a:ext cx="5590742" cy="431733"/>
            </a:xfrm>
            <a:custGeom>
              <a:avLst/>
              <a:gdLst>
                <a:gd name="f0" fmla="val 10800000"/>
                <a:gd name="f1" fmla="val 5400000"/>
                <a:gd name="f2" fmla="val 180"/>
                <a:gd name="f3" fmla="val w"/>
                <a:gd name="f4" fmla="val h"/>
                <a:gd name="f5" fmla="val 0"/>
                <a:gd name="f6" fmla="val 5590738"/>
                <a:gd name="f7" fmla="val 431730"/>
                <a:gd name="f8" fmla="val 71956"/>
                <a:gd name="f9" fmla="val 32216"/>
                <a:gd name="f10" fmla="val 5518782"/>
                <a:gd name="f11" fmla="val 5558522"/>
                <a:gd name="f12" fmla="val 359774"/>
                <a:gd name="f13" fmla="val 399514"/>
                <a:gd name="f14" fmla="+- 0 0 -90"/>
                <a:gd name="f15" fmla="*/ f3 1 5590738"/>
                <a:gd name="f16" fmla="*/ f4 1 431730"/>
                <a:gd name="f17" fmla="+- f7 0 f5"/>
                <a:gd name="f18" fmla="+- f6 0 f5"/>
                <a:gd name="f19" fmla="*/ f14 f0 1"/>
                <a:gd name="f20" fmla="*/ f18 1 5590738"/>
                <a:gd name="f21" fmla="*/ f17 1 431730"/>
                <a:gd name="f22" fmla="*/ 0 f18 1"/>
                <a:gd name="f23" fmla="*/ 71956 f17 1"/>
                <a:gd name="f24" fmla="*/ 71956 f18 1"/>
                <a:gd name="f25" fmla="*/ 0 f17 1"/>
                <a:gd name="f26" fmla="*/ 5518782 f18 1"/>
                <a:gd name="f27" fmla="*/ 5590738 f18 1"/>
                <a:gd name="f28" fmla="*/ 359774 f17 1"/>
                <a:gd name="f29" fmla="*/ 431730 f17 1"/>
                <a:gd name="f30" fmla="*/ f19 1 f2"/>
                <a:gd name="f31" fmla="*/ f22 1 5590738"/>
                <a:gd name="f32" fmla="*/ f23 1 431730"/>
                <a:gd name="f33" fmla="*/ f24 1 5590738"/>
                <a:gd name="f34" fmla="*/ f25 1 431730"/>
                <a:gd name="f35" fmla="*/ f26 1 5590738"/>
                <a:gd name="f36" fmla="*/ f27 1 5590738"/>
                <a:gd name="f37" fmla="*/ f28 1 431730"/>
                <a:gd name="f38" fmla="*/ f29 1 43173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590738" h="43173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89656" tIns="89656" rIns="89656" bIns="89656" anchor="ctr"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 when play is restarted at scrums, lineouts and kick offs. </a:t>
              </a:r>
              <a:endParaRPr lang="en-US" sz="1800" b="0" i="0" u="none" strike="noStrike" kern="1200" cap="none" spc="0" baseline="0">
                <a:solidFill>
                  <a:srgbClr val="FFFFFF"/>
                </a:solidFill>
                <a:uFillTx/>
                <a:latin typeface="Calibri"/>
              </a:endParaRPr>
            </a:p>
          </p:txBody>
        </p:sp>
      </p:grpSp>
      <p:grpSp>
        <p:nvGrpSpPr>
          <p:cNvPr id="11" name="Diagram 11">
            <a:extLst>
              <a:ext uri="{FF2B5EF4-FFF2-40B4-BE49-F238E27FC236}">
                <a16:creationId xmlns:a16="http://schemas.microsoft.com/office/drawing/2014/main" id="{D07CF4E7-37D0-4451-B80E-A3B89A3CB09D}"/>
              </a:ext>
            </a:extLst>
          </p:cNvPr>
          <p:cNvGrpSpPr/>
          <p:nvPr/>
        </p:nvGrpSpPr>
        <p:grpSpPr>
          <a:xfrm>
            <a:off x="882688" y="4707770"/>
            <a:ext cx="7335133" cy="1829421"/>
            <a:chOff x="882688" y="4707770"/>
            <a:chExt cx="7335133" cy="1829421"/>
          </a:xfrm>
        </p:grpSpPr>
        <p:sp>
          <p:nvSpPr>
            <p:cNvPr id="12" name="Freeform: Shape 11">
              <a:extLst>
                <a:ext uri="{FF2B5EF4-FFF2-40B4-BE49-F238E27FC236}">
                  <a16:creationId xmlns:a16="http://schemas.microsoft.com/office/drawing/2014/main" id="{AB1C5B0F-4FF2-40FE-BD4D-A4E8D7E6D3C5}"/>
                </a:ext>
              </a:extLst>
            </p:cNvPr>
            <p:cNvSpPr/>
            <p:nvPr/>
          </p:nvSpPr>
          <p:spPr>
            <a:xfrm>
              <a:off x="882688" y="4707770"/>
              <a:ext cx="7335133" cy="875163"/>
            </a:xfrm>
            <a:custGeom>
              <a:avLst/>
              <a:gdLst>
                <a:gd name="f0" fmla="val 10800000"/>
                <a:gd name="f1" fmla="val 5400000"/>
                <a:gd name="f2" fmla="val 180"/>
                <a:gd name="f3" fmla="val w"/>
                <a:gd name="f4" fmla="val h"/>
                <a:gd name="f5" fmla="val 0"/>
                <a:gd name="f6" fmla="val 7335133"/>
                <a:gd name="f7" fmla="val 875160"/>
                <a:gd name="f8" fmla="val 145863"/>
                <a:gd name="f9" fmla="val 65305"/>
                <a:gd name="f10" fmla="val 7189270"/>
                <a:gd name="f11" fmla="val 7269828"/>
                <a:gd name="f12" fmla="val 729297"/>
                <a:gd name="f13" fmla="val 809855"/>
                <a:gd name="f14" fmla="+- 0 0 -90"/>
                <a:gd name="f15" fmla="*/ f3 1 7335133"/>
                <a:gd name="f16" fmla="*/ f4 1 875160"/>
                <a:gd name="f17" fmla="+- f7 0 f5"/>
                <a:gd name="f18" fmla="+- f6 0 f5"/>
                <a:gd name="f19" fmla="*/ f14 f0 1"/>
                <a:gd name="f20" fmla="*/ f18 1 7335133"/>
                <a:gd name="f21" fmla="*/ f17 1 875160"/>
                <a:gd name="f22" fmla="*/ 0 f18 1"/>
                <a:gd name="f23" fmla="*/ 145863 f17 1"/>
                <a:gd name="f24" fmla="*/ 145863 f18 1"/>
                <a:gd name="f25" fmla="*/ 0 f17 1"/>
                <a:gd name="f26" fmla="*/ 7189270 f18 1"/>
                <a:gd name="f27" fmla="*/ 7335133 f18 1"/>
                <a:gd name="f28" fmla="*/ 729297 f17 1"/>
                <a:gd name="f29" fmla="*/ 875160 f17 1"/>
                <a:gd name="f30" fmla="*/ f19 1 f2"/>
                <a:gd name="f31" fmla="*/ f22 1 7335133"/>
                <a:gd name="f32" fmla="*/ f23 1 875160"/>
                <a:gd name="f33" fmla="*/ f24 1 7335133"/>
                <a:gd name="f34" fmla="*/ f25 1 875160"/>
                <a:gd name="f35" fmla="*/ f26 1 7335133"/>
                <a:gd name="f36" fmla="*/ f27 1 7335133"/>
                <a:gd name="f37" fmla="*/ f28 1 875160"/>
                <a:gd name="f38" fmla="*/ f29 1 87516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7335133" h="87516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26543" tIns="126543" rIns="126543" bIns="126543" anchor="ctr" anchorCtr="0" compatLnSpc="1">
              <a:noAutofit/>
            </a:bodyPr>
            <a:lstStyle/>
            <a:p>
              <a:pPr marL="0" marR="0" lvl="0" indent="0" algn="l"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A team forced to kick for touch because of its inability to maintain the play, is denied the throw-in to the lineout.</a:t>
              </a:r>
              <a:endParaRPr lang="en-US" sz="2200" b="0" i="0" u="none" strike="noStrike" kern="1200" cap="none" spc="0" baseline="0">
                <a:solidFill>
                  <a:srgbClr val="FFFFFF"/>
                </a:solidFill>
                <a:uFillTx/>
                <a:latin typeface="Calibri"/>
              </a:endParaRPr>
            </a:p>
          </p:txBody>
        </p:sp>
        <p:sp>
          <p:nvSpPr>
            <p:cNvPr id="13" name="Freeform: Shape 12">
              <a:extLst>
                <a:ext uri="{FF2B5EF4-FFF2-40B4-BE49-F238E27FC236}">
                  <a16:creationId xmlns:a16="http://schemas.microsoft.com/office/drawing/2014/main" id="{D2DEF78A-9561-44FC-B2AB-A64D44CF7096}"/>
                </a:ext>
              </a:extLst>
            </p:cNvPr>
            <p:cNvSpPr/>
            <p:nvPr/>
          </p:nvSpPr>
          <p:spPr>
            <a:xfrm>
              <a:off x="882688" y="5662028"/>
              <a:ext cx="7335133" cy="875163"/>
            </a:xfrm>
            <a:custGeom>
              <a:avLst/>
              <a:gdLst>
                <a:gd name="f0" fmla="val 10800000"/>
                <a:gd name="f1" fmla="val 5400000"/>
                <a:gd name="f2" fmla="val 180"/>
                <a:gd name="f3" fmla="val w"/>
                <a:gd name="f4" fmla="val h"/>
                <a:gd name="f5" fmla="val 0"/>
                <a:gd name="f6" fmla="val 7335133"/>
                <a:gd name="f7" fmla="val 875160"/>
                <a:gd name="f8" fmla="val 145863"/>
                <a:gd name="f9" fmla="val 65305"/>
                <a:gd name="f10" fmla="val 7189270"/>
                <a:gd name="f11" fmla="val 7269828"/>
                <a:gd name="f12" fmla="val 729297"/>
                <a:gd name="f13" fmla="val 809855"/>
                <a:gd name="f14" fmla="+- 0 0 -90"/>
                <a:gd name="f15" fmla="*/ f3 1 7335133"/>
                <a:gd name="f16" fmla="*/ f4 1 875160"/>
                <a:gd name="f17" fmla="+- f7 0 f5"/>
                <a:gd name="f18" fmla="+- f6 0 f5"/>
                <a:gd name="f19" fmla="*/ f14 f0 1"/>
                <a:gd name="f20" fmla="*/ f18 1 7335133"/>
                <a:gd name="f21" fmla="*/ f17 1 875160"/>
                <a:gd name="f22" fmla="*/ 0 f18 1"/>
                <a:gd name="f23" fmla="*/ 145863 f17 1"/>
                <a:gd name="f24" fmla="*/ 145863 f18 1"/>
                <a:gd name="f25" fmla="*/ 0 f17 1"/>
                <a:gd name="f26" fmla="*/ 7189270 f18 1"/>
                <a:gd name="f27" fmla="*/ 7335133 f18 1"/>
                <a:gd name="f28" fmla="*/ 729297 f17 1"/>
                <a:gd name="f29" fmla="*/ 875160 f17 1"/>
                <a:gd name="f30" fmla="*/ f19 1 f2"/>
                <a:gd name="f31" fmla="*/ f22 1 7335133"/>
                <a:gd name="f32" fmla="*/ f23 1 875160"/>
                <a:gd name="f33" fmla="*/ f24 1 7335133"/>
                <a:gd name="f34" fmla="*/ f25 1 875160"/>
                <a:gd name="f35" fmla="*/ f26 1 7335133"/>
                <a:gd name="f36" fmla="*/ f27 1 7335133"/>
                <a:gd name="f37" fmla="*/ f28 1 875160"/>
                <a:gd name="f38" fmla="*/ f29 1 87516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7335133" h="87516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AD47"/>
            </a:solidFill>
            <a:ln w="12701" cap="flat">
              <a:solidFill>
                <a:srgbClr val="FFFFFF"/>
              </a:solidFill>
              <a:prstDash val="solid"/>
              <a:miter/>
            </a:ln>
          </p:spPr>
          <p:txBody>
            <a:bodyPr vert="horz" wrap="square" lIns="126543" tIns="126543" rIns="126543" bIns="126543" anchor="ctr" anchorCtr="0" compatLnSpc="1">
              <a:noAutofit/>
            </a:bodyPr>
            <a:lstStyle/>
            <a:p>
              <a:pPr marL="0" marR="0" lvl="0" indent="0" algn="l"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Similarly, the team knocking the ball on or passing the ball forward is denied the throw-in at the subsequent scrum.</a:t>
              </a:r>
              <a:endParaRPr lang="en-US" sz="2200" b="0" i="0" u="none" strike="noStrike" kern="1200" cap="none" spc="0" baseline="0">
                <a:solidFill>
                  <a:srgbClr val="FFFFFF"/>
                </a:solidFill>
                <a:uFillTx/>
                <a:latin typeface="Calibri"/>
              </a:endParaRPr>
            </a:p>
          </p:txBody>
        </p:sp>
      </p:grpSp>
      <p:sp>
        <p:nvSpPr>
          <p:cNvPr id="14" name="TextBox 12">
            <a:extLst>
              <a:ext uri="{FF2B5EF4-FFF2-40B4-BE49-F238E27FC236}">
                <a16:creationId xmlns:a16="http://schemas.microsoft.com/office/drawing/2014/main" id="{6D019746-4DFF-4BF6-9419-6D000EF50540}"/>
              </a:ext>
            </a:extLst>
          </p:cNvPr>
          <p:cNvSpPr txBox="1"/>
          <p:nvPr/>
        </p:nvSpPr>
        <p:spPr>
          <a:xfrm>
            <a:off x="882688" y="4193877"/>
            <a:ext cx="389675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Examples:</a:t>
            </a:r>
            <a:endParaRPr lang="en-US" sz="1800" b="0" i="0" u="none" strike="noStrike" kern="1200" cap="none" spc="0" baseline="0">
              <a:solidFill>
                <a:srgbClr val="000000"/>
              </a:solidFill>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5700-0C6A-4CDD-A2FC-B0BFE9C24240}"/>
              </a:ext>
            </a:extLst>
          </p:cNvPr>
          <p:cNvSpPr txBox="1">
            <a:spLocks noGrp="1"/>
          </p:cNvSpPr>
          <p:nvPr>
            <p:ph type="title"/>
          </p:nvPr>
        </p:nvSpPr>
        <p:spPr/>
        <p:txBody>
          <a:bodyPr/>
          <a:lstStyle/>
          <a:p>
            <a:pPr lvl="0"/>
            <a:r>
              <a:rPr lang="en-GB" sz="4800" b="1">
                <a:solidFill>
                  <a:srgbClr val="FF0000"/>
                </a:solidFill>
              </a:rPr>
              <a:t>O – Offence </a:t>
            </a:r>
            <a:endParaRPr lang="en-US" sz="4800" b="1">
              <a:solidFill>
                <a:srgbClr val="FF0000"/>
              </a:solidFill>
            </a:endParaRPr>
          </a:p>
        </p:txBody>
      </p:sp>
      <p:grpSp>
        <p:nvGrpSpPr>
          <p:cNvPr id="3" name="Content Placeholder 5">
            <a:extLst>
              <a:ext uri="{FF2B5EF4-FFF2-40B4-BE49-F238E27FC236}">
                <a16:creationId xmlns:a16="http://schemas.microsoft.com/office/drawing/2014/main" id="{52127CCB-700B-4C3E-93F3-3E1D8BE56592}"/>
              </a:ext>
            </a:extLst>
          </p:cNvPr>
          <p:cNvGrpSpPr/>
          <p:nvPr/>
        </p:nvGrpSpPr>
        <p:grpSpPr>
          <a:xfrm>
            <a:off x="201378" y="1810100"/>
            <a:ext cx="7983516" cy="4257793"/>
            <a:chOff x="201378" y="1810100"/>
            <a:chExt cx="7983516" cy="4257793"/>
          </a:xfrm>
        </p:grpSpPr>
        <p:sp>
          <p:nvSpPr>
            <p:cNvPr id="4" name="Freeform: Shape 3">
              <a:extLst>
                <a:ext uri="{FF2B5EF4-FFF2-40B4-BE49-F238E27FC236}">
                  <a16:creationId xmlns:a16="http://schemas.microsoft.com/office/drawing/2014/main" id="{B3B3927B-C0C2-4AA8-865C-393D348EF690}"/>
                </a:ext>
              </a:extLst>
            </p:cNvPr>
            <p:cNvSpPr/>
            <p:nvPr/>
          </p:nvSpPr>
          <p:spPr>
            <a:xfrm>
              <a:off x="201378" y="1810100"/>
              <a:ext cx="2433995" cy="489597"/>
            </a:xfrm>
            <a:custGeom>
              <a:avLst/>
              <a:gdLst>
                <a:gd name="f0" fmla="val 10800000"/>
                <a:gd name="f1" fmla="val 5400000"/>
                <a:gd name="f2" fmla="val 180"/>
                <a:gd name="f3" fmla="val w"/>
                <a:gd name="f4" fmla="val h"/>
                <a:gd name="f5" fmla="val 0"/>
                <a:gd name="f6" fmla="val 2434000"/>
                <a:gd name="f7" fmla="val 489600"/>
                <a:gd name="f8" fmla="+- 0 0 -90"/>
                <a:gd name="f9" fmla="*/ f3 1 2434000"/>
                <a:gd name="f10" fmla="*/ f4 1 489600"/>
                <a:gd name="f11" fmla="+- f7 0 f5"/>
                <a:gd name="f12" fmla="+- f6 0 f5"/>
                <a:gd name="f13" fmla="*/ f8 f0 1"/>
                <a:gd name="f14" fmla="*/ f12 1 2434000"/>
                <a:gd name="f15" fmla="*/ f11 1 489600"/>
                <a:gd name="f16" fmla="*/ 0 f12 1"/>
                <a:gd name="f17" fmla="*/ 0 f11 1"/>
                <a:gd name="f18" fmla="*/ 2434000 f12 1"/>
                <a:gd name="f19" fmla="*/ 489600 f11 1"/>
                <a:gd name="f20" fmla="*/ f13 1 f2"/>
                <a:gd name="f21" fmla="*/ f16 1 2434000"/>
                <a:gd name="f22" fmla="*/ f17 1 489600"/>
                <a:gd name="f23" fmla="*/ f18 1 2434000"/>
                <a:gd name="f24" fmla="*/ f19 1 4896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34000" h="489600">
                  <a:moveTo>
                    <a:pt x="f5" y="f5"/>
                  </a:moveTo>
                  <a:lnTo>
                    <a:pt x="f6" y="f5"/>
                  </a:lnTo>
                  <a:lnTo>
                    <a:pt x="f6" y="f7"/>
                  </a:lnTo>
                  <a:lnTo>
                    <a:pt x="f5" y="f7"/>
                  </a:lnTo>
                  <a:lnTo>
                    <a:pt x="f5" y="f5"/>
                  </a:lnTo>
                  <a:close/>
                </a:path>
              </a:pathLst>
            </a:custGeom>
            <a:solidFill>
              <a:srgbClr val="FFC000"/>
            </a:solidFill>
            <a:ln w="12701" cap="flat">
              <a:solidFill>
                <a:srgbClr val="FFC000"/>
              </a:solidFill>
              <a:prstDash val="solid"/>
              <a:miter/>
            </a:ln>
          </p:spPr>
          <p:txBody>
            <a:bodyPr vert="horz" wrap="square" lIns="120901" tIns="69092" rIns="120901" bIns="69092"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700" b="0" i="0" u="none" strike="noStrike" kern="1200" cap="none" spc="0" baseline="0">
                  <a:solidFill>
                    <a:srgbClr val="FFFFFF"/>
                  </a:solidFill>
                  <a:uFillTx/>
                  <a:latin typeface="Calibri"/>
                </a:rPr>
                <a:t>Open Play</a:t>
              </a:r>
              <a:endParaRPr lang="en-US" sz="17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61EED70F-C9CF-4A6C-88FD-D9F606227C30}"/>
                </a:ext>
              </a:extLst>
            </p:cNvPr>
            <p:cNvSpPr/>
            <p:nvPr/>
          </p:nvSpPr>
          <p:spPr>
            <a:xfrm>
              <a:off x="201378" y="2299697"/>
              <a:ext cx="2433995" cy="3768196"/>
            </a:xfrm>
            <a:custGeom>
              <a:avLst/>
              <a:gdLst>
                <a:gd name="f0" fmla="val 10800000"/>
                <a:gd name="f1" fmla="val 5400000"/>
                <a:gd name="f2" fmla="val 180"/>
                <a:gd name="f3" fmla="val w"/>
                <a:gd name="f4" fmla="val h"/>
                <a:gd name="f5" fmla="val 0"/>
                <a:gd name="f6" fmla="val 2434000"/>
                <a:gd name="f7" fmla="val 3768198"/>
                <a:gd name="f8" fmla="+- 0 0 -90"/>
                <a:gd name="f9" fmla="*/ f3 1 2434000"/>
                <a:gd name="f10" fmla="*/ f4 1 3768198"/>
                <a:gd name="f11" fmla="+- f7 0 f5"/>
                <a:gd name="f12" fmla="+- f6 0 f5"/>
                <a:gd name="f13" fmla="*/ f8 f0 1"/>
                <a:gd name="f14" fmla="*/ f12 1 2434000"/>
                <a:gd name="f15" fmla="*/ f11 1 3768198"/>
                <a:gd name="f16" fmla="*/ 0 f12 1"/>
                <a:gd name="f17" fmla="*/ 0 f11 1"/>
                <a:gd name="f18" fmla="*/ 2434000 f12 1"/>
                <a:gd name="f19" fmla="*/ 3768198 f11 1"/>
                <a:gd name="f20" fmla="*/ f13 1 f2"/>
                <a:gd name="f21" fmla="*/ f16 1 2434000"/>
                <a:gd name="f22" fmla="*/ f17 1 3768198"/>
                <a:gd name="f23" fmla="*/ f18 1 2434000"/>
                <a:gd name="f24" fmla="*/ f19 1 376819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34000" h="3768198">
                  <a:moveTo>
                    <a:pt x="f5" y="f5"/>
                  </a:moveTo>
                  <a:lnTo>
                    <a:pt x="f6" y="f5"/>
                  </a:lnTo>
                  <a:lnTo>
                    <a:pt x="f6" y="f7"/>
                  </a:lnTo>
                  <a:lnTo>
                    <a:pt x="f5" y="f7"/>
                  </a:lnTo>
                  <a:lnTo>
                    <a:pt x="f5" y="f5"/>
                  </a:lnTo>
                  <a:close/>
                </a:path>
              </a:pathLst>
            </a:custGeom>
            <a:solidFill>
              <a:srgbClr val="FFE8CB">
                <a:alpha val="90000"/>
              </a:srgbClr>
            </a:solidFill>
            <a:ln w="12701" cap="flat">
              <a:solidFill>
                <a:srgbClr val="FFE8CB">
                  <a:alpha val="90000"/>
                </a:srgbClr>
              </a:solidFill>
              <a:prstDash val="solid"/>
              <a:miter/>
            </a:ln>
          </p:spPr>
          <p:txBody>
            <a:bodyPr vert="horz" wrap="square" lIns="90681" tIns="90681" rIns="120901" bIns="136017" anchor="t" anchorCtr="0" compatLnSpc="1">
              <a:noAutofit/>
            </a:bodyPr>
            <a:lstStyle/>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Attacking players must remain behind the ball whilst active or run the risk of being called offside. Players not interfering with play can be in front of ball but must get back behind the ball before then again interfering with play.</a:t>
              </a: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endParaRPr lang="en-US" sz="17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F83AD3CC-43E1-4FE8-A969-D0C4DE9E0691}"/>
                </a:ext>
              </a:extLst>
            </p:cNvPr>
            <p:cNvSpPr/>
            <p:nvPr/>
          </p:nvSpPr>
          <p:spPr>
            <a:xfrm>
              <a:off x="2976134" y="1810100"/>
              <a:ext cx="2433995" cy="489597"/>
            </a:xfrm>
            <a:custGeom>
              <a:avLst/>
              <a:gdLst>
                <a:gd name="f0" fmla="val 10800000"/>
                <a:gd name="f1" fmla="val 5400000"/>
                <a:gd name="f2" fmla="val 180"/>
                <a:gd name="f3" fmla="val w"/>
                <a:gd name="f4" fmla="val h"/>
                <a:gd name="f5" fmla="val 0"/>
                <a:gd name="f6" fmla="val 2434000"/>
                <a:gd name="f7" fmla="val 489600"/>
                <a:gd name="f8" fmla="+- 0 0 -90"/>
                <a:gd name="f9" fmla="*/ f3 1 2434000"/>
                <a:gd name="f10" fmla="*/ f4 1 489600"/>
                <a:gd name="f11" fmla="+- f7 0 f5"/>
                <a:gd name="f12" fmla="+- f6 0 f5"/>
                <a:gd name="f13" fmla="*/ f8 f0 1"/>
                <a:gd name="f14" fmla="*/ f12 1 2434000"/>
                <a:gd name="f15" fmla="*/ f11 1 489600"/>
                <a:gd name="f16" fmla="*/ 0 f12 1"/>
                <a:gd name="f17" fmla="*/ 0 f11 1"/>
                <a:gd name="f18" fmla="*/ 2434000 f12 1"/>
                <a:gd name="f19" fmla="*/ 489600 f11 1"/>
                <a:gd name="f20" fmla="*/ f13 1 f2"/>
                <a:gd name="f21" fmla="*/ f16 1 2434000"/>
                <a:gd name="f22" fmla="*/ f17 1 489600"/>
                <a:gd name="f23" fmla="*/ f18 1 2434000"/>
                <a:gd name="f24" fmla="*/ f19 1 4896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34000" h="489600">
                  <a:moveTo>
                    <a:pt x="f5" y="f5"/>
                  </a:moveTo>
                  <a:lnTo>
                    <a:pt x="f6" y="f5"/>
                  </a:lnTo>
                  <a:lnTo>
                    <a:pt x="f6" y="f7"/>
                  </a:lnTo>
                  <a:lnTo>
                    <a:pt x="f5" y="f7"/>
                  </a:lnTo>
                  <a:lnTo>
                    <a:pt x="f5" y="f5"/>
                  </a:lnTo>
                  <a:close/>
                </a:path>
              </a:pathLst>
            </a:custGeom>
            <a:solidFill>
              <a:srgbClr val="30E845"/>
            </a:solidFill>
            <a:ln w="12701" cap="flat">
              <a:solidFill>
                <a:srgbClr val="30E845"/>
              </a:solidFill>
              <a:prstDash val="solid"/>
              <a:miter/>
            </a:ln>
          </p:spPr>
          <p:txBody>
            <a:bodyPr vert="horz" wrap="square" lIns="120901" tIns="69092" rIns="120901" bIns="69092"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700" b="0" i="0" u="none" strike="noStrike" kern="1200" cap="none" spc="0" baseline="0">
                  <a:solidFill>
                    <a:srgbClr val="FFFFFF"/>
                  </a:solidFill>
                  <a:uFillTx/>
                  <a:latin typeface="Calibri"/>
                </a:rPr>
                <a:t>Creativity</a:t>
              </a:r>
              <a:endParaRPr lang="en-US" sz="17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B0109B33-53FD-449C-9A52-AD4BBC61D65F}"/>
                </a:ext>
              </a:extLst>
            </p:cNvPr>
            <p:cNvSpPr/>
            <p:nvPr/>
          </p:nvSpPr>
          <p:spPr>
            <a:xfrm>
              <a:off x="2976134" y="2299697"/>
              <a:ext cx="2433995" cy="3768196"/>
            </a:xfrm>
            <a:custGeom>
              <a:avLst/>
              <a:gdLst>
                <a:gd name="f0" fmla="val 10800000"/>
                <a:gd name="f1" fmla="val 5400000"/>
                <a:gd name="f2" fmla="val 180"/>
                <a:gd name="f3" fmla="val w"/>
                <a:gd name="f4" fmla="val h"/>
                <a:gd name="f5" fmla="val 0"/>
                <a:gd name="f6" fmla="val 2434000"/>
                <a:gd name="f7" fmla="val 3768198"/>
                <a:gd name="f8" fmla="+- 0 0 -90"/>
                <a:gd name="f9" fmla="*/ f3 1 2434000"/>
                <a:gd name="f10" fmla="*/ f4 1 3768198"/>
                <a:gd name="f11" fmla="+- f7 0 f5"/>
                <a:gd name="f12" fmla="+- f6 0 f5"/>
                <a:gd name="f13" fmla="*/ f8 f0 1"/>
                <a:gd name="f14" fmla="*/ f12 1 2434000"/>
                <a:gd name="f15" fmla="*/ f11 1 3768198"/>
                <a:gd name="f16" fmla="*/ 0 f12 1"/>
                <a:gd name="f17" fmla="*/ 0 f11 1"/>
                <a:gd name="f18" fmla="*/ 2434000 f12 1"/>
                <a:gd name="f19" fmla="*/ 3768198 f11 1"/>
                <a:gd name="f20" fmla="*/ f13 1 f2"/>
                <a:gd name="f21" fmla="*/ f16 1 2434000"/>
                <a:gd name="f22" fmla="*/ f17 1 3768198"/>
                <a:gd name="f23" fmla="*/ f18 1 2434000"/>
                <a:gd name="f24" fmla="*/ f19 1 376819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34000" h="3768198">
                  <a:moveTo>
                    <a:pt x="f5" y="f5"/>
                  </a:moveTo>
                  <a:lnTo>
                    <a:pt x="f6" y="f5"/>
                  </a:lnTo>
                  <a:lnTo>
                    <a:pt x="f6" y="f7"/>
                  </a:lnTo>
                  <a:lnTo>
                    <a:pt x="f5" y="f7"/>
                  </a:lnTo>
                  <a:lnTo>
                    <a:pt x="f5" y="f5"/>
                  </a:lnTo>
                  <a:close/>
                </a:path>
              </a:pathLst>
            </a:custGeom>
            <a:solidFill>
              <a:srgbClr val="CEF8D1">
                <a:alpha val="90000"/>
              </a:srgbClr>
            </a:solidFill>
            <a:ln w="12701" cap="flat">
              <a:solidFill>
                <a:srgbClr val="CEF8D1">
                  <a:alpha val="90000"/>
                </a:srgbClr>
              </a:solidFill>
              <a:prstDash val="solid"/>
              <a:miter/>
            </a:ln>
          </p:spPr>
          <p:txBody>
            <a:bodyPr vert="horz" wrap="square" lIns="90681" tIns="90681" rIns="120901" bIns="136017" anchor="t" anchorCtr="0" compatLnSpc="1">
              <a:noAutofit/>
            </a:bodyPr>
            <a:lstStyle/>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The best attack is one that the opposition struggles to read.</a:t>
              </a: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Be creative </a:t>
              </a: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Be confident</a:t>
              </a: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You need a weapon to unleash in those 1-on-1 scenarios. The side-step offers that with devastating efficiency – with no better example coming from Wales legend Shane Williams.</a:t>
              </a:r>
              <a:endParaRPr lang="en-US" sz="17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1BA5AC41-974B-4930-B9B2-C54EBDB1A7AB}"/>
                </a:ext>
              </a:extLst>
            </p:cNvPr>
            <p:cNvSpPr/>
            <p:nvPr/>
          </p:nvSpPr>
          <p:spPr>
            <a:xfrm>
              <a:off x="5750899" y="1810100"/>
              <a:ext cx="2433995" cy="489597"/>
            </a:xfrm>
            <a:custGeom>
              <a:avLst/>
              <a:gdLst>
                <a:gd name="f0" fmla="val 10800000"/>
                <a:gd name="f1" fmla="val 5400000"/>
                <a:gd name="f2" fmla="val 180"/>
                <a:gd name="f3" fmla="val w"/>
                <a:gd name="f4" fmla="val h"/>
                <a:gd name="f5" fmla="val 0"/>
                <a:gd name="f6" fmla="val 2434000"/>
                <a:gd name="f7" fmla="val 489600"/>
                <a:gd name="f8" fmla="+- 0 0 -90"/>
                <a:gd name="f9" fmla="*/ f3 1 2434000"/>
                <a:gd name="f10" fmla="*/ f4 1 489600"/>
                <a:gd name="f11" fmla="+- f7 0 f5"/>
                <a:gd name="f12" fmla="+- f6 0 f5"/>
                <a:gd name="f13" fmla="*/ f8 f0 1"/>
                <a:gd name="f14" fmla="*/ f12 1 2434000"/>
                <a:gd name="f15" fmla="*/ f11 1 489600"/>
                <a:gd name="f16" fmla="*/ 0 f12 1"/>
                <a:gd name="f17" fmla="*/ 0 f11 1"/>
                <a:gd name="f18" fmla="*/ 2434000 f12 1"/>
                <a:gd name="f19" fmla="*/ 489600 f11 1"/>
                <a:gd name="f20" fmla="*/ f13 1 f2"/>
                <a:gd name="f21" fmla="*/ f16 1 2434000"/>
                <a:gd name="f22" fmla="*/ f17 1 489600"/>
                <a:gd name="f23" fmla="*/ f18 1 2434000"/>
                <a:gd name="f24" fmla="*/ f19 1 4896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34000" h="489600">
                  <a:moveTo>
                    <a:pt x="f5" y="f5"/>
                  </a:moveTo>
                  <a:lnTo>
                    <a:pt x="f6" y="f5"/>
                  </a:lnTo>
                  <a:lnTo>
                    <a:pt x="f6" y="f7"/>
                  </a:lnTo>
                  <a:lnTo>
                    <a:pt x="f5" y="f7"/>
                  </a:lnTo>
                  <a:lnTo>
                    <a:pt x="f5" y="f5"/>
                  </a:lnTo>
                  <a:close/>
                </a:path>
              </a:pathLst>
            </a:custGeom>
            <a:solidFill>
              <a:srgbClr val="5B9BD5"/>
            </a:solidFill>
            <a:ln w="12701" cap="flat">
              <a:solidFill>
                <a:srgbClr val="5B9BD5"/>
              </a:solidFill>
              <a:prstDash val="solid"/>
              <a:miter/>
            </a:ln>
          </p:spPr>
          <p:txBody>
            <a:bodyPr vert="horz" wrap="square" lIns="120901" tIns="69092" rIns="120901" bIns="69092"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700" b="0" i="0" u="none" strike="noStrike" kern="1200" cap="none" spc="0" baseline="0">
                  <a:solidFill>
                    <a:srgbClr val="FFFFFF"/>
                  </a:solidFill>
                  <a:uFillTx/>
                  <a:latin typeface="Calibri"/>
                </a:rPr>
                <a:t>Offload</a:t>
              </a:r>
              <a:endParaRPr lang="en-US" sz="17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6ADE23B9-A5F4-446A-8D81-07CDF68DF959}"/>
                </a:ext>
              </a:extLst>
            </p:cNvPr>
            <p:cNvSpPr/>
            <p:nvPr/>
          </p:nvSpPr>
          <p:spPr>
            <a:xfrm>
              <a:off x="5750899" y="2299697"/>
              <a:ext cx="2433995" cy="3768196"/>
            </a:xfrm>
            <a:custGeom>
              <a:avLst/>
              <a:gdLst>
                <a:gd name="f0" fmla="val 10800000"/>
                <a:gd name="f1" fmla="val 5400000"/>
                <a:gd name="f2" fmla="val 180"/>
                <a:gd name="f3" fmla="val w"/>
                <a:gd name="f4" fmla="val h"/>
                <a:gd name="f5" fmla="val 0"/>
                <a:gd name="f6" fmla="val 2434000"/>
                <a:gd name="f7" fmla="val 3768198"/>
                <a:gd name="f8" fmla="+- 0 0 -90"/>
                <a:gd name="f9" fmla="*/ f3 1 2434000"/>
                <a:gd name="f10" fmla="*/ f4 1 3768198"/>
                <a:gd name="f11" fmla="+- f7 0 f5"/>
                <a:gd name="f12" fmla="+- f6 0 f5"/>
                <a:gd name="f13" fmla="*/ f8 f0 1"/>
                <a:gd name="f14" fmla="*/ f12 1 2434000"/>
                <a:gd name="f15" fmla="*/ f11 1 3768198"/>
                <a:gd name="f16" fmla="*/ 0 f12 1"/>
                <a:gd name="f17" fmla="*/ 0 f11 1"/>
                <a:gd name="f18" fmla="*/ 2434000 f12 1"/>
                <a:gd name="f19" fmla="*/ 3768198 f11 1"/>
                <a:gd name="f20" fmla="*/ f13 1 f2"/>
                <a:gd name="f21" fmla="*/ f16 1 2434000"/>
                <a:gd name="f22" fmla="*/ f17 1 3768198"/>
                <a:gd name="f23" fmla="*/ f18 1 2434000"/>
                <a:gd name="f24" fmla="*/ f19 1 3768198"/>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434000" h="3768198">
                  <a:moveTo>
                    <a:pt x="f5" y="f5"/>
                  </a:moveTo>
                  <a:lnTo>
                    <a:pt x="f6" y="f5"/>
                  </a:lnTo>
                  <a:lnTo>
                    <a:pt x="f6" y="f7"/>
                  </a:lnTo>
                  <a:lnTo>
                    <a:pt x="f5" y="f7"/>
                  </a:lnTo>
                  <a:lnTo>
                    <a:pt x="f5" y="f5"/>
                  </a:lnTo>
                  <a:close/>
                </a:path>
              </a:pathLst>
            </a:custGeom>
            <a:solidFill>
              <a:srgbClr val="D2DEEF">
                <a:alpha val="90000"/>
              </a:srgbClr>
            </a:solidFill>
            <a:ln w="12701" cap="flat">
              <a:solidFill>
                <a:srgbClr val="D2DEEF">
                  <a:alpha val="90000"/>
                </a:srgbClr>
              </a:solidFill>
              <a:prstDash val="solid"/>
              <a:miter/>
            </a:ln>
          </p:spPr>
          <p:txBody>
            <a:bodyPr vert="horz" wrap="square" lIns="90681" tIns="90681" rIns="120901" bIns="136017" anchor="t" anchorCtr="0" compatLnSpc="1">
              <a:noAutofit/>
            </a:bodyPr>
            <a:lstStyle/>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Avoiding the breakdown is a valuable facet of the game that is often ignored.</a:t>
              </a: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exploit space and ensure continuity and pace in play. Keep the ball alive as long as possible, and avoid the potential pitfalls of the breakdown.</a:t>
              </a:r>
              <a:endParaRPr lang="en-US" sz="1700" b="0" i="0" u="none" strike="noStrike" kern="1200" cap="none" spc="0" baseline="0">
                <a:solidFill>
                  <a:srgbClr val="000000"/>
                </a:solidFill>
                <a:uFillTx/>
                <a:latin typeface="Calibri"/>
              </a:endParaRPr>
            </a:p>
          </p:txBody>
        </p:sp>
      </p:grpSp>
      <p:pic>
        <p:nvPicPr>
          <p:cNvPr id="10" name="Picture 2" descr="Grunge black let 's go square rubber seal stamp on white background.">
            <a:extLst>
              <a:ext uri="{FF2B5EF4-FFF2-40B4-BE49-F238E27FC236}">
                <a16:creationId xmlns:a16="http://schemas.microsoft.com/office/drawing/2014/main" id="{EF8D8927-0F80-43C9-83DB-8F2B6B41E32A}"/>
              </a:ext>
            </a:extLst>
          </p:cNvPr>
          <p:cNvPicPr>
            <a:picLocks noChangeAspect="1"/>
          </p:cNvPicPr>
          <p:nvPr/>
        </p:nvPicPr>
        <p:blipFill>
          <a:blip r:embed="rId2"/>
          <a:srcRect b="16255"/>
          <a:stretch>
            <a:fillRect/>
          </a:stretch>
        </p:blipFill>
        <p:spPr>
          <a:xfrm>
            <a:off x="8615568" y="445605"/>
            <a:ext cx="2857500" cy="1164607"/>
          </a:xfrm>
          <a:prstGeom prst="rect">
            <a:avLst/>
          </a:prstGeom>
          <a:noFill/>
          <a:ln cap="flat">
            <a:noFill/>
          </a:ln>
        </p:spPr>
      </p:pic>
      <p:sp>
        <p:nvSpPr>
          <p:cNvPr id="11" name="TextBox 4">
            <a:extLst>
              <a:ext uri="{FF2B5EF4-FFF2-40B4-BE49-F238E27FC236}">
                <a16:creationId xmlns:a16="http://schemas.microsoft.com/office/drawing/2014/main" id="{0BF4CE83-0873-4374-B5E8-AE78C5D7D440}"/>
              </a:ext>
            </a:extLst>
          </p:cNvPr>
          <p:cNvSpPr txBox="1"/>
          <p:nvPr/>
        </p:nvSpPr>
        <p:spPr>
          <a:xfrm>
            <a:off x="8187400" y="3059664"/>
            <a:ext cx="375510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Team of note: Japan 2019 World Cup</a:t>
            </a:r>
            <a:endParaRPr lang="en-US" sz="1800" b="0" i="0" u="none" strike="noStrike" kern="1200" cap="none" spc="0" baseline="0">
              <a:solidFill>
                <a:srgbClr val="000000"/>
              </a:solidFill>
              <a:uFillTx/>
              <a:latin typeface="Calibri"/>
            </a:endParaRPr>
          </a:p>
        </p:txBody>
      </p:sp>
      <p:pic>
        <p:nvPicPr>
          <p:cNvPr id="12" name="Picture 2" descr="Michael Leitch fears Japan are not capitalising on 2019 Rugby ...">
            <a:extLst>
              <a:ext uri="{FF2B5EF4-FFF2-40B4-BE49-F238E27FC236}">
                <a16:creationId xmlns:a16="http://schemas.microsoft.com/office/drawing/2014/main" id="{6C22F97C-98C5-4550-A92A-3AB7718864E7}"/>
              </a:ext>
            </a:extLst>
          </p:cNvPr>
          <p:cNvPicPr>
            <a:picLocks noChangeAspect="1"/>
          </p:cNvPicPr>
          <p:nvPr/>
        </p:nvPicPr>
        <p:blipFill>
          <a:blip r:embed="rId3"/>
          <a:srcRect/>
          <a:stretch>
            <a:fillRect/>
          </a:stretch>
        </p:blipFill>
        <p:spPr>
          <a:xfrm>
            <a:off x="8382414" y="3429000"/>
            <a:ext cx="2971388" cy="2228923"/>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B45F0-C4AF-4AE9-B9E1-3EA92C7BEE81}"/>
              </a:ext>
            </a:extLst>
          </p:cNvPr>
          <p:cNvSpPr txBox="1">
            <a:spLocks noGrp="1"/>
          </p:cNvSpPr>
          <p:nvPr>
            <p:ph type="title"/>
          </p:nvPr>
        </p:nvSpPr>
        <p:spPr/>
        <p:txBody>
          <a:bodyPr/>
          <a:lstStyle/>
          <a:p>
            <a:pPr lvl="0"/>
            <a:r>
              <a:rPr lang="en-GB">
                <a:solidFill>
                  <a:srgbClr val="7F7F7F"/>
                </a:solidFill>
              </a:rPr>
              <a:t>P - Protection</a:t>
            </a:r>
            <a:endParaRPr lang="en-US">
              <a:solidFill>
                <a:srgbClr val="7F7F7F"/>
              </a:solidFill>
            </a:endParaRPr>
          </a:p>
        </p:txBody>
      </p:sp>
      <p:pic>
        <p:nvPicPr>
          <p:cNvPr id="3" name="Content Placeholder 4">
            <a:extLst>
              <a:ext uri="{FF2B5EF4-FFF2-40B4-BE49-F238E27FC236}">
                <a16:creationId xmlns:a16="http://schemas.microsoft.com/office/drawing/2014/main" id="{D76DD85C-157E-435E-8081-2A17140323F9}"/>
              </a:ext>
            </a:extLst>
          </p:cNvPr>
          <p:cNvPicPr>
            <a:picLocks noGrp="1" noChangeAspect="1"/>
          </p:cNvPicPr>
          <p:nvPr>
            <p:ph idx="1"/>
          </p:nvPr>
        </p:nvPicPr>
        <p:blipFill>
          <a:blip r:embed="rId2"/>
          <a:stretch>
            <a:fillRect/>
          </a:stretch>
        </p:blipFill>
        <p:spPr>
          <a:xfrm>
            <a:off x="337623" y="1484254"/>
            <a:ext cx="8732327" cy="5373745"/>
          </a:xfrm>
        </p:spPr>
      </p:pic>
      <p:pic>
        <p:nvPicPr>
          <p:cNvPr id="4" name="Picture 2" descr="Safeguarding - Safeguarding - Rugby Safe">
            <a:extLst>
              <a:ext uri="{FF2B5EF4-FFF2-40B4-BE49-F238E27FC236}">
                <a16:creationId xmlns:a16="http://schemas.microsoft.com/office/drawing/2014/main" id="{EABEB85B-77C6-4A56-8F3C-0560AEEAE16A}"/>
              </a:ext>
            </a:extLst>
          </p:cNvPr>
          <p:cNvPicPr>
            <a:picLocks noChangeAspect="1"/>
          </p:cNvPicPr>
          <p:nvPr/>
        </p:nvPicPr>
        <p:blipFill>
          <a:blip r:embed="rId3"/>
          <a:srcRect/>
          <a:stretch>
            <a:fillRect/>
          </a:stretch>
        </p:blipFill>
        <p:spPr>
          <a:xfrm>
            <a:off x="9992133" y="0"/>
            <a:ext cx="1738521" cy="1738521"/>
          </a:xfrm>
          <a:prstGeom prst="rect">
            <a:avLst/>
          </a:prstGeom>
          <a:noFill/>
          <a:ln cap="flat">
            <a:noFill/>
          </a:ln>
        </p:spPr>
      </p:pic>
      <p:sp>
        <p:nvSpPr>
          <p:cNvPr id="5" name="TextBox 5">
            <a:extLst>
              <a:ext uri="{FF2B5EF4-FFF2-40B4-BE49-F238E27FC236}">
                <a16:creationId xmlns:a16="http://schemas.microsoft.com/office/drawing/2014/main" id="{8F1014AC-2D44-4AAB-9716-F6BE3EE9C8BD}"/>
              </a:ext>
            </a:extLst>
          </p:cNvPr>
          <p:cNvSpPr txBox="1"/>
          <p:nvPr/>
        </p:nvSpPr>
        <p:spPr>
          <a:xfrm>
            <a:off x="9610590" y="1906697"/>
            <a:ext cx="2243782" cy="4247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most  important piece of equipment is the mouthguard (gumshield). The RFU strongly recommend that mouthguards are worn for any contact rugby activity.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Boots are also of paramount importance to provide stability and firm contact with the ground</a:t>
            </a:r>
            <a:endParaRPr lang="en-US" sz="1800" b="0" i="0" u="none" strike="noStrike" kern="1200" cap="none" spc="0" baseline="0">
              <a:solidFill>
                <a:srgbClr val="000000"/>
              </a:solidFill>
              <a:uFillTx/>
              <a:latin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DA37-6ED9-4DB3-B231-5B4E3D7A248F}"/>
              </a:ext>
            </a:extLst>
          </p:cNvPr>
          <p:cNvSpPr txBox="1">
            <a:spLocks noGrp="1"/>
          </p:cNvSpPr>
          <p:nvPr>
            <p:ph type="title"/>
          </p:nvPr>
        </p:nvSpPr>
        <p:spPr/>
        <p:txBody>
          <a:bodyPr/>
          <a:lstStyle/>
          <a:p>
            <a:pPr lvl="0"/>
            <a:r>
              <a:rPr lang="en-GB" sz="4800" b="1">
                <a:solidFill>
                  <a:srgbClr val="FFC000"/>
                </a:solidFill>
              </a:rPr>
              <a:t>Q – Quality</a:t>
            </a:r>
            <a:endParaRPr lang="en-US" sz="4800" b="1">
              <a:solidFill>
                <a:srgbClr val="FFC000"/>
              </a:solidFill>
            </a:endParaRPr>
          </a:p>
        </p:txBody>
      </p:sp>
      <p:grpSp>
        <p:nvGrpSpPr>
          <p:cNvPr id="3" name="Content Placeholder 5">
            <a:extLst>
              <a:ext uri="{FF2B5EF4-FFF2-40B4-BE49-F238E27FC236}">
                <a16:creationId xmlns:a16="http://schemas.microsoft.com/office/drawing/2014/main" id="{9D686391-5728-4E85-AE5C-F626DFEF5437}"/>
              </a:ext>
            </a:extLst>
          </p:cNvPr>
          <p:cNvGrpSpPr/>
          <p:nvPr/>
        </p:nvGrpSpPr>
        <p:grpSpPr>
          <a:xfrm>
            <a:off x="3650348" y="1738374"/>
            <a:ext cx="4891308" cy="4616668"/>
            <a:chOff x="3650348" y="1738374"/>
            <a:chExt cx="4891308" cy="4616668"/>
          </a:xfrm>
        </p:grpSpPr>
        <p:sp>
          <p:nvSpPr>
            <p:cNvPr id="4" name="Freeform: Shape 3">
              <a:extLst>
                <a:ext uri="{FF2B5EF4-FFF2-40B4-BE49-F238E27FC236}">
                  <a16:creationId xmlns:a16="http://schemas.microsoft.com/office/drawing/2014/main" id="{326C6877-3EB4-4726-A0A2-6038DCB90C5F}"/>
                </a:ext>
              </a:extLst>
            </p:cNvPr>
            <p:cNvSpPr/>
            <p:nvPr/>
          </p:nvSpPr>
          <p:spPr>
            <a:xfrm>
              <a:off x="4675482" y="1738374"/>
              <a:ext cx="2841031" cy="2841031"/>
            </a:xfrm>
            <a:custGeom>
              <a:avLst/>
              <a:gdLst>
                <a:gd name="f0" fmla="val 10800000"/>
                <a:gd name="f1" fmla="val 5400000"/>
                <a:gd name="f2" fmla="val 180"/>
                <a:gd name="f3" fmla="val w"/>
                <a:gd name="f4" fmla="val h"/>
                <a:gd name="f5" fmla="val 0"/>
                <a:gd name="f6" fmla="val 2841028"/>
                <a:gd name="f7" fmla="val 1420514"/>
                <a:gd name="f8" fmla="val 635986"/>
                <a:gd name="f9" fmla="val 2205042"/>
                <a:gd name="f10" fmla="+- 0 0 -90"/>
                <a:gd name="f11" fmla="*/ f3 1 2841028"/>
                <a:gd name="f12" fmla="*/ f4 1 2841028"/>
                <a:gd name="f13" fmla="+- f6 0 f5"/>
                <a:gd name="f14" fmla="*/ f10 f0 1"/>
                <a:gd name="f15" fmla="*/ f13 1 2841028"/>
                <a:gd name="f16" fmla="*/ 0 f13 1"/>
                <a:gd name="f17" fmla="*/ 1420514 f13 1"/>
                <a:gd name="f18" fmla="*/ 2841028 f13 1"/>
                <a:gd name="f19" fmla="*/ f14 1 f2"/>
                <a:gd name="f20" fmla="*/ f16 1 2841028"/>
                <a:gd name="f21" fmla="*/ f17 1 2841028"/>
                <a:gd name="f22" fmla="*/ f18 1 2841028"/>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2841028" h="2841028">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FFC000">
                <a:alpha val="50000"/>
              </a:srgbClr>
            </a:solidFill>
            <a:ln w="12701" cap="flat">
              <a:solidFill>
                <a:srgbClr val="FFFFFF"/>
              </a:solidFill>
              <a:prstDash val="solid"/>
              <a:miter/>
            </a:ln>
          </p:spPr>
          <p:txBody>
            <a:bodyPr vert="horz" wrap="square" lIns="378808" tIns="497177" rIns="378808" bIns="1065385"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Top quality possession: The ball carrier passes the ball before or out of the contact.</a:t>
              </a:r>
              <a:endParaRPr lang="en-US" sz="1800" b="0" i="0" u="none" strike="noStrike" kern="1200" cap="none" spc="0" baseline="0">
                <a:solidFill>
                  <a:srgbClr val="000000"/>
                </a:solidFill>
                <a:uFillTx/>
                <a:latin typeface="Calibri"/>
              </a:endParaRPr>
            </a:p>
          </p:txBody>
        </p:sp>
        <p:sp>
          <p:nvSpPr>
            <p:cNvPr id="5" name="Freeform: Shape 4">
              <a:extLst>
                <a:ext uri="{FF2B5EF4-FFF2-40B4-BE49-F238E27FC236}">
                  <a16:creationId xmlns:a16="http://schemas.microsoft.com/office/drawing/2014/main" id="{3570FAF9-ED8E-4D84-A0B9-5DFD18D72650}"/>
                </a:ext>
              </a:extLst>
            </p:cNvPr>
            <p:cNvSpPr/>
            <p:nvPr/>
          </p:nvSpPr>
          <p:spPr>
            <a:xfrm>
              <a:off x="5700625" y="3514011"/>
              <a:ext cx="2841031" cy="2841031"/>
            </a:xfrm>
            <a:custGeom>
              <a:avLst/>
              <a:gdLst>
                <a:gd name="f0" fmla="val 10800000"/>
                <a:gd name="f1" fmla="val 5400000"/>
                <a:gd name="f2" fmla="val 180"/>
                <a:gd name="f3" fmla="val w"/>
                <a:gd name="f4" fmla="val h"/>
                <a:gd name="f5" fmla="val 0"/>
                <a:gd name="f6" fmla="val 2841028"/>
                <a:gd name="f7" fmla="val 1420514"/>
                <a:gd name="f8" fmla="val 635986"/>
                <a:gd name="f9" fmla="val 2205042"/>
                <a:gd name="f10" fmla="+- 0 0 -90"/>
                <a:gd name="f11" fmla="*/ f3 1 2841028"/>
                <a:gd name="f12" fmla="*/ f4 1 2841028"/>
                <a:gd name="f13" fmla="+- f6 0 f5"/>
                <a:gd name="f14" fmla="*/ f10 f0 1"/>
                <a:gd name="f15" fmla="*/ f13 1 2841028"/>
                <a:gd name="f16" fmla="*/ 0 f13 1"/>
                <a:gd name="f17" fmla="*/ 1420514 f13 1"/>
                <a:gd name="f18" fmla="*/ 2841028 f13 1"/>
                <a:gd name="f19" fmla="*/ f14 1 f2"/>
                <a:gd name="f20" fmla="*/ f16 1 2841028"/>
                <a:gd name="f21" fmla="*/ f17 1 2841028"/>
                <a:gd name="f22" fmla="*/ f18 1 2841028"/>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2841028" h="2841028">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30E845">
                <a:alpha val="50000"/>
              </a:srgbClr>
            </a:solidFill>
            <a:ln w="12701" cap="flat">
              <a:solidFill>
                <a:srgbClr val="FFFFFF"/>
              </a:solidFill>
              <a:prstDash val="solid"/>
              <a:miter/>
            </a:ln>
          </p:spPr>
          <p:txBody>
            <a:bodyPr vert="horz" wrap="square" lIns="868881" tIns="733934" rIns="267535" bIns="544534"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Poor quality possession: The ball carrier goes to ground with the ball (and a ruck is formed)</a:t>
              </a:r>
              <a:endParaRPr lang="en-US" sz="18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190D2C55-D0A5-4908-AE54-C4E1FB208C97}"/>
                </a:ext>
              </a:extLst>
            </p:cNvPr>
            <p:cNvSpPr/>
            <p:nvPr/>
          </p:nvSpPr>
          <p:spPr>
            <a:xfrm>
              <a:off x="3650348" y="3514011"/>
              <a:ext cx="2841031" cy="2841031"/>
            </a:xfrm>
            <a:custGeom>
              <a:avLst/>
              <a:gdLst>
                <a:gd name="f0" fmla="val 10800000"/>
                <a:gd name="f1" fmla="val 5400000"/>
                <a:gd name="f2" fmla="val 180"/>
                <a:gd name="f3" fmla="val w"/>
                <a:gd name="f4" fmla="val h"/>
                <a:gd name="f5" fmla="val 0"/>
                <a:gd name="f6" fmla="val 2841028"/>
                <a:gd name="f7" fmla="val 1420514"/>
                <a:gd name="f8" fmla="val 635986"/>
                <a:gd name="f9" fmla="val 2205042"/>
                <a:gd name="f10" fmla="+- 0 0 -90"/>
                <a:gd name="f11" fmla="*/ f3 1 2841028"/>
                <a:gd name="f12" fmla="*/ f4 1 2841028"/>
                <a:gd name="f13" fmla="+- f6 0 f5"/>
                <a:gd name="f14" fmla="*/ f10 f0 1"/>
                <a:gd name="f15" fmla="*/ f13 1 2841028"/>
                <a:gd name="f16" fmla="*/ 0 f13 1"/>
                <a:gd name="f17" fmla="*/ 1420514 f13 1"/>
                <a:gd name="f18" fmla="*/ 2841028 f13 1"/>
                <a:gd name="f19" fmla="*/ f14 1 f2"/>
                <a:gd name="f20" fmla="*/ f16 1 2841028"/>
                <a:gd name="f21" fmla="*/ f17 1 2841028"/>
                <a:gd name="f22" fmla="*/ f18 1 2841028"/>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2841028" h="2841028">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5B9BD5">
                <a:alpha val="50000"/>
              </a:srgbClr>
            </a:solidFill>
            <a:ln w="12701" cap="flat">
              <a:solidFill>
                <a:srgbClr val="FFFFFF"/>
              </a:solidFill>
              <a:prstDash val="solid"/>
              <a:miter/>
            </a:ln>
          </p:spPr>
          <p:txBody>
            <a:bodyPr vert="horz" wrap="square" lIns="267526" tIns="733934" rIns="868881" bIns="544534"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The measure of the quality of possession is how easy it is to "go forward" from it.</a:t>
              </a:r>
              <a:endParaRPr lang="en-US" sz="1800" b="0" i="0" u="none" strike="noStrike" kern="1200" cap="none" spc="0" baseline="0">
                <a:solidFill>
                  <a:srgbClr val="000000"/>
                </a:solidFill>
                <a:uFillTx/>
                <a:latin typeface="Calibri"/>
              </a:endParaRPr>
            </a:p>
          </p:txBody>
        </p:sp>
      </p:grpSp>
      <p:pic>
        <p:nvPicPr>
          <p:cNvPr id="7" name="Picture 2" descr="A Holistic view of Product Quality - SAS Voices">
            <a:extLst>
              <a:ext uri="{FF2B5EF4-FFF2-40B4-BE49-F238E27FC236}">
                <a16:creationId xmlns:a16="http://schemas.microsoft.com/office/drawing/2014/main" id="{3B40C334-261A-4B2F-A20E-144F45B5226C}"/>
              </a:ext>
            </a:extLst>
          </p:cNvPr>
          <p:cNvPicPr>
            <a:picLocks noChangeAspect="1"/>
          </p:cNvPicPr>
          <p:nvPr/>
        </p:nvPicPr>
        <p:blipFill>
          <a:blip r:embed="rId2"/>
          <a:srcRect/>
          <a:stretch>
            <a:fillRect/>
          </a:stretch>
        </p:blipFill>
        <p:spPr>
          <a:xfrm>
            <a:off x="9790453" y="0"/>
            <a:ext cx="2152653" cy="2124078"/>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B57B7-50A8-4E04-AA9D-CC575FAE9A0C}"/>
              </a:ext>
            </a:extLst>
          </p:cNvPr>
          <p:cNvSpPr txBox="1">
            <a:spLocks noGrp="1"/>
          </p:cNvSpPr>
          <p:nvPr>
            <p:ph type="title"/>
          </p:nvPr>
        </p:nvSpPr>
        <p:spPr/>
        <p:txBody>
          <a:bodyPr/>
          <a:lstStyle/>
          <a:p>
            <a:pPr lvl="0"/>
            <a:r>
              <a:rPr lang="en-GB" sz="4800" b="1">
                <a:solidFill>
                  <a:srgbClr val="805282"/>
                </a:solidFill>
              </a:rPr>
              <a:t>R -  Respect</a:t>
            </a:r>
            <a:endParaRPr lang="en-US" sz="4800" b="1">
              <a:solidFill>
                <a:srgbClr val="805282"/>
              </a:solidFill>
            </a:endParaRPr>
          </a:p>
        </p:txBody>
      </p:sp>
      <p:grpSp>
        <p:nvGrpSpPr>
          <p:cNvPr id="3" name="Content Placeholder 5">
            <a:extLst>
              <a:ext uri="{FF2B5EF4-FFF2-40B4-BE49-F238E27FC236}">
                <a16:creationId xmlns:a16="http://schemas.microsoft.com/office/drawing/2014/main" id="{93C918E9-6523-40A1-B30F-AB4BEDE49155}"/>
              </a:ext>
            </a:extLst>
          </p:cNvPr>
          <p:cNvGrpSpPr/>
          <p:nvPr/>
        </p:nvGrpSpPr>
        <p:grpSpPr>
          <a:xfrm>
            <a:off x="562712" y="1586913"/>
            <a:ext cx="6161647" cy="3098810"/>
            <a:chOff x="562712" y="1586913"/>
            <a:chExt cx="6161647" cy="3098810"/>
          </a:xfrm>
        </p:grpSpPr>
        <p:sp>
          <p:nvSpPr>
            <p:cNvPr id="4" name="Freeform: Shape 3">
              <a:extLst>
                <a:ext uri="{FF2B5EF4-FFF2-40B4-BE49-F238E27FC236}">
                  <a16:creationId xmlns:a16="http://schemas.microsoft.com/office/drawing/2014/main" id="{95E3E393-142E-4455-AA3A-171EED885B64}"/>
                </a:ext>
              </a:extLst>
            </p:cNvPr>
            <p:cNvSpPr/>
            <p:nvPr/>
          </p:nvSpPr>
          <p:spPr>
            <a:xfrm>
              <a:off x="562712" y="1586913"/>
              <a:ext cx="6161647" cy="998378"/>
            </a:xfrm>
            <a:custGeom>
              <a:avLst/>
              <a:gdLst>
                <a:gd name="f0" fmla="val 10800000"/>
                <a:gd name="f1" fmla="val 5400000"/>
                <a:gd name="f2" fmla="val 180"/>
                <a:gd name="f3" fmla="val w"/>
                <a:gd name="f4" fmla="val h"/>
                <a:gd name="f5" fmla="val 0"/>
                <a:gd name="f6" fmla="val 6161645"/>
                <a:gd name="f7" fmla="val 998375"/>
                <a:gd name="f8" fmla="val 166399"/>
                <a:gd name="f9" fmla="val 74499"/>
                <a:gd name="f10" fmla="val 5995246"/>
                <a:gd name="f11" fmla="val 6087146"/>
                <a:gd name="f12" fmla="val 831976"/>
                <a:gd name="f13" fmla="val 923876"/>
                <a:gd name="f14" fmla="+- 0 0 -90"/>
                <a:gd name="f15" fmla="*/ f3 1 6161645"/>
                <a:gd name="f16" fmla="*/ f4 1 998375"/>
                <a:gd name="f17" fmla="+- f7 0 f5"/>
                <a:gd name="f18" fmla="+- f6 0 f5"/>
                <a:gd name="f19" fmla="*/ f14 f0 1"/>
                <a:gd name="f20" fmla="*/ f18 1 6161645"/>
                <a:gd name="f21" fmla="*/ f17 1 998375"/>
                <a:gd name="f22" fmla="*/ 0 f18 1"/>
                <a:gd name="f23" fmla="*/ 166399 f17 1"/>
                <a:gd name="f24" fmla="*/ 166399 f18 1"/>
                <a:gd name="f25" fmla="*/ 0 f17 1"/>
                <a:gd name="f26" fmla="*/ 5995246 f18 1"/>
                <a:gd name="f27" fmla="*/ 6161645 f18 1"/>
                <a:gd name="f28" fmla="*/ 831976 f17 1"/>
                <a:gd name="f29" fmla="*/ 998375 f17 1"/>
                <a:gd name="f30" fmla="*/ f19 1 f2"/>
                <a:gd name="f31" fmla="*/ f22 1 6161645"/>
                <a:gd name="f32" fmla="*/ f23 1 998375"/>
                <a:gd name="f33" fmla="*/ f24 1 6161645"/>
                <a:gd name="f34" fmla="*/ f25 1 998375"/>
                <a:gd name="f35" fmla="*/ f26 1 6161645"/>
                <a:gd name="f36" fmla="*/ f27 1 6161645"/>
                <a:gd name="f37" fmla="*/ f28 1 998375"/>
                <a:gd name="f38" fmla="*/ f29 1 998375"/>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6161645" h="998375">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117317" tIns="117317" rIns="117317" bIns="117317" anchor="ctr"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“Rugby is a hooligans game played by Gentlemen”</a:t>
              </a:r>
              <a:endParaRPr lang="en-US" sz="18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CD77B29E-7D87-4880-BF99-4583F1AFCC4A}"/>
                </a:ext>
              </a:extLst>
            </p:cNvPr>
            <p:cNvSpPr/>
            <p:nvPr/>
          </p:nvSpPr>
          <p:spPr>
            <a:xfrm>
              <a:off x="562712" y="2637129"/>
              <a:ext cx="6161647" cy="998378"/>
            </a:xfrm>
            <a:custGeom>
              <a:avLst/>
              <a:gdLst>
                <a:gd name="f0" fmla="val 10800000"/>
                <a:gd name="f1" fmla="val 5400000"/>
                <a:gd name="f2" fmla="val 180"/>
                <a:gd name="f3" fmla="val w"/>
                <a:gd name="f4" fmla="val h"/>
                <a:gd name="f5" fmla="val 0"/>
                <a:gd name="f6" fmla="val 6161645"/>
                <a:gd name="f7" fmla="val 998375"/>
                <a:gd name="f8" fmla="val 166399"/>
                <a:gd name="f9" fmla="val 74499"/>
                <a:gd name="f10" fmla="val 5995246"/>
                <a:gd name="f11" fmla="val 6087146"/>
                <a:gd name="f12" fmla="val 831976"/>
                <a:gd name="f13" fmla="val 923876"/>
                <a:gd name="f14" fmla="+- 0 0 -90"/>
                <a:gd name="f15" fmla="*/ f3 1 6161645"/>
                <a:gd name="f16" fmla="*/ f4 1 998375"/>
                <a:gd name="f17" fmla="+- f7 0 f5"/>
                <a:gd name="f18" fmla="+- f6 0 f5"/>
                <a:gd name="f19" fmla="*/ f14 f0 1"/>
                <a:gd name="f20" fmla="*/ f18 1 6161645"/>
                <a:gd name="f21" fmla="*/ f17 1 998375"/>
                <a:gd name="f22" fmla="*/ 0 f18 1"/>
                <a:gd name="f23" fmla="*/ 166399 f17 1"/>
                <a:gd name="f24" fmla="*/ 166399 f18 1"/>
                <a:gd name="f25" fmla="*/ 0 f17 1"/>
                <a:gd name="f26" fmla="*/ 5995246 f18 1"/>
                <a:gd name="f27" fmla="*/ 6161645 f18 1"/>
                <a:gd name="f28" fmla="*/ 831976 f17 1"/>
                <a:gd name="f29" fmla="*/ 998375 f17 1"/>
                <a:gd name="f30" fmla="*/ f19 1 f2"/>
                <a:gd name="f31" fmla="*/ f22 1 6161645"/>
                <a:gd name="f32" fmla="*/ f23 1 998375"/>
                <a:gd name="f33" fmla="*/ f24 1 6161645"/>
                <a:gd name="f34" fmla="*/ f25 1 998375"/>
                <a:gd name="f35" fmla="*/ f26 1 6161645"/>
                <a:gd name="f36" fmla="*/ f27 1 6161645"/>
                <a:gd name="f37" fmla="*/ f28 1 998375"/>
                <a:gd name="f38" fmla="*/ f29 1 998375"/>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6161645" h="998375">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0E845"/>
            </a:solidFill>
            <a:ln w="12701" cap="flat">
              <a:solidFill>
                <a:srgbClr val="FFFFFF"/>
              </a:solidFill>
              <a:prstDash val="solid"/>
              <a:miter/>
            </a:ln>
          </p:spPr>
          <p:txBody>
            <a:bodyPr vert="horz" wrap="square" lIns="117317" tIns="117317" rIns="117317" bIns="117317" anchor="ctr"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Respect is at the heart of rugby. </a:t>
              </a:r>
              <a:endParaRPr lang="en-US" sz="1800" b="0" i="0" u="none" strike="noStrike" kern="1200" cap="none" spc="0" baseline="0">
                <a:solidFill>
                  <a:srgbClr val="FFFFFF"/>
                </a:solidFill>
                <a:uFillTx/>
                <a:latin typeface="Calibri"/>
              </a:endParaRPr>
            </a:p>
          </p:txBody>
        </p:sp>
        <p:sp>
          <p:nvSpPr>
            <p:cNvPr id="6" name="Freeform: Shape 5">
              <a:extLst>
                <a:ext uri="{FF2B5EF4-FFF2-40B4-BE49-F238E27FC236}">
                  <a16:creationId xmlns:a16="http://schemas.microsoft.com/office/drawing/2014/main" id="{A52B0B0B-E710-420A-84A5-84FD681DB6B2}"/>
                </a:ext>
              </a:extLst>
            </p:cNvPr>
            <p:cNvSpPr/>
            <p:nvPr/>
          </p:nvSpPr>
          <p:spPr>
            <a:xfrm>
              <a:off x="562712" y="3687345"/>
              <a:ext cx="6161647" cy="998378"/>
            </a:xfrm>
            <a:custGeom>
              <a:avLst/>
              <a:gdLst>
                <a:gd name="f0" fmla="val 10800000"/>
                <a:gd name="f1" fmla="val 5400000"/>
                <a:gd name="f2" fmla="val 180"/>
                <a:gd name="f3" fmla="val w"/>
                <a:gd name="f4" fmla="val h"/>
                <a:gd name="f5" fmla="val 0"/>
                <a:gd name="f6" fmla="val 6161645"/>
                <a:gd name="f7" fmla="val 998375"/>
                <a:gd name="f8" fmla="val 166399"/>
                <a:gd name="f9" fmla="val 74499"/>
                <a:gd name="f10" fmla="val 5995246"/>
                <a:gd name="f11" fmla="val 6087146"/>
                <a:gd name="f12" fmla="val 831976"/>
                <a:gd name="f13" fmla="val 923876"/>
                <a:gd name="f14" fmla="+- 0 0 -90"/>
                <a:gd name="f15" fmla="*/ f3 1 6161645"/>
                <a:gd name="f16" fmla="*/ f4 1 998375"/>
                <a:gd name="f17" fmla="+- f7 0 f5"/>
                <a:gd name="f18" fmla="+- f6 0 f5"/>
                <a:gd name="f19" fmla="*/ f14 f0 1"/>
                <a:gd name="f20" fmla="*/ f18 1 6161645"/>
                <a:gd name="f21" fmla="*/ f17 1 998375"/>
                <a:gd name="f22" fmla="*/ 0 f18 1"/>
                <a:gd name="f23" fmla="*/ 166399 f17 1"/>
                <a:gd name="f24" fmla="*/ 166399 f18 1"/>
                <a:gd name="f25" fmla="*/ 0 f17 1"/>
                <a:gd name="f26" fmla="*/ 5995246 f18 1"/>
                <a:gd name="f27" fmla="*/ 6161645 f18 1"/>
                <a:gd name="f28" fmla="*/ 831976 f17 1"/>
                <a:gd name="f29" fmla="*/ 998375 f17 1"/>
                <a:gd name="f30" fmla="*/ f19 1 f2"/>
                <a:gd name="f31" fmla="*/ f22 1 6161645"/>
                <a:gd name="f32" fmla="*/ f23 1 998375"/>
                <a:gd name="f33" fmla="*/ f24 1 6161645"/>
                <a:gd name="f34" fmla="*/ f25 1 998375"/>
                <a:gd name="f35" fmla="*/ f26 1 6161645"/>
                <a:gd name="f36" fmla="*/ f27 1 6161645"/>
                <a:gd name="f37" fmla="*/ f28 1 998375"/>
                <a:gd name="f38" fmla="*/ f29 1 998375"/>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6161645" h="998375">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17317" tIns="117317" rIns="117317" bIns="117317" anchor="ctr"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It is crucial that respect is rewarded. Having  rewards for the most respectful player or most sportsmanlike performance is great to encourage this type of behaviour on and off the field. </a:t>
              </a:r>
              <a:endParaRPr lang="en-US" sz="1800" b="0" i="0" u="none" strike="noStrike" kern="1200" cap="none" spc="0" baseline="0">
                <a:solidFill>
                  <a:srgbClr val="FFFFFF"/>
                </a:solidFill>
                <a:uFillTx/>
                <a:latin typeface="Calibri"/>
              </a:endParaRPr>
            </a:p>
          </p:txBody>
        </p:sp>
      </p:grpSp>
      <p:pic>
        <p:nvPicPr>
          <p:cNvPr id="7" name="Picture 2" descr="Download Free png Mutual Respect PNG Transparent Mutual RespectPNG ...">
            <a:extLst>
              <a:ext uri="{FF2B5EF4-FFF2-40B4-BE49-F238E27FC236}">
                <a16:creationId xmlns:a16="http://schemas.microsoft.com/office/drawing/2014/main" id="{40726EDA-8C88-4141-9BCC-74053D01D718}"/>
              </a:ext>
            </a:extLst>
          </p:cNvPr>
          <p:cNvPicPr>
            <a:picLocks noChangeAspect="1"/>
          </p:cNvPicPr>
          <p:nvPr/>
        </p:nvPicPr>
        <p:blipFill>
          <a:blip r:embed="rId2"/>
          <a:srcRect/>
          <a:stretch>
            <a:fillRect/>
          </a:stretch>
        </p:blipFill>
        <p:spPr>
          <a:xfrm>
            <a:off x="9819860" y="0"/>
            <a:ext cx="2372136" cy="2372136"/>
          </a:xfrm>
          <a:prstGeom prst="rect">
            <a:avLst/>
          </a:prstGeom>
          <a:noFill/>
          <a:ln cap="flat">
            <a:noFill/>
          </a:ln>
        </p:spPr>
      </p:pic>
      <p:sp>
        <p:nvSpPr>
          <p:cNvPr id="8" name="TextBox 4">
            <a:extLst>
              <a:ext uri="{FF2B5EF4-FFF2-40B4-BE49-F238E27FC236}">
                <a16:creationId xmlns:a16="http://schemas.microsoft.com/office/drawing/2014/main" id="{ABE69EF0-9937-4968-A1E1-506DB8CD6E6B}"/>
              </a:ext>
            </a:extLst>
          </p:cNvPr>
          <p:cNvSpPr txBox="1"/>
          <p:nvPr/>
        </p:nvSpPr>
        <p:spPr>
          <a:xfrm>
            <a:off x="7446800" y="5832921"/>
            <a:ext cx="375510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Referee of note: Wayne Barnes</a:t>
            </a:r>
            <a:endParaRPr lang="en-US" sz="1800" b="0" i="0" u="none" strike="noStrike" kern="1200" cap="none" spc="0" baseline="0">
              <a:solidFill>
                <a:srgbClr val="000000"/>
              </a:solidFill>
              <a:uFillTx/>
              <a:latin typeface="Calibri"/>
            </a:endParaRPr>
          </a:p>
        </p:txBody>
      </p:sp>
      <p:pic>
        <p:nvPicPr>
          <p:cNvPr id="9" name="Picture 2" descr="Wayne Barnes humbles moany Ma'a with a schoolboy telling off ...">
            <a:extLst>
              <a:ext uri="{FF2B5EF4-FFF2-40B4-BE49-F238E27FC236}">
                <a16:creationId xmlns:a16="http://schemas.microsoft.com/office/drawing/2014/main" id="{577F7D62-3534-4C3B-A93B-4EC0D1C66EFD}"/>
              </a:ext>
            </a:extLst>
          </p:cNvPr>
          <p:cNvPicPr>
            <a:picLocks noChangeAspect="1"/>
          </p:cNvPicPr>
          <p:nvPr/>
        </p:nvPicPr>
        <p:blipFill>
          <a:blip r:embed="rId3"/>
          <a:srcRect/>
          <a:stretch>
            <a:fillRect/>
          </a:stretch>
        </p:blipFill>
        <p:spPr>
          <a:xfrm>
            <a:off x="4494056" y="5131210"/>
            <a:ext cx="2952753" cy="1552578"/>
          </a:xfrm>
          <a:prstGeom prst="rect">
            <a:avLst/>
          </a:prstGeom>
          <a:noFill/>
          <a:ln cap="flat">
            <a:noFill/>
          </a:ln>
        </p:spPr>
      </p:pic>
      <p:grpSp>
        <p:nvGrpSpPr>
          <p:cNvPr id="10" name="Diagram 6">
            <a:extLst>
              <a:ext uri="{FF2B5EF4-FFF2-40B4-BE49-F238E27FC236}">
                <a16:creationId xmlns:a16="http://schemas.microsoft.com/office/drawing/2014/main" id="{3E76DC3C-DB97-4A0A-95B2-77A377EB5174}"/>
              </a:ext>
            </a:extLst>
          </p:cNvPr>
          <p:cNvGrpSpPr/>
          <p:nvPr/>
        </p:nvGrpSpPr>
        <p:grpSpPr>
          <a:xfrm>
            <a:off x="7732797" y="1691319"/>
            <a:ext cx="3355994" cy="3079590"/>
            <a:chOff x="7732797" y="1691319"/>
            <a:chExt cx="3355994" cy="3079590"/>
          </a:xfrm>
        </p:grpSpPr>
        <p:sp>
          <p:nvSpPr>
            <p:cNvPr id="11" name="Freeform: Shape 10">
              <a:extLst>
                <a:ext uri="{FF2B5EF4-FFF2-40B4-BE49-F238E27FC236}">
                  <a16:creationId xmlns:a16="http://schemas.microsoft.com/office/drawing/2014/main" id="{BE374691-AEAB-4F34-BDB4-482A695415B0}"/>
                </a:ext>
              </a:extLst>
            </p:cNvPr>
            <p:cNvSpPr/>
            <p:nvPr/>
          </p:nvSpPr>
          <p:spPr>
            <a:xfrm>
              <a:off x="8745111" y="1691319"/>
              <a:ext cx="1338416" cy="1338416"/>
            </a:xfrm>
            <a:custGeom>
              <a:avLst/>
              <a:gdLst>
                <a:gd name="f0" fmla="val 10800000"/>
                <a:gd name="f1" fmla="val 5400000"/>
                <a:gd name="f2" fmla="val 180"/>
                <a:gd name="f3" fmla="val w"/>
                <a:gd name="f4" fmla="val h"/>
                <a:gd name="f5" fmla="val 0"/>
                <a:gd name="f6" fmla="val 1338414"/>
                <a:gd name="f7" fmla="val 669207"/>
                <a:gd name="f8" fmla="val 299614"/>
                <a:gd name="f9" fmla="val 1038800"/>
                <a:gd name="f10" fmla="+- 0 0 -90"/>
                <a:gd name="f11" fmla="*/ f3 1 1338414"/>
                <a:gd name="f12" fmla="*/ f4 1 1338414"/>
                <a:gd name="f13" fmla="+- f6 0 f5"/>
                <a:gd name="f14" fmla="*/ f10 f0 1"/>
                <a:gd name="f15" fmla="*/ f13 1 1338414"/>
                <a:gd name="f16" fmla="*/ 0 f13 1"/>
                <a:gd name="f17" fmla="*/ 669207 f13 1"/>
                <a:gd name="f18" fmla="*/ 1338414 f13 1"/>
                <a:gd name="f19" fmla="*/ f14 1 f2"/>
                <a:gd name="f20" fmla="*/ f16 1 1338414"/>
                <a:gd name="f21" fmla="*/ f17 1 1338414"/>
                <a:gd name="f22" fmla="*/ f18 1 133841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338414" h="133841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ED7D31"/>
            </a:solidFill>
            <a:ln w="12701" cap="flat">
              <a:solidFill>
                <a:srgbClr val="FFFFFF"/>
              </a:solidFill>
              <a:prstDash val="solid"/>
              <a:miter/>
            </a:ln>
          </p:spPr>
          <p:txBody>
            <a:bodyPr vert="horz" wrap="square" lIns="221403" tIns="221403" rIns="221403" bIns="221403"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Players</a:t>
              </a:r>
              <a:endParaRPr lang="en-US" sz="2000" b="0" i="0" u="none" strike="noStrike" kern="1200" cap="none" spc="0" baseline="0">
                <a:solidFill>
                  <a:srgbClr val="FFFFFF"/>
                </a:solidFill>
                <a:uFillTx/>
                <a:latin typeface="Calibri"/>
              </a:endParaRPr>
            </a:p>
          </p:txBody>
        </p:sp>
        <p:sp>
          <p:nvSpPr>
            <p:cNvPr id="12" name="Freeform: Shape 11">
              <a:extLst>
                <a:ext uri="{FF2B5EF4-FFF2-40B4-BE49-F238E27FC236}">
                  <a16:creationId xmlns:a16="http://schemas.microsoft.com/office/drawing/2014/main" id="{75E2CC6E-A7E2-44E6-BB88-81CF6C48A981}"/>
                </a:ext>
              </a:extLst>
            </p:cNvPr>
            <p:cNvSpPr/>
            <p:nvPr/>
          </p:nvSpPr>
          <p:spPr>
            <a:xfrm rot="3600008">
              <a:off x="9733804" y="2996530"/>
              <a:ext cx="356222" cy="451713"/>
            </a:xfrm>
            <a:custGeom>
              <a:avLst/>
              <a:gdLst>
                <a:gd name="f0" fmla="val 10800000"/>
                <a:gd name="f1" fmla="val 5400000"/>
                <a:gd name="f2" fmla="val 180"/>
                <a:gd name="f3" fmla="val w"/>
                <a:gd name="f4" fmla="val h"/>
                <a:gd name="f5" fmla="val 0"/>
                <a:gd name="f6" fmla="val 356219"/>
                <a:gd name="f7" fmla="val 451715"/>
                <a:gd name="f8" fmla="val 90343"/>
                <a:gd name="f9" fmla="val 178110"/>
                <a:gd name="f10" fmla="val 225858"/>
                <a:gd name="f11" fmla="val 361372"/>
                <a:gd name="f12" fmla="+- 0 0 -90"/>
                <a:gd name="f13" fmla="*/ f3 1 356219"/>
                <a:gd name="f14" fmla="*/ f4 1 451715"/>
                <a:gd name="f15" fmla="+- f7 0 f5"/>
                <a:gd name="f16" fmla="+- f6 0 f5"/>
                <a:gd name="f17" fmla="*/ f12 f0 1"/>
                <a:gd name="f18" fmla="*/ f16 1 356219"/>
                <a:gd name="f19" fmla="*/ f15 1 451715"/>
                <a:gd name="f20" fmla="*/ 0 f16 1"/>
                <a:gd name="f21" fmla="*/ 90343 f15 1"/>
                <a:gd name="f22" fmla="*/ 178110 f16 1"/>
                <a:gd name="f23" fmla="*/ 0 f15 1"/>
                <a:gd name="f24" fmla="*/ 356219 f16 1"/>
                <a:gd name="f25" fmla="*/ 225858 f15 1"/>
                <a:gd name="f26" fmla="*/ 451715 f15 1"/>
                <a:gd name="f27" fmla="*/ 361372 f15 1"/>
                <a:gd name="f28" fmla="*/ f17 1 f2"/>
                <a:gd name="f29" fmla="*/ f20 1 356219"/>
                <a:gd name="f30" fmla="*/ f21 1 451715"/>
                <a:gd name="f31" fmla="*/ f22 1 356219"/>
                <a:gd name="f32" fmla="*/ f23 1 451715"/>
                <a:gd name="f33" fmla="*/ f24 1 356219"/>
                <a:gd name="f34" fmla="*/ f25 1 451715"/>
                <a:gd name="f35" fmla="*/ f26 1 451715"/>
                <a:gd name="f36" fmla="*/ f27 1 451715"/>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56219" h="451715">
                  <a:moveTo>
                    <a:pt x="f5" y="f8"/>
                  </a:moveTo>
                  <a:lnTo>
                    <a:pt x="f9" y="f8"/>
                  </a:lnTo>
                  <a:lnTo>
                    <a:pt x="f9" y="f5"/>
                  </a:lnTo>
                  <a:lnTo>
                    <a:pt x="f6" y="f10"/>
                  </a:lnTo>
                  <a:lnTo>
                    <a:pt x="f9" y="f7"/>
                  </a:lnTo>
                  <a:lnTo>
                    <a:pt x="f9" y="f11"/>
                  </a:lnTo>
                  <a:lnTo>
                    <a:pt x="f5" y="f11"/>
                  </a:lnTo>
                  <a:lnTo>
                    <a:pt x="f5" y="f8"/>
                  </a:lnTo>
                  <a:close/>
                </a:path>
              </a:pathLst>
            </a:custGeom>
            <a:solidFill>
              <a:srgbClr val="ED7D31"/>
            </a:solidFill>
            <a:ln cap="flat">
              <a:noFill/>
              <a:prstDash val="solid"/>
            </a:ln>
          </p:spPr>
          <p:txBody>
            <a:bodyPr vert="horz" wrap="square" lIns="0" tIns="90342" rIns="106865" bIns="90342"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13" name="Freeform: Shape 12">
              <a:extLst>
                <a:ext uri="{FF2B5EF4-FFF2-40B4-BE49-F238E27FC236}">
                  <a16:creationId xmlns:a16="http://schemas.microsoft.com/office/drawing/2014/main" id="{6F1ECC00-3A9C-4315-9858-486EE449B719}"/>
                </a:ext>
              </a:extLst>
            </p:cNvPr>
            <p:cNvSpPr/>
            <p:nvPr/>
          </p:nvSpPr>
          <p:spPr>
            <a:xfrm>
              <a:off x="9750375" y="3432493"/>
              <a:ext cx="1338416" cy="1338416"/>
            </a:xfrm>
            <a:custGeom>
              <a:avLst/>
              <a:gdLst>
                <a:gd name="f0" fmla="val 10800000"/>
                <a:gd name="f1" fmla="val 5400000"/>
                <a:gd name="f2" fmla="val 180"/>
                <a:gd name="f3" fmla="val w"/>
                <a:gd name="f4" fmla="val h"/>
                <a:gd name="f5" fmla="val 0"/>
                <a:gd name="f6" fmla="val 1338414"/>
                <a:gd name="f7" fmla="val 669207"/>
                <a:gd name="f8" fmla="val 299614"/>
                <a:gd name="f9" fmla="val 1038800"/>
                <a:gd name="f10" fmla="+- 0 0 -90"/>
                <a:gd name="f11" fmla="*/ f3 1 1338414"/>
                <a:gd name="f12" fmla="*/ f4 1 1338414"/>
                <a:gd name="f13" fmla="+- f6 0 f5"/>
                <a:gd name="f14" fmla="*/ f10 f0 1"/>
                <a:gd name="f15" fmla="*/ f13 1 1338414"/>
                <a:gd name="f16" fmla="*/ 0 f13 1"/>
                <a:gd name="f17" fmla="*/ 669207 f13 1"/>
                <a:gd name="f18" fmla="*/ 1338414 f13 1"/>
                <a:gd name="f19" fmla="*/ f14 1 f2"/>
                <a:gd name="f20" fmla="*/ f16 1 1338414"/>
                <a:gd name="f21" fmla="*/ f17 1 1338414"/>
                <a:gd name="f22" fmla="*/ f18 1 133841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338414" h="133841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A5A5A5"/>
            </a:solidFill>
            <a:ln w="12701" cap="flat">
              <a:solidFill>
                <a:srgbClr val="FFFFFF"/>
              </a:solidFill>
              <a:prstDash val="solid"/>
              <a:miter/>
            </a:ln>
          </p:spPr>
          <p:txBody>
            <a:bodyPr vert="horz" wrap="square" lIns="221403" tIns="221403" rIns="221403" bIns="221403"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Referees</a:t>
              </a:r>
              <a:endParaRPr lang="en-US" sz="2000" b="0" i="0" u="none" strike="noStrike" kern="1200" cap="none" spc="0" baseline="0">
                <a:solidFill>
                  <a:srgbClr val="FFFFFF"/>
                </a:solidFill>
                <a:uFillTx/>
                <a:latin typeface="Calibri"/>
              </a:endParaRPr>
            </a:p>
          </p:txBody>
        </p:sp>
        <p:sp>
          <p:nvSpPr>
            <p:cNvPr id="14" name="Freeform: Shape 13">
              <a:extLst>
                <a:ext uri="{FF2B5EF4-FFF2-40B4-BE49-F238E27FC236}">
                  <a16:creationId xmlns:a16="http://schemas.microsoft.com/office/drawing/2014/main" id="{7A194BDE-B621-4321-B3FC-E50F6DC214EA}"/>
                </a:ext>
              </a:extLst>
            </p:cNvPr>
            <p:cNvSpPr/>
            <p:nvPr/>
          </p:nvSpPr>
          <p:spPr>
            <a:xfrm rot="28190">
              <a:off x="9240981" y="3867647"/>
              <a:ext cx="359990" cy="451713"/>
            </a:xfrm>
            <a:custGeom>
              <a:avLst/>
              <a:gdLst>
                <a:gd name="f0" fmla="val 10800000"/>
                <a:gd name="f1" fmla="val 5400000"/>
                <a:gd name="f2" fmla="val 180"/>
                <a:gd name="f3" fmla="val w"/>
                <a:gd name="f4" fmla="val h"/>
                <a:gd name="f5" fmla="val 0"/>
                <a:gd name="f6" fmla="val 359993"/>
                <a:gd name="f7" fmla="val 451715"/>
                <a:gd name="f8" fmla="val 361372"/>
                <a:gd name="f9" fmla="val 179996"/>
                <a:gd name="f10" fmla="val 225857"/>
                <a:gd name="f11" fmla="val 90343"/>
                <a:gd name="f12" fmla="+- 0 0 -90"/>
                <a:gd name="f13" fmla="*/ f3 1 359993"/>
                <a:gd name="f14" fmla="*/ f4 1 451715"/>
                <a:gd name="f15" fmla="+- f7 0 f5"/>
                <a:gd name="f16" fmla="+- f6 0 f5"/>
                <a:gd name="f17" fmla="*/ f12 f0 1"/>
                <a:gd name="f18" fmla="*/ f16 1 359993"/>
                <a:gd name="f19" fmla="*/ f15 1 451715"/>
                <a:gd name="f20" fmla="*/ 0 f16 1"/>
                <a:gd name="f21" fmla="*/ 90343 f15 1"/>
                <a:gd name="f22" fmla="*/ 179997 f16 1"/>
                <a:gd name="f23" fmla="*/ 0 f15 1"/>
                <a:gd name="f24" fmla="*/ 359993 f16 1"/>
                <a:gd name="f25" fmla="*/ 225858 f15 1"/>
                <a:gd name="f26" fmla="*/ 451715 f15 1"/>
                <a:gd name="f27" fmla="*/ 361372 f15 1"/>
                <a:gd name="f28" fmla="*/ f17 1 f2"/>
                <a:gd name="f29" fmla="*/ f20 1 359993"/>
                <a:gd name="f30" fmla="*/ f21 1 451715"/>
                <a:gd name="f31" fmla="*/ f22 1 359993"/>
                <a:gd name="f32" fmla="*/ f23 1 451715"/>
                <a:gd name="f33" fmla="*/ f24 1 359993"/>
                <a:gd name="f34" fmla="*/ f25 1 451715"/>
                <a:gd name="f35" fmla="*/ f26 1 451715"/>
                <a:gd name="f36" fmla="*/ f27 1 451715"/>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59993" h="451715">
                  <a:moveTo>
                    <a:pt x="f6" y="f8"/>
                  </a:moveTo>
                  <a:lnTo>
                    <a:pt x="f9" y="f8"/>
                  </a:lnTo>
                  <a:lnTo>
                    <a:pt x="f9" y="f7"/>
                  </a:lnTo>
                  <a:lnTo>
                    <a:pt x="f5" y="f10"/>
                  </a:lnTo>
                  <a:lnTo>
                    <a:pt x="f9" y="f5"/>
                  </a:lnTo>
                  <a:lnTo>
                    <a:pt x="f9" y="f11"/>
                  </a:lnTo>
                  <a:lnTo>
                    <a:pt x="f6" y="f11"/>
                  </a:lnTo>
                  <a:lnTo>
                    <a:pt x="f6" y="f8"/>
                  </a:lnTo>
                  <a:close/>
                </a:path>
              </a:pathLst>
            </a:custGeom>
            <a:solidFill>
              <a:srgbClr val="A5A5A5"/>
            </a:solidFill>
            <a:ln cap="flat">
              <a:noFill/>
              <a:prstDash val="solid"/>
            </a:ln>
          </p:spPr>
          <p:txBody>
            <a:bodyPr vert="horz" wrap="square" lIns="107999" tIns="90342" rIns="0" bIns="90342"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sp>
          <p:nvSpPr>
            <p:cNvPr id="15" name="Freeform: Shape 14">
              <a:extLst>
                <a:ext uri="{FF2B5EF4-FFF2-40B4-BE49-F238E27FC236}">
                  <a16:creationId xmlns:a16="http://schemas.microsoft.com/office/drawing/2014/main" id="{19F59CA0-5958-469E-9DBD-7CE4AB192F99}"/>
                </a:ext>
              </a:extLst>
            </p:cNvPr>
            <p:cNvSpPr/>
            <p:nvPr/>
          </p:nvSpPr>
          <p:spPr>
            <a:xfrm>
              <a:off x="7732797" y="3415933"/>
              <a:ext cx="1338416" cy="1338416"/>
            </a:xfrm>
            <a:custGeom>
              <a:avLst/>
              <a:gdLst>
                <a:gd name="f0" fmla="val 10800000"/>
                <a:gd name="f1" fmla="val 5400000"/>
                <a:gd name="f2" fmla="val 180"/>
                <a:gd name="f3" fmla="val w"/>
                <a:gd name="f4" fmla="val h"/>
                <a:gd name="f5" fmla="val 0"/>
                <a:gd name="f6" fmla="val 1338414"/>
                <a:gd name="f7" fmla="val 669207"/>
                <a:gd name="f8" fmla="val 299614"/>
                <a:gd name="f9" fmla="val 1038800"/>
                <a:gd name="f10" fmla="+- 0 0 -90"/>
                <a:gd name="f11" fmla="*/ f3 1 1338414"/>
                <a:gd name="f12" fmla="*/ f4 1 1338414"/>
                <a:gd name="f13" fmla="+- f6 0 f5"/>
                <a:gd name="f14" fmla="*/ f10 f0 1"/>
                <a:gd name="f15" fmla="*/ f13 1 1338414"/>
                <a:gd name="f16" fmla="*/ 0 f13 1"/>
                <a:gd name="f17" fmla="*/ 669207 f13 1"/>
                <a:gd name="f18" fmla="*/ 1338414 f13 1"/>
                <a:gd name="f19" fmla="*/ f14 1 f2"/>
                <a:gd name="f20" fmla="*/ f16 1 1338414"/>
                <a:gd name="f21" fmla="*/ f17 1 1338414"/>
                <a:gd name="f22" fmla="*/ f18 1 1338414"/>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338414" h="1338414">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rgbClr val="FFC000"/>
            </a:solidFill>
            <a:ln w="12701" cap="flat">
              <a:solidFill>
                <a:srgbClr val="FFFFFF"/>
              </a:solidFill>
              <a:prstDash val="solid"/>
              <a:miter/>
            </a:ln>
          </p:spPr>
          <p:txBody>
            <a:bodyPr vert="horz" wrap="square" lIns="221403" tIns="221403" rIns="221403" bIns="221403"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Coaches</a:t>
              </a:r>
              <a:endParaRPr lang="en-US" sz="2000" b="0" i="0" u="none" strike="noStrike" kern="1200" cap="none" spc="0" baseline="0">
                <a:solidFill>
                  <a:srgbClr val="FFFFFF"/>
                </a:solidFill>
                <a:uFillTx/>
                <a:latin typeface="Calibri"/>
              </a:endParaRPr>
            </a:p>
          </p:txBody>
        </p:sp>
        <p:sp>
          <p:nvSpPr>
            <p:cNvPr id="16" name="Freeform: Shape 15">
              <a:extLst>
                <a:ext uri="{FF2B5EF4-FFF2-40B4-BE49-F238E27FC236}">
                  <a16:creationId xmlns:a16="http://schemas.microsoft.com/office/drawing/2014/main" id="{62090670-4D5C-47F1-B694-4E37078B48B9}"/>
                </a:ext>
              </a:extLst>
            </p:cNvPr>
            <p:cNvSpPr/>
            <p:nvPr/>
          </p:nvSpPr>
          <p:spPr>
            <a:xfrm rot="18024725">
              <a:off x="8727882" y="3005529"/>
              <a:ext cx="350516" cy="451713"/>
            </a:xfrm>
            <a:custGeom>
              <a:avLst/>
              <a:gdLst>
                <a:gd name="f0" fmla="val 10800000"/>
                <a:gd name="f1" fmla="val 5400000"/>
                <a:gd name="f2" fmla="val 180"/>
                <a:gd name="f3" fmla="val w"/>
                <a:gd name="f4" fmla="val h"/>
                <a:gd name="f5" fmla="val 0"/>
                <a:gd name="f6" fmla="val 350518"/>
                <a:gd name="f7" fmla="val 451715"/>
                <a:gd name="f8" fmla="val 90343"/>
                <a:gd name="f9" fmla="val 175259"/>
                <a:gd name="f10" fmla="val 225858"/>
                <a:gd name="f11" fmla="val 361372"/>
                <a:gd name="f12" fmla="+- 0 0 -90"/>
                <a:gd name="f13" fmla="*/ f3 1 350518"/>
                <a:gd name="f14" fmla="*/ f4 1 451715"/>
                <a:gd name="f15" fmla="+- f7 0 f5"/>
                <a:gd name="f16" fmla="+- f6 0 f5"/>
                <a:gd name="f17" fmla="*/ f12 f0 1"/>
                <a:gd name="f18" fmla="*/ f16 1 350518"/>
                <a:gd name="f19" fmla="*/ f15 1 451715"/>
                <a:gd name="f20" fmla="*/ 0 f16 1"/>
                <a:gd name="f21" fmla="*/ 90343 f15 1"/>
                <a:gd name="f22" fmla="*/ 175259 f16 1"/>
                <a:gd name="f23" fmla="*/ 0 f15 1"/>
                <a:gd name="f24" fmla="*/ 350518 f16 1"/>
                <a:gd name="f25" fmla="*/ 225858 f15 1"/>
                <a:gd name="f26" fmla="*/ 451715 f15 1"/>
                <a:gd name="f27" fmla="*/ 361372 f15 1"/>
                <a:gd name="f28" fmla="*/ f17 1 f2"/>
                <a:gd name="f29" fmla="*/ f20 1 350518"/>
                <a:gd name="f30" fmla="*/ f21 1 451715"/>
                <a:gd name="f31" fmla="*/ f22 1 350518"/>
                <a:gd name="f32" fmla="*/ f23 1 451715"/>
                <a:gd name="f33" fmla="*/ f24 1 350518"/>
                <a:gd name="f34" fmla="*/ f25 1 451715"/>
                <a:gd name="f35" fmla="*/ f26 1 451715"/>
                <a:gd name="f36" fmla="*/ f27 1 451715"/>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350518" h="451715">
                  <a:moveTo>
                    <a:pt x="f5" y="f8"/>
                  </a:moveTo>
                  <a:lnTo>
                    <a:pt x="f9" y="f8"/>
                  </a:lnTo>
                  <a:lnTo>
                    <a:pt x="f9" y="f5"/>
                  </a:lnTo>
                  <a:lnTo>
                    <a:pt x="f6" y="f10"/>
                  </a:lnTo>
                  <a:lnTo>
                    <a:pt x="f9" y="f7"/>
                  </a:lnTo>
                  <a:lnTo>
                    <a:pt x="f9" y="f11"/>
                  </a:lnTo>
                  <a:lnTo>
                    <a:pt x="f5" y="f11"/>
                  </a:lnTo>
                  <a:lnTo>
                    <a:pt x="f5" y="f8"/>
                  </a:lnTo>
                  <a:close/>
                </a:path>
              </a:pathLst>
            </a:custGeom>
            <a:solidFill>
              <a:srgbClr val="FFC000"/>
            </a:solidFill>
            <a:ln cap="flat">
              <a:noFill/>
              <a:prstDash val="solid"/>
            </a:ln>
          </p:spPr>
          <p:txBody>
            <a:bodyPr vert="horz" wrap="square" lIns="0" tIns="90342" rIns="105156" bIns="90342"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600" b="0" i="0" u="none" strike="noStrike" kern="1200" cap="none" spc="0" baseline="0">
                <a:solidFill>
                  <a:srgbClr val="FFFFFF"/>
                </a:solidFill>
                <a:uFillTx/>
                <a:latin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87F3-56AA-4B4E-916D-A066C80A5550}"/>
              </a:ext>
            </a:extLst>
          </p:cNvPr>
          <p:cNvSpPr txBox="1">
            <a:spLocks noGrp="1"/>
          </p:cNvSpPr>
          <p:nvPr>
            <p:ph type="title"/>
          </p:nvPr>
        </p:nvSpPr>
        <p:spPr/>
        <p:txBody>
          <a:bodyPr/>
          <a:lstStyle/>
          <a:p>
            <a:pPr lvl="0"/>
            <a:r>
              <a:rPr lang="en-GB" sz="4800" b="1">
                <a:solidFill>
                  <a:srgbClr val="FF0000"/>
                </a:solidFill>
              </a:rPr>
              <a:t>A -  Accuracy</a:t>
            </a:r>
            <a:endParaRPr lang="en-US" sz="4800" b="1">
              <a:solidFill>
                <a:srgbClr val="FF0000"/>
              </a:solidFill>
            </a:endParaRPr>
          </a:p>
        </p:txBody>
      </p:sp>
      <p:pic>
        <p:nvPicPr>
          <p:cNvPr id="3" name="Picture 4" descr="Red Target transparent PNG - StickPNG">
            <a:extLst>
              <a:ext uri="{FF2B5EF4-FFF2-40B4-BE49-F238E27FC236}">
                <a16:creationId xmlns:a16="http://schemas.microsoft.com/office/drawing/2014/main" id="{7857408D-0459-48F8-A7FA-5FB9B3405E94}"/>
              </a:ext>
            </a:extLst>
          </p:cNvPr>
          <p:cNvPicPr>
            <a:picLocks noChangeAspect="1"/>
          </p:cNvPicPr>
          <p:nvPr/>
        </p:nvPicPr>
        <p:blipFill>
          <a:blip r:embed="rId2"/>
          <a:srcRect/>
          <a:stretch>
            <a:fillRect/>
          </a:stretch>
        </p:blipFill>
        <p:spPr>
          <a:xfrm>
            <a:off x="9728959" y="0"/>
            <a:ext cx="2143125" cy="2143125"/>
          </a:xfrm>
          <a:prstGeom prst="rect">
            <a:avLst/>
          </a:prstGeom>
          <a:noFill/>
          <a:ln cap="flat">
            <a:noFill/>
          </a:ln>
        </p:spPr>
      </p:pic>
      <p:grpSp>
        <p:nvGrpSpPr>
          <p:cNvPr id="4" name="Diagram 9">
            <a:extLst>
              <a:ext uri="{FF2B5EF4-FFF2-40B4-BE49-F238E27FC236}">
                <a16:creationId xmlns:a16="http://schemas.microsoft.com/office/drawing/2014/main" id="{BB56C5F4-B5EC-497A-8628-4FE36DF34781}"/>
              </a:ext>
            </a:extLst>
          </p:cNvPr>
          <p:cNvGrpSpPr/>
          <p:nvPr/>
        </p:nvGrpSpPr>
        <p:grpSpPr>
          <a:xfrm>
            <a:off x="838193" y="1486759"/>
            <a:ext cx="6615976" cy="2684157"/>
            <a:chOff x="838193" y="1486759"/>
            <a:chExt cx="6615976" cy="2684157"/>
          </a:xfrm>
        </p:grpSpPr>
        <p:sp>
          <p:nvSpPr>
            <p:cNvPr id="5" name="Freeform: Shape 4">
              <a:extLst>
                <a:ext uri="{FF2B5EF4-FFF2-40B4-BE49-F238E27FC236}">
                  <a16:creationId xmlns:a16="http://schemas.microsoft.com/office/drawing/2014/main" id="{0E3641FB-B7D2-44ED-ACCD-47E107114EE4}"/>
                </a:ext>
              </a:extLst>
            </p:cNvPr>
            <p:cNvSpPr/>
            <p:nvPr/>
          </p:nvSpPr>
          <p:spPr>
            <a:xfrm>
              <a:off x="838193" y="1486759"/>
              <a:ext cx="6615976" cy="636477"/>
            </a:xfrm>
            <a:custGeom>
              <a:avLst/>
              <a:gdLst>
                <a:gd name="f0" fmla="val 10800000"/>
                <a:gd name="f1" fmla="val 5400000"/>
                <a:gd name="f2" fmla="val 180"/>
                <a:gd name="f3" fmla="val w"/>
                <a:gd name="f4" fmla="val h"/>
                <a:gd name="f5" fmla="val 0"/>
                <a:gd name="f6" fmla="val 6615978"/>
                <a:gd name="f7" fmla="val 636480"/>
                <a:gd name="f8" fmla="val 106082"/>
                <a:gd name="f9" fmla="val 47495"/>
                <a:gd name="f10" fmla="val 6509896"/>
                <a:gd name="f11" fmla="val 6568483"/>
                <a:gd name="f12" fmla="val 530398"/>
                <a:gd name="f13" fmla="val 588985"/>
                <a:gd name="f14" fmla="+- 0 0 -90"/>
                <a:gd name="f15" fmla="*/ f3 1 6615978"/>
                <a:gd name="f16" fmla="*/ f4 1 636480"/>
                <a:gd name="f17" fmla="+- f7 0 f5"/>
                <a:gd name="f18" fmla="+- f6 0 f5"/>
                <a:gd name="f19" fmla="*/ f14 f0 1"/>
                <a:gd name="f20" fmla="*/ f18 1 6615978"/>
                <a:gd name="f21" fmla="*/ f17 1 636480"/>
                <a:gd name="f22" fmla="*/ 0 f18 1"/>
                <a:gd name="f23" fmla="*/ 106082 f17 1"/>
                <a:gd name="f24" fmla="*/ 106082 f18 1"/>
                <a:gd name="f25" fmla="*/ 0 f17 1"/>
                <a:gd name="f26" fmla="*/ 6509896 f18 1"/>
                <a:gd name="f27" fmla="*/ 6615978 f18 1"/>
                <a:gd name="f28" fmla="*/ 530398 f17 1"/>
                <a:gd name="f29" fmla="*/ 636480 f17 1"/>
                <a:gd name="f30" fmla="*/ f19 1 f2"/>
                <a:gd name="f31" fmla="*/ f22 1 6615978"/>
                <a:gd name="f32" fmla="*/ f23 1 636480"/>
                <a:gd name="f33" fmla="*/ f24 1 6615978"/>
                <a:gd name="f34" fmla="*/ f25 1 636480"/>
                <a:gd name="f35" fmla="*/ f26 1 6615978"/>
                <a:gd name="f36" fmla="*/ f27 1 6615978"/>
                <a:gd name="f37" fmla="*/ f28 1 636480"/>
                <a:gd name="f38" fmla="*/ f29 1 6364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6615978" h="6364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92034" tIns="92034" rIns="92034" bIns="92034"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Calibri"/>
                </a:rPr>
                <a:t>One of the crucial components of a team’s success in rugby is accurate passing</a:t>
              </a:r>
              <a:endParaRPr lang="en-US" sz="1600" b="0" i="0" u="none" strike="noStrike" kern="1200" cap="none" spc="0" baseline="0">
                <a:solidFill>
                  <a:srgbClr val="FFFFFF"/>
                </a:solidFill>
                <a:uFillTx/>
                <a:latin typeface="Calibri"/>
              </a:endParaRPr>
            </a:p>
          </p:txBody>
        </p:sp>
        <p:sp>
          <p:nvSpPr>
            <p:cNvPr id="6" name="Freeform: Shape 5">
              <a:extLst>
                <a:ext uri="{FF2B5EF4-FFF2-40B4-BE49-F238E27FC236}">
                  <a16:creationId xmlns:a16="http://schemas.microsoft.com/office/drawing/2014/main" id="{6A010B33-C33C-444D-9347-1524AE8ECB17}"/>
                </a:ext>
              </a:extLst>
            </p:cNvPr>
            <p:cNvSpPr/>
            <p:nvPr/>
          </p:nvSpPr>
          <p:spPr>
            <a:xfrm>
              <a:off x="838193" y="2169313"/>
              <a:ext cx="6615976" cy="636477"/>
            </a:xfrm>
            <a:custGeom>
              <a:avLst/>
              <a:gdLst>
                <a:gd name="f0" fmla="val 10800000"/>
                <a:gd name="f1" fmla="val 5400000"/>
                <a:gd name="f2" fmla="val 180"/>
                <a:gd name="f3" fmla="val w"/>
                <a:gd name="f4" fmla="val h"/>
                <a:gd name="f5" fmla="val 0"/>
                <a:gd name="f6" fmla="val 6615978"/>
                <a:gd name="f7" fmla="val 636480"/>
                <a:gd name="f8" fmla="val 106082"/>
                <a:gd name="f9" fmla="val 47495"/>
                <a:gd name="f10" fmla="val 6509896"/>
                <a:gd name="f11" fmla="val 6568483"/>
                <a:gd name="f12" fmla="val 530398"/>
                <a:gd name="f13" fmla="val 588985"/>
                <a:gd name="f14" fmla="+- 0 0 -90"/>
                <a:gd name="f15" fmla="*/ f3 1 6615978"/>
                <a:gd name="f16" fmla="*/ f4 1 636480"/>
                <a:gd name="f17" fmla="+- f7 0 f5"/>
                <a:gd name="f18" fmla="+- f6 0 f5"/>
                <a:gd name="f19" fmla="*/ f14 f0 1"/>
                <a:gd name="f20" fmla="*/ f18 1 6615978"/>
                <a:gd name="f21" fmla="*/ f17 1 636480"/>
                <a:gd name="f22" fmla="*/ 0 f18 1"/>
                <a:gd name="f23" fmla="*/ 106082 f17 1"/>
                <a:gd name="f24" fmla="*/ 106082 f18 1"/>
                <a:gd name="f25" fmla="*/ 0 f17 1"/>
                <a:gd name="f26" fmla="*/ 6509896 f18 1"/>
                <a:gd name="f27" fmla="*/ 6615978 f18 1"/>
                <a:gd name="f28" fmla="*/ 530398 f17 1"/>
                <a:gd name="f29" fmla="*/ 636480 f17 1"/>
                <a:gd name="f30" fmla="*/ f19 1 f2"/>
                <a:gd name="f31" fmla="*/ f22 1 6615978"/>
                <a:gd name="f32" fmla="*/ f23 1 636480"/>
                <a:gd name="f33" fmla="*/ f24 1 6615978"/>
                <a:gd name="f34" fmla="*/ f25 1 636480"/>
                <a:gd name="f35" fmla="*/ f26 1 6615978"/>
                <a:gd name="f36" fmla="*/ f27 1 6615978"/>
                <a:gd name="f37" fmla="*/ f28 1 636480"/>
                <a:gd name="f38" fmla="*/ f29 1 6364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6615978" h="6364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67EF21"/>
            </a:solidFill>
            <a:ln w="12701" cap="flat">
              <a:solidFill>
                <a:srgbClr val="FFFFFF"/>
              </a:solidFill>
              <a:prstDash val="solid"/>
              <a:miter/>
            </a:ln>
          </p:spPr>
          <p:txBody>
            <a:bodyPr vert="horz" wrap="square" lIns="92034" tIns="92034" rIns="92034" bIns="92034"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Calibri"/>
                </a:rPr>
                <a:t>However accuracy is also crucial when kicking and tackling. </a:t>
              </a:r>
              <a:endParaRPr lang="en-US" sz="16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CB12D7F2-78D1-4A77-BA73-C32F6A086166}"/>
                </a:ext>
              </a:extLst>
            </p:cNvPr>
            <p:cNvSpPr/>
            <p:nvPr/>
          </p:nvSpPr>
          <p:spPr>
            <a:xfrm>
              <a:off x="838193" y="2851876"/>
              <a:ext cx="6615976" cy="636477"/>
            </a:xfrm>
            <a:custGeom>
              <a:avLst/>
              <a:gdLst>
                <a:gd name="f0" fmla="val 10800000"/>
                <a:gd name="f1" fmla="val 5400000"/>
                <a:gd name="f2" fmla="val 180"/>
                <a:gd name="f3" fmla="val w"/>
                <a:gd name="f4" fmla="val h"/>
                <a:gd name="f5" fmla="val 0"/>
                <a:gd name="f6" fmla="val 6615978"/>
                <a:gd name="f7" fmla="val 636480"/>
                <a:gd name="f8" fmla="val 106082"/>
                <a:gd name="f9" fmla="val 47495"/>
                <a:gd name="f10" fmla="val 6509896"/>
                <a:gd name="f11" fmla="val 6568483"/>
                <a:gd name="f12" fmla="val 530398"/>
                <a:gd name="f13" fmla="val 588985"/>
                <a:gd name="f14" fmla="+- 0 0 -90"/>
                <a:gd name="f15" fmla="*/ f3 1 6615978"/>
                <a:gd name="f16" fmla="*/ f4 1 636480"/>
                <a:gd name="f17" fmla="+- f7 0 f5"/>
                <a:gd name="f18" fmla="+- f6 0 f5"/>
                <a:gd name="f19" fmla="*/ f14 f0 1"/>
                <a:gd name="f20" fmla="*/ f18 1 6615978"/>
                <a:gd name="f21" fmla="*/ f17 1 636480"/>
                <a:gd name="f22" fmla="*/ 0 f18 1"/>
                <a:gd name="f23" fmla="*/ 106082 f17 1"/>
                <a:gd name="f24" fmla="*/ 106082 f18 1"/>
                <a:gd name="f25" fmla="*/ 0 f17 1"/>
                <a:gd name="f26" fmla="*/ 6509896 f18 1"/>
                <a:gd name="f27" fmla="*/ 6615978 f18 1"/>
                <a:gd name="f28" fmla="*/ 530398 f17 1"/>
                <a:gd name="f29" fmla="*/ 636480 f17 1"/>
                <a:gd name="f30" fmla="*/ f19 1 f2"/>
                <a:gd name="f31" fmla="*/ f22 1 6615978"/>
                <a:gd name="f32" fmla="*/ f23 1 636480"/>
                <a:gd name="f33" fmla="*/ f24 1 6615978"/>
                <a:gd name="f34" fmla="*/ f25 1 636480"/>
                <a:gd name="f35" fmla="*/ f26 1 6615978"/>
                <a:gd name="f36" fmla="*/ f27 1 6615978"/>
                <a:gd name="f37" fmla="*/ f28 1 636480"/>
                <a:gd name="f38" fmla="*/ f29 1 6364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6615978" h="6364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FE19B"/>
            </a:solidFill>
            <a:ln w="12701" cap="flat">
              <a:solidFill>
                <a:srgbClr val="FFFFFF"/>
              </a:solidFill>
              <a:prstDash val="solid"/>
              <a:miter/>
            </a:ln>
          </p:spPr>
          <p:txBody>
            <a:bodyPr vert="horz" wrap="square" lIns="92034" tIns="92034" rIns="92034" bIns="92034"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Calibri"/>
                </a:rPr>
                <a:t>Be progressive –slowly build up movement with the ball, starting with walking rugby and possession games</a:t>
              </a:r>
              <a:endParaRPr lang="en-US" sz="1600" b="0" i="0" u="none" strike="noStrike" kern="1200" cap="none" spc="0" baseline="0">
                <a:solidFill>
                  <a:srgbClr val="FFFFFF"/>
                </a:solidFill>
                <a:uFillTx/>
                <a:latin typeface="Calibri"/>
              </a:endParaRPr>
            </a:p>
          </p:txBody>
        </p:sp>
        <p:sp>
          <p:nvSpPr>
            <p:cNvPr id="8" name="Freeform: Shape 7">
              <a:extLst>
                <a:ext uri="{FF2B5EF4-FFF2-40B4-BE49-F238E27FC236}">
                  <a16:creationId xmlns:a16="http://schemas.microsoft.com/office/drawing/2014/main" id="{C5D8D41A-652D-4052-BA66-B5D17A43B5B4}"/>
                </a:ext>
              </a:extLst>
            </p:cNvPr>
            <p:cNvSpPr/>
            <p:nvPr/>
          </p:nvSpPr>
          <p:spPr>
            <a:xfrm>
              <a:off x="838193" y="3534439"/>
              <a:ext cx="6615976" cy="636477"/>
            </a:xfrm>
            <a:custGeom>
              <a:avLst/>
              <a:gdLst>
                <a:gd name="f0" fmla="val 10800000"/>
                <a:gd name="f1" fmla="val 5400000"/>
                <a:gd name="f2" fmla="val 180"/>
                <a:gd name="f3" fmla="val w"/>
                <a:gd name="f4" fmla="val h"/>
                <a:gd name="f5" fmla="val 0"/>
                <a:gd name="f6" fmla="val 6615978"/>
                <a:gd name="f7" fmla="val 636480"/>
                <a:gd name="f8" fmla="val 106082"/>
                <a:gd name="f9" fmla="val 47495"/>
                <a:gd name="f10" fmla="val 6509896"/>
                <a:gd name="f11" fmla="val 6568483"/>
                <a:gd name="f12" fmla="val 530398"/>
                <a:gd name="f13" fmla="val 588985"/>
                <a:gd name="f14" fmla="+- 0 0 -90"/>
                <a:gd name="f15" fmla="*/ f3 1 6615978"/>
                <a:gd name="f16" fmla="*/ f4 1 636480"/>
                <a:gd name="f17" fmla="+- f7 0 f5"/>
                <a:gd name="f18" fmla="+- f6 0 f5"/>
                <a:gd name="f19" fmla="*/ f14 f0 1"/>
                <a:gd name="f20" fmla="*/ f18 1 6615978"/>
                <a:gd name="f21" fmla="*/ f17 1 636480"/>
                <a:gd name="f22" fmla="*/ 0 f18 1"/>
                <a:gd name="f23" fmla="*/ 106082 f17 1"/>
                <a:gd name="f24" fmla="*/ 106082 f18 1"/>
                <a:gd name="f25" fmla="*/ 0 f17 1"/>
                <a:gd name="f26" fmla="*/ 6509896 f18 1"/>
                <a:gd name="f27" fmla="*/ 6615978 f18 1"/>
                <a:gd name="f28" fmla="*/ 530398 f17 1"/>
                <a:gd name="f29" fmla="*/ 636480 f17 1"/>
                <a:gd name="f30" fmla="*/ f19 1 f2"/>
                <a:gd name="f31" fmla="*/ f22 1 6615978"/>
                <a:gd name="f32" fmla="*/ f23 1 636480"/>
                <a:gd name="f33" fmla="*/ f24 1 6615978"/>
                <a:gd name="f34" fmla="*/ f25 1 636480"/>
                <a:gd name="f35" fmla="*/ f26 1 6615978"/>
                <a:gd name="f36" fmla="*/ f27 1 6615978"/>
                <a:gd name="f37" fmla="*/ f28 1 636480"/>
                <a:gd name="f38" fmla="*/ f29 1 63648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6615978" h="63648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92034" tIns="92034" rIns="92034" bIns="92034" anchor="ctr" anchorCtr="0" compatLnSpc="1">
              <a:noAutofit/>
            </a:bodyPr>
            <a:lstStyle/>
            <a:p>
              <a:pPr marL="0" marR="0" lvl="0" indent="0" algn="l"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FFFFFF"/>
                  </a:solidFill>
                  <a:uFillTx/>
                  <a:latin typeface="Calibri"/>
                </a:rPr>
                <a:t>Angles of pas are always changing with players in different positions. </a:t>
              </a:r>
              <a:endParaRPr lang="en-US" sz="1600" b="0" i="0" u="none" strike="noStrike" kern="1200" cap="none" spc="0" baseline="0">
                <a:solidFill>
                  <a:srgbClr val="FFFFFF"/>
                </a:solidFill>
                <a:uFillTx/>
                <a:latin typeface="Calibri"/>
              </a:endParaRPr>
            </a:p>
          </p:txBody>
        </p:sp>
      </p:grpSp>
      <p:grpSp>
        <p:nvGrpSpPr>
          <p:cNvPr id="9" name="Diagram 10">
            <a:extLst>
              <a:ext uri="{FF2B5EF4-FFF2-40B4-BE49-F238E27FC236}">
                <a16:creationId xmlns:a16="http://schemas.microsoft.com/office/drawing/2014/main" id="{F2120109-3DFD-47A3-8B22-800B91733CEB}"/>
              </a:ext>
            </a:extLst>
          </p:cNvPr>
          <p:cNvGrpSpPr/>
          <p:nvPr/>
        </p:nvGrpSpPr>
        <p:grpSpPr>
          <a:xfrm>
            <a:off x="846789" y="4618360"/>
            <a:ext cx="2838946" cy="1569695"/>
            <a:chOff x="846789" y="4618360"/>
            <a:chExt cx="2838946" cy="1569695"/>
          </a:xfrm>
        </p:grpSpPr>
        <p:sp>
          <p:nvSpPr>
            <p:cNvPr id="10" name="Freeform: Shape 9">
              <a:extLst>
                <a:ext uri="{FF2B5EF4-FFF2-40B4-BE49-F238E27FC236}">
                  <a16:creationId xmlns:a16="http://schemas.microsoft.com/office/drawing/2014/main" id="{9DBF14CD-2815-4201-97C0-9A7966936D2F}"/>
                </a:ext>
              </a:extLst>
            </p:cNvPr>
            <p:cNvSpPr/>
            <p:nvPr/>
          </p:nvSpPr>
          <p:spPr>
            <a:xfrm>
              <a:off x="846789" y="4618360"/>
              <a:ext cx="2838946" cy="489597"/>
            </a:xfrm>
            <a:custGeom>
              <a:avLst/>
              <a:gdLst>
                <a:gd name="f0" fmla="val 10800000"/>
                <a:gd name="f1" fmla="val 5400000"/>
                <a:gd name="f2" fmla="val 180"/>
                <a:gd name="f3" fmla="val w"/>
                <a:gd name="f4" fmla="val h"/>
                <a:gd name="f5" fmla="val 0"/>
                <a:gd name="f6" fmla="val 2838946"/>
                <a:gd name="f7" fmla="val 489600"/>
                <a:gd name="f8" fmla="+- 0 0 -90"/>
                <a:gd name="f9" fmla="*/ f3 1 2838946"/>
                <a:gd name="f10" fmla="*/ f4 1 489600"/>
                <a:gd name="f11" fmla="+- f7 0 f5"/>
                <a:gd name="f12" fmla="+- f6 0 f5"/>
                <a:gd name="f13" fmla="*/ f8 f0 1"/>
                <a:gd name="f14" fmla="*/ f12 1 2838946"/>
                <a:gd name="f15" fmla="*/ f11 1 489600"/>
                <a:gd name="f16" fmla="*/ 0 f12 1"/>
                <a:gd name="f17" fmla="*/ 0 f11 1"/>
                <a:gd name="f18" fmla="*/ 2838946 f12 1"/>
                <a:gd name="f19" fmla="*/ 489600 f11 1"/>
                <a:gd name="f20" fmla="*/ f13 1 f2"/>
                <a:gd name="f21" fmla="*/ f16 1 2838946"/>
                <a:gd name="f22" fmla="*/ f17 1 489600"/>
                <a:gd name="f23" fmla="*/ f18 1 2838946"/>
                <a:gd name="f24" fmla="*/ f19 1 4896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838946" h="489600">
                  <a:moveTo>
                    <a:pt x="f5" y="f5"/>
                  </a:moveTo>
                  <a:lnTo>
                    <a:pt x="f6" y="f5"/>
                  </a:lnTo>
                  <a:lnTo>
                    <a:pt x="f6" y="f7"/>
                  </a:lnTo>
                  <a:lnTo>
                    <a:pt x="f5" y="f7"/>
                  </a:lnTo>
                  <a:lnTo>
                    <a:pt x="f5" y="f5"/>
                  </a:lnTo>
                  <a:close/>
                </a:path>
              </a:pathLst>
            </a:custGeom>
            <a:solidFill>
              <a:srgbClr val="FFC000"/>
            </a:solidFill>
            <a:ln w="12701" cap="flat">
              <a:solidFill>
                <a:srgbClr val="FFC000"/>
              </a:solidFill>
              <a:prstDash val="solid"/>
              <a:miter/>
            </a:ln>
          </p:spPr>
          <p:txBody>
            <a:bodyPr vert="horz" wrap="square" lIns="120901" tIns="69092" rIns="120901" bIns="69092" anchor="ctr" anchorCtr="1" compatLnSpc="1">
              <a:noAutofit/>
            </a:bodyPr>
            <a:lstStyle/>
            <a:p>
              <a:pPr marL="0" marR="0" lvl="0" indent="0" algn="ctr" defTabSz="755651"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700" b="0" i="0" u="none" strike="noStrike" kern="1200" cap="none" spc="0" baseline="0">
                  <a:solidFill>
                    <a:srgbClr val="FFFFFF"/>
                  </a:solidFill>
                  <a:uFillTx/>
                  <a:latin typeface="Calibri"/>
                </a:rPr>
                <a:t>Key Teaching Points:</a:t>
              </a:r>
              <a:endParaRPr lang="en-US" sz="1700" b="0" i="0" u="none" strike="noStrike" kern="1200" cap="none" spc="0" baseline="0">
                <a:solidFill>
                  <a:srgbClr val="FFFFFF"/>
                </a:solidFill>
                <a:uFillTx/>
                <a:latin typeface="Calibri"/>
              </a:endParaRPr>
            </a:p>
          </p:txBody>
        </p:sp>
        <p:sp>
          <p:nvSpPr>
            <p:cNvPr id="11" name="Freeform: Shape 10">
              <a:extLst>
                <a:ext uri="{FF2B5EF4-FFF2-40B4-BE49-F238E27FC236}">
                  <a16:creationId xmlns:a16="http://schemas.microsoft.com/office/drawing/2014/main" id="{141BE56F-8FE3-4AF3-AE5D-BCD8B587540B}"/>
                </a:ext>
              </a:extLst>
            </p:cNvPr>
            <p:cNvSpPr/>
            <p:nvPr/>
          </p:nvSpPr>
          <p:spPr>
            <a:xfrm>
              <a:off x="846789" y="5161422"/>
              <a:ext cx="2838946" cy="1026633"/>
            </a:xfrm>
            <a:custGeom>
              <a:avLst/>
              <a:gdLst>
                <a:gd name="f0" fmla="val 10800000"/>
                <a:gd name="f1" fmla="val 5400000"/>
                <a:gd name="f2" fmla="val 180"/>
                <a:gd name="f3" fmla="val w"/>
                <a:gd name="f4" fmla="val h"/>
                <a:gd name="f5" fmla="val 0"/>
                <a:gd name="f6" fmla="val 2838946"/>
                <a:gd name="f7" fmla="val 1026630"/>
                <a:gd name="f8" fmla="+- 0 0 -90"/>
                <a:gd name="f9" fmla="*/ f3 1 2838946"/>
                <a:gd name="f10" fmla="*/ f4 1 1026630"/>
                <a:gd name="f11" fmla="+- f7 0 f5"/>
                <a:gd name="f12" fmla="+- f6 0 f5"/>
                <a:gd name="f13" fmla="*/ f8 f0 1"/>
                <a:gd name="f14" fmla="*/ f12 1 2838946"/>
                <a:gd name="f15" fmla="*/ f11 1 1026630"/>
                <a:gd name="f16" fmla="*/ 0 f12 1"/>
                <a:gd name="f17" fmla="*/ 0 f11 1"/>
                <a:gd name="f18" fmla="*/ 2838946 f12 1"/>
                <a:gd name="f19" fmla="*/ 1026630 f11 1"/>
                <a:gd name="f20" fmla="*/ f13 1 f2"/>
                <a:gd name="f21" fmla="*/ f16 1 2838946"/>
                <a:gd name="f22" fmla="*/ f17 1 1026630"/>
                <a:gd name="f23" fmla="*/ f18 1 2838946"/>
                <a:gd name="f24" fmla="*/ f19 1 102663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838946" h="1026630">
                  <a:moveTo>
                    <a:pt x="f5" y="f5"/>
                  </a:moveTo>
                  <a:lnTo>
                    <a:pt x="f6" y="f5"/>
                  </a:lnTo>
                  <a:lnTo>
                    <a:pt x="f6" y="f7"/>
                  </a:lnTo>
                  <a:lnTo>
                    <a:pt x="f5" y="f7"/>
                  </a:lnTo>
                  <a:lnTo>
                    <a:pt x="f5" y="f5"/>
                  </a:lnTo>
                  <a:close/>
                </a:path>
              </a:pathLst>
            </a:custGeom>
            <a:solidFill>
              <a:srgbClr val="FFE8CB">
                <a:alpha val="90000"/>
              </a:srgbClr>
            </a:solidFill>
            <a:ln w="12701" cap="flat">
              <a:solidFill>
                <a:srgbClr val="FFE8CB">
                  <a:alpha val="90000"/>
                </a:srgbClr>
              </a:solidFill>
              <a:prstDash val="solid"/>
              <a:miter/>
            </a:ln>
          </p:spPr>
          <p:txBody>
            <a:bodyPr vert="horz" wrap="square" lIns="90681" tIns="90681" rIns="120901" bIns="136017" anchor="t" anchorCtr="0" compatLnSpc="1">
              <a:noAutofit/>
            </a:bodyPr>
            <a:lstStyle/>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Soft hands</a:t>
              </a: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Composure</a:t>
              </a:r>
              <a:endParaRPr lang="en-US" sz="1700" b="0" i="0" u="none" strike="noStrike" kern="1200" cap="none" spc="0" baseline="0">
                <a:solidFill>
                  <a:srgbClr val="000000"/>
                </a:solidFill>
                <a:uFillTx/>
                <a:latin typeface="Calibri"/>
              </a:endParaRPr>
            </a:p>
            <a:p>
              <a:pPr marL="171450" marR="0" lvl="1" indent="-171450" algn="l" defTabSz="755651"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en-GB" sz="1700" b="0" i="0" u="none" strike="noStrike" kern="1200" cap="none" spc="0" baseline="0">
                  <a:solidFill>
                    <a:srgbClr val="000000"/>
                  </a:solidFill>
                  <a:uFillTx/>
                  <a:latin typeface="Calibri"/>
                </a:rPr>
                <a:t>Static/moving</a:t>
              </a:r>
              <a:endParaRPr lang="en-US" sz="1700" b="0" i="0" u="none" strike="noStrike" kern="1200" cap="none" spc="0" baseline="0">
                <a:solidFill>
                  <a:srgbClr val="000000"/>
                </a:solidFill>
                <a:uFillTx/>
                <a:latin typeface="Calibri"/>
              </a:endParaRPr>
            </a:p>
          </p:txBody>
        </p:sp>
      </p:grpSp>
      <p:sp>
        <p:nvSpPr>
          <p:cNvPr id="12" name="TextBox 6">
            <a:extLst>
              <a:ext uri="{FF2B5EF4-FFF2-40B4-BE49-F238E27FC236}">
                <a16:creationId xmlns:a16="http://schemas.microsoft.com/office/drawing/2014/main" id="{442D0895-4364-40F6-96BA-5E9E08EE637F}"/>
              </a:ext>
            </a:extLst>
          </p:cNvPr>
          <p:cNvSpPr txBox="1"/>
          <p:nvPr/>
        </p:nvSpPr>
        <p:spPr>
          <a:xfrm>
            <a:off x="7972452" y="3404146"/>
            <a:ext cx="3899623" cy="4001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Player of Note: Danny Cipriani</a:t>
            </a:r>
            <a:endParaRPr lang="en-US" sz="2000" b="0" i="0" u="none" strike="noStrike" kern="1200" cap="none" spc="0" baseline="0">
              <a:solidFill>
                <a:srgbClr val="000000"/>
              </a:solidFill>
              <a:uFillTx/>
              <a:latin typeface="Calibri"/>
            </a:endParaRPr>
          </a:p>
        </p:txBody>
      </p:sp>
      <p:pic>
        <p:nvPicPr>
          <p:cNvPr id="13" name="Picture 2" descr="Danny Cipriani | Booking Agent | Talent Roster | MN2S">
            <a:extLst>
              <a:ext uri="{FF2B5EF4-FFF2-40B4-BE49-F238E27FC236}">
                <a16:creationId xmlns:a16="http://schemas.microsoft.com/office/drawing/2014/main" id="{35418F2F-B03B-44E4-9005-69D93EEBE295}"/>
              </a:ext>
            </a:extLst>
          </p:cNvPr>
          <p:cNvPicPr>
            <a:picLocks noChangeAspect="1"/>
          </p:cNvPicPr>
          <p:nvPr/>
        </p:nvPicPr>
        <p:blipFill>
          <a:blip r:embed="rId3"/>
          <a:srcRect/>
          <a:stretch>
            <a:fillRect/>
          </a:stretch>
        </p:blipFill>
        <p:spPr>
          <a:xfrm>
            <a:off x="8112703" y="3868442"/>
            <a:ext cx="3232504" cy="2393652"/>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BC3C6-FA68-4FDA-ADD2-5F87A45E360B}"/>
              </a:ext>
            </a:extLst>
          </p:cNvPr>
          <p:cNvSpPr txBox="1">
            <a:spLocks noGrp="1"/>
          </p:cNvSpPr>
          <p:nvPr>
            <p:ph type="title"/>
          </p:nvPr>
        </p:nvSpPr>
        <p:spPr/>
        <p:txBody>
          <a:bodyPr/>
          <a:lstStyle/>
          <a:p>
            <a:pPr lvl="0"/>
            <a:r>
              <a:rPr lang="en-GB" sz="4800" b="1">
                <a:solidFill>
                  <a:srgbClr val="FFE39F"/>
                </a:solidFill>
              </a:rPr>
              <a:t>S - Support</a:t>
            </a:r>
            <a:endParaRPr lang="en-US" sz="4800" b="1">
              <a:solidFill>
                <a:srgbClr val="FFE39F"/>
              </a:solidFill>
            </a:endParaRPr>
          </a:p>
        </p:txBody>
      </p:sp>
      <p:grpSp>
        <p:nvGrpSpPr>
          <p:cNvPr id="3" name="Content Placeholder 10">
            <a:extLst>
              <a:ext uri="{FF2B5EF4-FFF2-40B4-BE49-F238E27FC236}">
                <a16:creationId xmlns:a16="http://schemas.microsoft.com/office/drawing/2014/main" id="{A8CE96E3-F322-4D4D-99F0-6937E7D38B5B}"/>
              </a:ext>
            </a:extLst>
          </p:cNvPr>
          <p:cNvGrpSpPr/>
          <p:nvPr/>
        </p:nvGrpSpPr>
        <p:grpSpPr>
          <a:xfrm>
            <a:off x="782927" y="1353403"/>
            <a:ext cx="2587239" cy="5438375"/>
            <a:chOff x="782927" y="1353403"/>
            <a:chExt cx="2587239" cy="5438375"/>
          </a:xfrm>
        </p:grpSpPr>
        <p:sp>
          <p:nvSpPr>
            <p:cNvPr id="4" name="Freeform: Shape 3">
              <a:extLst>
                <a:ext uri="{FF2B5EF4-FFF2-40B4-BE49-F238E27FC236}">
                  <a16:creationId xmlns:a16="http://schemas.microsoft.com/office/drawing/2014/main" id="{21561ABB-1229-4EF7-80A0-61373F53EF44}"/>
                </a:ext>
              </a:extLst>
            </p:cNvPr>
            <p:cNvSpPr/>
            <p:nvPr/>
          </p:nvSpPr>
          <p:spPr>
            <a:xfrm>
              <a:off x="782927" y="1353403"/>
              <a:ext cx="2587239" cy="1754312"/>
            </a:xfrm>
            <a:custGeom>
              <a:avLst/>
              <a:gdLst>
                <a:gd name="f0" fmla="val 10800000"/>
                <a:gd name="f1" fmla="val 5400000"/>
                <a:gd name="f2" fmla="val 180"/>
                <a:gd name="f3" fmla="val w"/>
                <a:gd name="f4" fmla="val h"/>
                <a:gd name="f5" fmla="val 0"/>
                <a:gd name="f6" fmla="val 2587241"/>
                <a:gd name="f7" fmla="val 1754316"/>
                <a:gd name="f8" fmla="val 292392"/>
                <a:gd name="f9" fmla="val 130908"/>
                <a:gd name="f10" fmla="val 2294849"/>
                <a:gd name="f11" fmla="val 2456333"/>
                <a:gd name="f12" fmla="val 1461924"/>
                <a:gd name="f13" fmla="val 1623408"/>
                <a:gd name="f14" fmla="+- 0 0 -90"/>
                <a:gd name="f15" fmla="*/ f3 1 2587241"/>
                <a:gd name="f16" fmla="*/ f4 1 1754316"/>
                <a:gd name="f17" fmla="+- f7 0 f5"/>
                <a:gd name="f18" fmla="+- f6 0 f5"/>
                <a:gd name="f19" fmla="*/ f14 f0 1"/>
                <a:gd name="f20" fmla="*/ f18 1 2587241"/>
                <a:gd name="f21" fmla="*/ f17 1 1754316"/>
                <a:gd name="f22" fmla="*/ 0 f18 1"/>
                <a:gd name="f23" fmla="*/ 292392 f17 1"/>
                <a:gd name="f24" fmla="*/ 292392 f18 1"/>
                <a:gd name="f25" fmla="*/ 0 f17 1"/>
                <a:gd name="f26" fmla="*/ 2294849 f18 1"/>
                <a:gd name="f27" fmla="*/ 2587241 f18 1"/>
                <a:gd name="f28" fmla="*/ 1461924 f17 1"/>
                <a:gd name="f29" fmla="*/ 1754316 f17 1"/>
                <a:gd name="f30" fmla="*/ f19 1 f2"/>
                <a:gd name="f31" fmla="*/ f22 1 2587241"/>
                <a:gd name="f32" fmla="*/ f23 1 1754316"/>
                <a:gd name="f33" fmla="*/ f24 1 2587241"/>
                <a:gd name="f34" fmla="*/ f25 1 1754316"/>
                <a:gd name="f35" fmla="*/ f26 1 2587241"/>
                <a:gd name="f36" fmla="*/ f27 1 2587241"/>
                <a:gd name="f37" fmla="*/ f28 1 1754316"/>
                <a:gd name="f38" fmla="*/ f29 1 175431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587241" h="175431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solidFill>
            <a:ln w="12701" cap="flat">
              <a:solidFill>
                <a:srgbClr val="FFFFFF"/>
              </a:solidFill>
              <a:prstDash val="solid"/>
              <a:miter/>
            </a:ln>
          </p:spPr>
          <p:txBody>
            <a:bodyPr vert="horz" wrap="square" lIns="142792" tIns="114217" rIns="142792" bIns="114217"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Look after the ball: The ball carrier must keep the ball away from the opposition.</a:t>
              </a:r>
              <a:endParaRPr lang="en-US" sz="15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A250EAAF-C21F-46BB-BA4B-93B5FD0C90D3}"/>
                </a:ext>
              </a:extLst>
            </p:cNvPr>
            <p:cNvSpPr/>
            <p:nvPr/>
          </p:nvSpPr>
          <p:spPr>
            <a:xfrm>
              <a:off x="782927" y="3195434"/>
              <a:ext cx="2587239" cy="1754312"/>
            </a:xfrm>
            <a:custGeom>
              <a:avLst/>
              <a:gdLst>
                <a:gd name="f0" fmla="val 10800000"/>
                <a:gd name="f1" fmla="val 5400000"/>
                <a:gd name="f2" fmla="val 180"/>
                <a:gd name="f3" fmla="val w"/>
                <a:gd name="f4" fmla="val h"/>
                <a:gd name="f5" fmla="val 0"/>
                <a:gd name="f6" fmla="val 2587241"/>
                <a:gd name="f7" fmla="val 1754316"/>
                <a:gd name="f8" fmla="val 292392"/>
                <a:gd name="f9" fmla="val 130908"/>
                <a:gd name="f10" fmla="val 2294849"/>
                <a:gd name="f11" fmla="val 2456333"/>
                <a:gd name="f12" fmla="val 1461924"/>
                <a:gd name="f13" fmla="val 1623408"/>
                <a:gd name="f14" fmla="+- 0 0 -90"/>
                <a:gd name="f15" fmla="*/ f3 1 2587241"/>
                <a:gd name="f16" fmla="*/ f4 1 1754316"/>
                <a:gd name="f17" fmla="+- f7 0 f5"/>
                <a:gd name="f18" fmla="+- f6 0 f5"/>
                <a:gd name="f19" fmla="*/ f14 f0 1"/>
                <a:gd name="f20" fmla="*/ f18 1 2587241"/>
                <a:gd name="f21" fmla="*/ f17 1 1754316"/>
                <a:gd name="f22" fmla="*/ 0 f18 1"/>
                <a:gd name="f23" fmla="*/ 292392 f17 1"/>
                <a:gd name="f24" fmla="*/ 292392 f18 1"/>
                <a:gd name="f25" fmla="*/ 0 f17 1"/>
                <a:gd name="f26" fmla="*/ 2294849 f18 1"/>
                <a:gd name="f27" fmla="*/ 2587241 f18 1"/>
                <a:gd name="f28" fmla="*/ 1461924 f17 1"/>
                <a:gd name="f29" fmla="*/ 1754316 f17 1"/>
                <a:gd name="f30" fmla="*/ f19 1 f2"/>
                <a:gd name="f31" fmla="*/ f22 1 2587241"/>
                <a:gd name="f32" fmla="*/ f23 1 1754316"/>
                <a:gd name="f33" fmla="*/ f24 1 2587241"/>
                <a:gd name="f34" fmla="*/ f25 1 1754316"/>
                <a:gd name="f35" fmla="*/ f26 1 2587241"/>
                <a:gd name="f36" fmla="*/ f27 1 2587241"/>
                <a:gd name="f37" fmla="*/ f28 1 1754316"/>
                <a:gd name="f38" fmla="*/ f29 1 175431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587241" h="175431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C48170"/>
            </a:solidFill>
            <a:ln w="12701" cap="flat">
              <a:solidFill>
                <a:srgbClr val="FFFFFF"/>
              </a:solidFill>
              <a:prstDash val="solid"/>
              <a:miter/>
            </a:ln>
          </p:spPr>
          <p:txBody>
            <a:bodyPr vert="horz" wrap="square" lIns="142792" tIns="114217" rIns="142792" bIns="114217"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Stay on your feet: A player can only compete for the ball when they are on their feet. So your ball carriers must fight to stay on their feet to maintain possession. </a:t>
              </a:r>
              <a:endParaRPr lang="en-US" sz="1500" b="0" i="0" u="none" strike="noStrike" kern="1200" cap="none" spc="0" baseline="0">
                <a:solidFill>
                  <a:srgbClr val="FFFFFF"/>
                </a:solidFill>
                <a:uFillTx/>
                <a:latin typeface="Calibri"/>
              </a:endParaRPr>
            </a:p>
          </p:txBody>
        </p:sp>
        <p:sp>
          <p:nvSpPr>
            <p:cNvPr id="6" name="Freeform: Shape 5">
              <a:extLst>
                <a:ext uri="{FF2B5EF4-FFF2-40B4-BE49-F238E27FC236}">
                  <a16:creationId xmlns:a16="http://schemas.microsoft.com/office/drawing/2014/main" id="{C35E4EBB-6062-428C-9B2A-33D1E6B33F84}"/>
                </a:ext>
              </a:extLst>
            </p:cNvPr>
            <p:cNvSpPr/>
            <p:nvPr/>
          </p:nvSpPr>
          <p:spPr>
            <a:xfrm>
              <a:off x="782927" y="5037466"/>
              <a:ext cx="2587239" cy="1754312"/>
            </a:xfrm>
            <a:custGeom>
              <a:avLst/>
              <a:gdLst>
                <a:gd name="f0" fmla="val 10800000"/>
                <a:gd name="f1" fmla="val 5400000"/>
                <a:gd name="f2" fmla="val 180"/>
                <a:gd name="f3" fmla="val w"/>
                <a:gd name="f4" fmla="val h"/>
                <a:gd name="f5" fmla="val 0"/>
                <a:gd name="f6" fmla="val 2587241"/>
                <a:gd name="f7" fmla="val 1754316"/>
                <a:gd name="f8" fmla="val 292392"/>
                <a:gd name="f9" fmla="val 130908"/>
                <a:gd name="f10" fmla="val 2294849"/>
                <a:gd name="f11" fmla="val 2456333"/>
                <a:gd name="f12" fmla="val 1461924"/>
                <a:gd name="f13" fmla="val 1623408"/>
                <a:gd name="f14" fmla="+- 0 0 -90"/>
                <a:gd name="f15" fmla="*/ f3 1 2587241"/>
                <a:gd name="f16" fmla="*/ f4 1 1754316"/>
                <a:gd name="f17" fmla="+- f7 0 f5"/>
                <a:gd name="f18" fmla="+- f6 0 f5"/>
                <a:gd name="f19" fmla="*/ f14 f0 1"/>
                <a:gd name="f20" fmla="*/ f18 1 2587241"/>
                <a:gd name="f21" fmla="*/ f17 1 1754316"/>
                <a:gd name="f22" fmla="*/ 0 f18 1"/>
                <a:gd name="f23" fmla="*/ 292392 f17 1"/>
                <a:gd name="f24" fmla="*/ 292392 f18 1"/>
                <a:gd name="f25" fmla="*/ 0 f17 1"/>
                <a:gd name="f26" fmla="*/ 2294849 f18 1"/>
                <a:gd name="f27" fmla="*/ 2587241 f18 1"/>
                <a:gd name="f28" fmla="*/ 1461924 f17 1"/>
                <a:gd name="f29" fmla="*/ 1754316 f17 1"/>
                <a:gd name="f30" fmla="*/ f19 1 f2"/>
                <a:gd name="f31" fmla="*/ f22 1 2587241"/>
                <a:gd name="f32" fmla="*/ f23 1 1754316"/>
                <a:gd name="f33" fmla="*/ f24 1 2587241"/>
                <a:gd name="f34" fmla="*/ f25 1 1754316"/>
                <a:gd name="f35" fmla="*/ f26 1 2587241"/>
                <a:gd name="f36" fmla="*/ f27 1 2587241"/>
                <a:gd name="f37" fmla="*/ f28 1 1754316"/>
                <a:gd name="f38" fmla="*/ f29 1 1754316"/>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587241" h="175431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142792" tIns="114217" rIns="142792" bIns="114217"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They should only go to ground as a last resort and then only when they have enough support. Consequently, support players must be quick to support!</a:t>
              </a:r>
              <a:endParaRPr lang="en-US" sz="1500" b="0" i="0" u="none" strike="noStrike" kern="1200" cap="none" spc="0" baseline="0">
                <a:solidFill>
                  <a:srgbClr val="FFFFFF"/>
                </a:solidFill>
                <a:uFillTx/>
                <a:latin typeface="Calibri"/>
              </a:endParaRPr>
            </a:p>
          </p:txBody>
        </p:sp>
      </p:grpSp>
      <p:pic>
        <p:nvPicPr>
          <p:cNvPr id="7" name="Picture 6" descr="Riding The Wave – Multiple Myeloma » Practical Tip – Helping ...">
            <a:extLst>
              <a:ext uri="{FF2B5EF4-FFF2-40B4-BE49-F238E27FC236}">
                <a16:creationId xmlns:a16="http://schemas.microsoft.com/office/drawing/2014/main" id="{78E1B788-10DD-49DA-90C5-163ED7F943FA}"/>
              </a:ext>
            </a:extLst>
          </p:cNvPr>
          <p:cNvPicPr>
            <a:picLocks noChangeAspect="1"/>
          </p:cNvPicPr>
          <p:nvPr/>
        </p:nvPicPr>
        <p:blipFill>
          <a:blip r:embed="rId2"/>
          <a:srcRect/>
          <a:stretch>
            <a:fillRect/>
          </a:stretch>
        </p:blipFill>
        <p:spPr>
          <a:xfrm>
            <a:off x="9331214" y="0"/>
            <a:ext cx="2511957" cy="2007702"/>
          </a:xfrm>
          <a:prstGeom prst="rect">
            <a:avLst/>
          </a:prstGeom>
          <a:noFill/>
          <a:ln cap="flat">
            <a:noFill/>
          </a:ln>
        </p:spPr>
      </p:pic>
      <p:pic>
        <p:nvPicPr>
          <p:cNvPr id="8" name="Picture 2">
            <a:extLst>
              <a:ext uri="{FF2B5EF4-FFF2-40B4-BE49-F238E27FC236}">
                <a16:creationId xmlns:a16="http://schemas.microsoft.com/office/drawing/2014/main" id="{C1F0315E-7772-4657-B389-7457C1D8C8DC}"/>
              </a:ext>
            </a:extLst>
          </p:cNvPr>
          <p:cNvPicPr>
            <a:picLocks noChangeAspect="1"/>
          </p:cNvPicPr>
          <p:nvPr/>
        </p:nvPicPr>
        <p:blipFill>
          <a:blip r:embed="rId3"/>
          <a:srcRect/>
          <a:stretch>
            <a:fillRect/>
          </a:stretch>
        </p:blipFill>
        <p:spPr>
          <a:xfrm>
            <a:off x="3458452" y="3306808"/>
            <a:ext cx="5320957" cy="2348316"/>
          </a:xfrm>
          <a:prstGeom prst="rect">
            <a:avLst/>
          </a:prstGeom>
          <a:noFill/>
          <a:ln cap="flat">
            <a:noFill/>
          </a:ln>
        </p:spPr>
      </p:pic>
      <p:sp>
        <p:nvSpPr>
          <p:cNvPr id="9" name="TextBox 8">
            <a:extLst>
              <a:ext uri="{FF2B5EF4-FFF2-40B4-BE49-F238E27FC236}">
                <a16:creationId xmlns:a16="http://schemas.microsoft.com/office/drawing/2014/main" id="{CA1A41A8-0212-4667-8C8C-A9F253996351}"/>
              </a:ext>
            </a:extLst>
          </p:cNvPr>
          <p:cNvSpPr txBox="1"/>
          <p:nvPr/>
        </p:nvSpPr>
        <p:spPr>
          <a:xfrm>
            <a:off x="8187400" y="3059664"/>
            <a:ext cx="375510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Player of note: Antoine Dupont</a:t>
            </a:r>
            <a:endParaRPr lang="en-US" sz="1800" b="0" i="0" u="none" strike="noStrike" kern="1200" cap="none" spc="0" baseline="0">
              <a:solidFill>
                <a:srgbClr val="000000"/>
              </a:solidFill>
              <a:uFillTx/>
              <a:latin typeface="Calibri"/>
            </a:endParaRPr>
          </a:p>
        </p:txBody>
      </p:sp>
      <p:pic>
        <p:nvPicPr>
          <p:cNvPr id="10" name="Picture 8" descr="Antoine Dupont - Rugby World Cup 2019 | rugbyworldcup.com">
            <a:extLst>
              <a:ext uri="{FF2B5EF4-FFF2-40B4-BE49-F238E27FC236}">
                <a16:creationId xmlns:a16="http://schemas.microsoft.com/office/drawing/2014/main" id="{AC74F39F-6E80-4940-A40F-273D3F25DB91}"/>
              </a:ext>
            </a:extLst>
          </p:cNvPr>
          <p:cNvPicPr>
            <a:picLocks noChangeAspect="1"/>
          </p:cNvPicPr>
          <p:nvPr/>
        </p:nvPicPr>
        <p:blipFill>
          <a:blip r:embed="rId4"/>
          <a:srcRect/>
          <a:stretch>
            <a:fillRect/>
          </a:stretch>
        </p:blipFill>
        <p:spPr>
          <a:xfrm>
            <a:off x="9035789" y="3429000"/>
            <a:ext cx="1835831" cy="1835831"/>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4B47-0D9F-4680-ABAF-E20AC9649EEE}"/>
              </a:ext>
            </a:extLst>
          </p:cNvPr>
          <p:cNvSpPr txBox="1">
            <a:spLocks noGrp="1"/>
          </p:cNvSpPr>
          <p:nvPr>
            <p:ph type="title"/>
          </p:nvPr>
        </p:nvSpPr>
        <p:spPr/>
        <p:txBody>
          <a:bodyPr/>
          <a:lstStyle/>
          <a:p>
            <a:pPr lvl="0"/>
            <a:r>
              <a:rPr lang="en-GB" sz="4800" b="1">
                <a:solidFill>
                  <a:srgbClr val="B70D2E"/>
                </a:solidFill>
              </a:rPr>
              <a:t>T -  Tackling</a:t>
            </a:r>
            <a:endParaRPr lang="en-US" sz="4800" b="1">
              <a:solidFill>
                <a:srgbClr val="B70D2E"/>
              </a:solidFill>
            </a:endParaRPr>
          </a:p>
        </p:txBody>
      </p:sp>
      <p:grpSp>
        <p:nvGrpSpPr>
          <p:cNvPr id="3" name="Content Placeholder 4">
            <a:extLst>
              <a:ext uri="{FF2B5EF4-FFF2-40B4-BE49-F238E27FC236}">
                <a16:creationId xmlns:a16="http://schemas.microsoft.com/office/drawing/2014/main" id="{D091D1B6-26E1-403C-9657-C36DA0D637FE}"/>
              </a:ext>
            </a:extLst>
          </p:cNvPr>
          <p:cNvGrpSpPr/>
          <p:nvPr/>
        </p:nvGrpSpPr>
        <p:grpSpPr>
          <a:xfrm>
            <a:off x="681703" y="1396508"/>
            <a:ext cx="6645813" cy="2085188"/>
            <a:chOff x="681703" y="1396508"/>
            <a:chExt cx="6645813" cy="2085188"/>
          </a:xfrm>
        </p:grpSpPr>
        <p:sp>
          <p:nvSpPr>
            <p:cNvPr id="4" name="Freeform: Shape 3">
              <a:extLst>
                <a:ext uri="{FF2B5EF4-FFF2-40B4-BE49-F238E27FC236}">
                  <a16:creationId xmlns:a16="http://schemas.microsoft.com/office/drawing/2014/main" id="{11DB2D8A-FB35-41A6-9A16-7AAF68748D1E}"/>
                </a:ext>
              </a:extLst>
            </p:cNvPr>
            <p:cNvSpPr/>
            <p:nvPr/>
          </p:nvSpPr>
          <p:spPr>
            <a:xfrm>
              <a:off x="681703" y="2022067"/>
              <a:ext cx="6645813" cy="834079"/>
            </a:xfrm>
            <a:custGeom>
              <a:avLst/>
              <a:gdLst>
                <a:gd name="f0" fmla="val 10800000"/>
                <a:gd name="f1" fmla="val 5400000"/>
                <a:gd name="f2" fmla="val 180"/>
                <a:gd name="f3" fmla="val w"/>
                <a:gd name="f4" fmla="val h"/>
                <a:gd name="f5" fmla="val ss"/>
                <a:gd name="f6" fmla="val 0"/>
                <a:gd name="f7" fmla="val 50000"/>
                <a:gd name="f8" fmla="+- 0 0 -360"/>
                <a:gd name="f9" fmla="+- 0 0 -270"/>
                <a:gd name="f10" fmla="+- 0 0 -180"/>
                <a:gd name="f11" fmla="abs f3"/>
                <a:gd name="f12" fmla="abs f4"/>
                <a:gd name="f13" fmla="abs f5"/>
                <a:gd name="f14" fmla="*/ f8 f0 1"/>
                <a:gd name="f15" fmla="*/ f9 f0 1"/>
                <a:gd name="f16" fmla="*/ f10 f0 1"/>
                <a:gd name="f17" fmla="?: f11 f3 1"/>
                <a:gd name="f18" fmla="?: f12 f4 1"/>
                <a:gd name="f19" fmla="?: f13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6 f30 1"/>
                <a:gd name="f36" fmla="+- f34 0 f6"/>
                <a:gd name="f37" fmla="+- f33 0 f6"/>
                <a:gd name="f38" fmla="*/ f33 f30 1"/>
                <a:gd name="f39" fmla="*/ f34 f30 1"/>
                <a:gd name="f40" fmla="*/ f36 1 2"/>
                <a:gd name="f41" fmla="min f37 f36"/>
                <a:gd name="f42" fmla="*/ f36 f7 1"/>
                <a:gd name="f43" fmla="+- f6 f40 0"/>
                <a:gd name="f44" fmla="*/ f41 f7 1"/>
                <a:gd name="f45" fmla="*/ f42 1 200000"/>
                <a:gd name="f46" fmla="*/ f44 1 100000"/>
                <a:gd name="f47" fmla="+- f43 0 f45"/>
                <a:gd name="f48" fmla="+- f43 f45 0"/>
                <a:gd name="f49" fmla="*/ f43 f30 1"/>
                <a:gd name="f50" fmla="+- f33 0 f46"/>
                <a:gd name="f51" fmla="*/ f45 f46 1"/>
                <a:gd name="f52" fmla="*/ f47 f30 1"/>
                <a:gd name="f53" fmla="*/ f48 f30 1"/>
                <a:gd name="f54" fmla="*/ f51 1 f40"/>
                <a:gd name="f55" fmla="*/ f50 f30 1"/>
                <a:gd name="f56" fmla="+- f33 0 f54"/>
                <a:gd name="f57" fmla="*/ f54 f30 1"/>
                <a:gd name="f58" fmla="*/ f56 f30 1"/>
              </a:gdLst>
              <a:ahLst/>
              <a:cxnLst>
                <a:cxn ang="3cd4">
                  <a:pos x="hc" y="t"/>
                </a:cxn>
                <a:cxn ang="0">
                  <a:pos x="r" y="vc"/>
                </a:cxn>
                <a:cxn ang="cd4">
                  <a:pos x="hc" y="b"/>
                </a:cxn>
                <a:cxn ang="cd2">
                  <a:pos x="l" y="vc"/>
                </a:cxn>
                <a:cxn ang="f27">
                  <a:pos x="f55" y="f35"/>
                </a:cxn>
                <a:cxn ang="f28">
                  <a:pos x="f57" y="f49"/>
                </a:cxn>
                <a:cxn ang="f29">
                  <a:pos x="f55" y="f39"/>
                </a:cxn>
              </a:cxnLst>
              <a:rect l="f57" t="f52" r="f58" b="f53"/>
              <a:pathLst>
                <a:path>
                  <a:moveTo>
                    <a:pt x="f35" y="f52"/>
                  </a:moveTo>
                  <a:lnTo>
                    <a:pt x="f55" y="f52"/>
                  </a:lnTo>
                  <a:lnTo>
                    <a:pt x="f55" y="f35"/>
                  </a:lnTo>
                  <a:lnTo>
                    <a:pt x="f38" y="f49"/>
                  </a:lnTo>
                  <a:lnTo>
                    <a:pt x="f55" y="f39"/>
                  </a:lnTo>
                  <a:lnTo>
                    <a:pt x="f55" y="f53"/>
                  </a:lnTo>
                  <a:lnTo>
                    <a:pt x="f35" y="f53"/>
                  </a:lnTo>
                  <a:lnTo>
                    <a:pt x="f57" y="f49"/>
                  </a:lnTo>
                  <a:close/>
                </a:path>
              </a:pathLst>
            </a:custGeom>
            <a:solidFill>
              <a:srgbClr val="F8D7CD"/>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 name="Freeform: Shape 4">
              <a:extLst>
                <a:ext uri="{FF2B5EF4-FFF2-40B4-BE49-F238E27FC236}">
                  <a16:creationId xmlns:a16="http://schemas.microsoft.com/office/drawing/2014/main" id="{3FF0D8DA-A566-48A3-B00D-513C93B1C6E3}"/>
                </a:ext>
              </a:extLst>
            </p:cNvPr>
            <p:cNvSpPr/>
            <p:nvPr/>
          </p:nvSpPr>
          <p:spPr>
            <a:xfrm>
              <a:off x="684693" y="1396508"/>
              <a:ext cx="1439814" cy="834079"/>
            </a:xfrm>
            <a:custGeom>
              <a:avLst/>
              <a:gdLst>
                <a:gd name="f0" fmla="val 10800000"/>
                <a:gd name="f1" fmla="val 5400000"/>
                <a:gd name="f2" fmla="val 180"/>
                <a:gd name="f3" fmla="val w"/>
                <a:gd name="f4" fmla="val h"/>
                <a:gd name="f5" fmla="val 0"/>
                <a:gd name="f6" fmla="val 1439817"/>
                <a:gd name="f7" fmla="val 834076"/>
                <a:gd name="f8" fmla="+- 0 0 -90"/>
                <a:gd name="f9" fmla="*/ f3 1 1439817"/>
                <a:gd name="f10" fmla="*/ f4 1 834076"/>
                <a:gd name="f11" fmla="+- f7 0 f5"/>
                <a:gd name="f12" fmla="+- f6 0 f5"/>
                <a:gd name="f13" fmla="*/ f8 f0 1"/>
                <a:gd name="f14" fmla="*/ f12 1 1439817"/>
                <a:gd name="f15" fmla="*/ f11 1 834076"/>
                <a:gd name="f16" fmla="*/ 0 f12 1"/>
                <a:gd name="f17" fmla="*/ 0 f11 1"/>
                <a:gd name="f18" fmla="*/ 1439817 f12 1"/>
                <a:gd name="f19" fmla="*/ 834076 f11 1"/>
                <a:gd name="f20" fmla="*/ f13 1 f2"/>
                <a:gd name="f21" fmla="*/ f16 1 1439817"/>
                <a:gd name="f22" fmla="*/ f17 1 834076"/>
                <a:gd name="f23" fmla="*/ f18 1 1439817"/>
                <a:gd name="f24" fmla="*/ f19 1 83407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439817" h="834076">
                  <a:moveTo>
                    <a:pt x="f5" y="f5"/>
                  </a:moveTo>
                  <a:lnTo>
                    <a:pt x="f6" y="f5"/>
                  </a:lnTo>
                  <a:lnTo>
                    <a:pt x="f6" y="f7"/>
                  </a:lnTo>
                  <a:lnTo>
                    <a:pt x="f5" y="f7"/>
                  </a:lnTo>
                  <a:lnTo>
                    <a:pt x="f5" y="f5"/>
                  </a:lnTo>
                  <a:close/>
                </a:path>
              </a:pathLst>
            </a:custGeom>
            <a:noFill/>
            <a:ln cap="flat">
              <a:noFill/>
              <a:prstDash val="solid"/>
            </a:ln>
          </p:spPr>
          <p:txBody>
            <a:bodyPr vert="horz" wrap="square" lIns="135130" tIns="135130" rIns="135130" bIns="135130" anchor="b"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a:solidFill>
                    <a:srgbClr val="000000"/>
                  </a:solidFill>
                  <a:uFillTx/>
                  <a:latin typeface="Calibri"/>
                </a:rPr>
                <a:t>Eyes on Thighs</a:t>
              </a:r>
              <a:endParaRPr lang="en-US" sz="19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ADA0D45F-60F7-416A-8767-EBDD3406513C}"/>
                </a:ext>
              </a:extLst>
            </p:cNvPr>
            <p:cNvSpPr/>
            <p:nvPr/>
          </p:nvSpPr>
          <p:spPr>
            <a:xfrm>
              <a:off x="1300340" y="2334838"/>
              <a:ext cx="208519" cy="2085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Shape 6">
              <a:extLst>
                <a:ext uri="{FF2B5EF4-FFF2-40B4-BE49-F238E27FC236}">
                  <a16:creationId xmlns:a16="http://schemas.microsoft.com/office/drawing/2014/main" id="{93288EB1-339F-4C3D-A349-3B1D34FB51C4}"/>
                </a:ext>
              </a:extLst>
            </p:cNvPr>
            <p:cNvSpPr/>
            <p:nvPr/>
          </p:nvSpPr>
          <p:spPr>
            <a:xfrm>
              <a:off x="2196498" y="2647617"/>
              <a:ext cx="1439814" cy="834079"/>
            </a:xfrm>
            <a:custGeom>
              <a:avLst/>
              <a:gdLst>
                <a:gd name="f0" fmla="val 10800000"/>
                <a:gd name="f1" fmla="val 5400000"/>
                <a:gd name="f2" fmla="val 180"/>
                <a:gd name="f3" fmla="val w"/>
                <a:gd name="f4" fmla="val h"/>
                <a:gd name="f5" fmla="val 0"/>
                <a:gd name="f6" fmla="val 1439817"/>
                <a:gd name="f7" fmla="val 834076"/>
                <a:gd name="f8" fmla="+- 0 0 -90"/>
                <a:gd name="f9" fmla="*/ f3 1 1439817"/>
                <a:gd name="f10" fmla="*/ f4 1 834076"/>
                <a:gd name="f11" fmla="+- f7 0 f5"/>
                <a:gd name="f12" fmla="+- f6 0 f5"/>
                <a:gd name="f13" fmla="*/ f8 f0 1"/>
                <a:gd name="f14" fmla="*/ f12 1 1439817"/>
                <a:gd name="f15" fmla="*/ f11 1 834076"/>
                <a:gd name="f16" fmla="*/ 0 f12 1"/>
                <a:gd name="f17" fmla="*/ 0 f11 1"/>
                <a:gd name="f18" fmla="*/ 1439817 f12 1"/>
                <a:gd name="f19" fmla="*/ 834076 f11 1"/>
                <a:gd name="f20" fmla="*/ f13 1 f2"/>
                <a:gd name="f21" fmla="*/ f16 1 1439817"/>
                <a:gd name="f22" fmla="*/ f17 1 834076"/>
                <a:gd name="f23" fmla="*/ f18 1 1439817"/>
                <a:gd name="f24" fmla="*/ f19 1 83407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439817" h="834076">
                  <a:moveTo>
                    <a:pt x="f5" y="f5"/>
                  </a:moveTo>
                  <a:lnTo>
                    <a:pt x="f6" y="f5"/>
                  </a:lnTo>
                  <a:lnTo>
                    <a:pt x="f6" y="f7"/>
                  </a:lnTo>
                  <a:lnTo>
                    <a:pt x="f5" y="f7"/>
                  </a:lnTo>
                  <a:lnTo>
                    <a:pt x="f5" y="f5"/>
                  </a:lnTo>
                  <a:close/>
                </a:path>
              </a:pathLst>
            </a:custGeom>
            <a:noFill/>
            <a:ln cap="flat">
              <a:noFill/>
              <a:prstDash val="solid"/>
            </a:ln>
          </p:spPr>
          <p:txBody>
            <a:bodyPr vert="horz" wrap="square" lIns="135130" tIns="135130" rIns="135130" bIns="135130" anchor="t"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a:solidFill>
                    <a:srgbClr val="000000"/>
                  </a:solidFill>
                  <a:uFillTx/>
                  <a:latin typeface="Calibri"/>
                </a:rPr>
                <a:t>Cheek to Cheek</a:t>
              </a:r>
              <a:endParaRPr lang="en-US" sz="19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BFCC5C30-67C1-4941-90B2-0410079CD43B}"/>
                </a:ext>
              </a:extLst>
            </p:cNvPr>
            <p:cNvSpPr/>
            <p:nvPr/>
          </p:nvSpPr>
          <p:spPr>
            <a:xfrm>
              <a:off x="2812145" y="2334838"/>
              <a:ext cx="208519" cy="2085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A5A5A5"/>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CC889727-2C9B-4771-B914-0E42176B0F39}"/>
                </a:ext>
              </a:extLst>
            </p:cNvPr>
            <p:cNvSpPr/>
            <p:nvPr/>
          </p:nvSpPr>
          <p:spPr>
            <a:xfrm>
              <a:off x="3708303" y="1396508"/>
              <a:ext cx="1439814" cy="834079"/>
            </a:xfrm>
            <a:custGeom>
              <a:avLst/>
              <a:gdLst>
                <a:gd name="f0" fmla="val 10800000"/>
                <a:gd name="f1" fmla="val 5400000"/>
                <a:gd name="f2" fmla="val 180"/>
                <a:gd name="f3" fmla="val w"/>
                <a:gd name="f4" fmla="val h"/>
                <a:gd name="f5" fmla="val 0"/>
                <a:gd name="f6" fmla="val 1439817"/>
                <a:gd name="f7" fmla="val 834076"/>
                <a:gd name="f8" fmla="+- 0 0 -90"/>
                <a:gd name="f9" fmla="*/ f3 1 1439817"/>
                <a:gd name="f10" fmla="*/ f4 1 834076"/>
                <a:gd name="f11" fmla="+- f7 0 f5"/>
                <a:gd name="f12" fmla="+- f6 0 f5"/>
                <a:gd name="f13" fmla="*/ f8 f0 1"/>
                <a:gd name="f14" fmla="*/ f12 1 1439817"/>
                <a:gd name="f15" fmla="*/ f11 1 834076"/>
                <a:gd name="f16" fmla="*/ 0 f12 1"/>
                <a:gd name="f17" fmla="*/ 0 f11 1"/>
                <a:gd name="f18" fmla="*/ 1439817 f12 1"/>
                <a:gd name="f19" fmla="*/ 834076 f11 1"/>
                <a:gd name="f20" fmla="*/ f13 1 f2"/>
                <a:gd name="f21" fmla="*/ f16 1 1439817"/>
                <a:gd name="f22" fmla="*/ f17 1 834076"/>
                <a:gd name="f23" fmla="*/ f18 1 1439817"/>
                <a:gd name="f24" fmla="*/ f19 1 83407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439817" h="834076">
                  <a:moveTo>
                    <a:pt x="f5" y="f5"/>
                  </a:moveTo>
                  <a:lnTo>
                    <a:pt x="f6" y="f5"/>
                  </a:lnTo>
                  <a:lnTo>
                    <a:pt x="f6" y="f7"/>
                  </a:lnTo>
                  <a:lnTo>
                    <a:pt x="f5" y="f7"/>
                  </a:lnTo>
                  <a:lnTo>
                    <a:pt x="f5" y="f5"/>
                  </a:lnTo>
                  <a:close/>
                </a:path>
              </a:pathLst>
            </a:custGeom>
            <a:noFill/>
            <a:ln cap="flat">
              <a:noFill/>
              <a:prstDash val="solid"/>
            </a:ln>
          </p:spPr>
          <p:txBody>
            <a:bodyPr vert="horz" wrap="square" lIns="135130" tIns="135130" rIns="135130" bIns="135130" anchor="b"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a:solidFill>
                    <a:srgbClr val="000000"/>
                  </a:solidFill>
                  <a:uFillTx/>
                  <a:latin typeface="Calibri"/>
                </a:rPr>
                <a:t>Ring of Steel</a:t>
              </a:r>
              <a:endParaRPr lang="en-US" sz="1900" b="0"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DF928FBA-D5E0-458A-9DFD-3C4F7424F295}"/>
                </a:ext>
              </a:extLst>
            </p:cNvPr>
            <p:cNvSpPr/>
            <p:nvPr/>
          </p:nvSpPr>
          <p:spPr>
            <a:xfrm>
              <a:off x="4323959" y="2334838"/>
              <a:ext cx="208519" cy="2085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C000"/>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Shape 10">
              <a:extLst>
                <a:ext uri="{FF2B5EF4-FFF2-40B4-BE49-F238E27FC236}">
                  <a16:creationId xmlns:a16="http://schemas.microsoft.com/office/drawing/2014/main" id="{B795E578-73D0-4FEC-9360-AF74FAA0B3F3}"/>
                </a:ext>
              </a:extLst>
            </p:cNvPr>
            <p:cNvSpPr/>
            <p:nvPr/>
          </p:nvSpPr>
          <p:spPr>
            <a:xfrm>
              <a:off x="5220117" y="2647617"/>
              <a:ext cx="1439814" cy="834079"/>
            </a:xfrm>
            <a:custGeom>
              <a:avLst/>
              <a:gdLst>
                <a:gd name="f0" fmla="val 10800000"/>
                <a:gd name="f1" fmla="val 5400000"/>
                <a:gd name="f2" fmla="val 180"/>
                <a:gd name="f3" fmla="val w"/>
                <a:gd name="f4" fmla="val h"/>
                <a:gd name="f5" fmla="val 0"/>
                <a:gd name="f6" fmla="val 1439817"/>
                <a:gd name="f7" fmla="val 834076"/>
                <a:gd name="f8" fmla="+- 0 0 -90"/>
                <a:gd name="f9" fmla="*/ f3 1 1439817"/>
                <a:gd name="f10" fmla="*/ f4 1 834076"/>
                <a:gd name="f11" fmla="+- f7 0 f5"/>
                <a:gd name="f12" fmla="+- f6 0 f5"/>
                <a:gd name="f13" fmla="*/ f8 f0 1"/>
                <a:gd name="f14" fmla="*/ f12 1 1439817"/>
                <a:gd name="f15" fmla="*/ f11 1 834076"/>
                <a:gd name="f16" fmla="*/ 0 f12 1"/>
                <a:gd name="f17" fmla="*/ 0 f11 1"/>
                <a:gd name="f18" fmla="*/ 1439817 f12 1"/>
                <a:gd name="f19" fmla="*/ 834076 f11 1"/>
                <a:gd name="f20" fmla="*/ f13 1 f2"/>
                <a:gd name="f21" fmla="*/ f16 1 1439817"/>
                <a:gd name="f22" fmla="*/ f17 1 834076"/>
                <a:gd name="f23" fmla="*/ f18 1 1439817"/>
                <a:gd name="f24" fmla="*/ f19 1 83407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1439817" h="834076">
                  <a:moveTo>
                    <a:pt x="f5" y="f5"/>
                  </a:moveTo>
                  <a:lnTo>
                    <a:pt x="f6" y="f5"/>
                  </a:lnTo>
                  <a:lnTo>
                    <a:pt x="f6" y="f7"/>
                  </a:lnTo>
                  <a:lnTo>
                    <a:pt x="f5" y="f7"/>
                  </a:lnTo>
                  <a:lnTo>
                    <a:pt x="f5" y="f5"/>
                  </a:lnTo>
                  <a:close/>
                </a:path>
              </a:pathLst>
            </a:custGeom>
            <a:noFill/>
            <a:ln cap="flat">
              <a:noFill/>
              <a:prstDash val="solid"/>
            </a:ln>
          </p:spPr>
          <p:txBody>
            <a:bodyPr vert="horz" wrap="square" lIns="135130" tIns="135130" rIns="135130" bIns="135130" anchor="t" anchorCtr="1" compatLnSpc="1">
              <a:noAutofit/>
            </a:bodyPr>
            <a:lstStyle/>
            <a:p>
              <a:pPr marL="0" marR="0" lvl="0" indent="0" algn="ctr" defTabSz="844548"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900" b="0" i="0" u="none" strike="noStrike" kern="1200" cap="none" spc="0" baseline="0">
                  <a:solidFill>
                    <a:srgbClr val="000000"/>
                  </a:solidFill>
                  <a:uFillTx/>
                  <a:latin typeface="Calibri"/>
                </a:rPr>
                <a:t>Squeeze the knees</a:t>
              </a:r>
              <a:endParaRPr lang="en-US" sz="1900" b="0" i="0" u="none" strike="noStrike" kern="1200" cap="none" spc="0" baseline="0">
                <a:solidFill>
                  <a:srgbClr val="000000"/>
                </a:solidFill>
                <a:uFillTx/>
                <a:latin typeface="Calibri"/>
              </a:endParaRPr>
            </a:p>
          </p:txBody>
        </p:sp>
        <p:sp>
          <p:nvSpPr>
            <p:cNvPr id="12" name="Freeform: Shape 11">
              <a:extLst>
                <a:ext uri="{FF2B5EF4-FFF2-40B4-BE49-F238E27FC236}">
                  <a16:creationId xmlns:a16="http://schemas.microsoft.com/office/drawing/2014/main" id="{B1888D67-6C4C-49CA-9DC6-A72C88E3A515}"/>
                </a:ext>
              </a:extLst>
            </p:cNvPr>
            <p:cNvSpPr/>
            <p:nvPr/>
          </p:nvSpPr>
          <p:spPr>
            <a:xfrm>
              <a:off x="5835764" y="2334838"/>
              <a:ext cx="208519" cy="2085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5B9BD5"/>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pic>
        <p:nvPicPr>
          <p:cNvPr id="13" name="Picture 2" descr="Safeguarding - Safeguarding - Rugby Safe">
            <a:extLst>
              <a:ext uri="{FF2B5EF4-FFF2-40B4-BE49-F238E27FC236}">
                <a16:creationId xmlns:a16="http://schemas.microsoft.com/office/drawing/2014/main" id="{A9E1D316-F292-465A-A95B-19AA666981B5}"/>
              </a:ext>
            </a:extLst>
          </p:cNvPr>
          <p:cNvPicPr>
            <a:picLocks noChangeAspect="1"/>
          </p:cNvPicPr>
          <p:nvPr/>
        </p:nvPicPr>
        <p:blipFill>
          <a:blip r:embed="rId2"/>
          <a:srcRect/>
          <a:stretch>
            <a:fillRect/>
          </a:stretch>
        </p:blipFill>
        <p:spPr>
          <a:xfrm>
            <a:off x="9992133" y="0"/>
            <a:ext cx="1738521" cy="1738521"/>
          </a:xfrm>
          <a:prstGeom prst="rect">
            <a:avLst/>
          </a:prstGeom>
          <a:noFill/>
          <a:ln cap="flat">
            <a:noFill/>
          </a:ln>
        </p:spPr>
      </p:pic>
      <p:sp>
        <p:nvSpPr>
          <p:cNvPr id="14" name="TextBox 6">
            <a:extLst>
              <a:ext uri="{FF2B5EF4-FFF2-40B4-BE49-F238E27FC236}">
                <a16:creationId xmlns:a16="http://schemas.microsoft.com/office/drawing/2014/main" id="{5F310C7E-F500-4266-A028-05024562B6E1}"/>
              </a:ext>
            </a:extLst>
          </p:cNvPr>
          <p:cNvSpPr txBox="1"/>
          <p:nvPr/>
        </p:nvSpPr>
        <p:spPr>
          <a:xfrm>
            <a:off x="8187400" y="3059664"/>
            <a:ext cx="375510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Player of note: Michael Hooper</a:t>
            </a:r>
          </a:p>
        </p:txBody>
      </p:sp>
      <p:pic>
        <p:nvPicPr>
          <p:cNvPr id="15" name="Picture 6" descr="Michael Hooper Profile - Australia International | RugbyPass">
            <a:extLst>
              <a:ext uri="{FF2B5EF4-FFF2-40B4-BE49-F238E27FC236}">
                <a16:creationId xmlns:a16="http://schemas.microsoft.com/office/drawing/2014/main" id="{C4E4EC31-5F4A-4C71-8EC3-8D6616301851}"/>
              </a:ext>
            </a:extLst>
          </p:cNvPr>
          <p:cNvPicPr>
            <a:picLocks noChangeAspect="1"/>
          </p:cNvPicPr>
          <p:nvPr/>
        </p:nvPicPr>
        <p:blipFill>
          <a:blip r:embed="rId3"/>
          <a:srcRect/>
          <a:stretch>
            <a:fillRect/>
          </a:stretch>
        </p:blipFill>
        <p:spPr>
          <a:xfrm>
            <a:off x="8418012" y="3481696"/>
            <a:ext cx="2695175" cy="2695175"/>
          </a:xfrm>
          <a:prstGeom prst="rect">
            <a:avLst/>
          </a:prstGeom>
          <a:noFill/>
          <a:ln cap="flat">
            <a:noFill/>
          </a:ln>
        </p:spPr>
      </p:pic>
      <p:grpSp>
        <p:nvGrpSpPr>
          <p:cNvPr id="16" name="Diagram 8">
            <a:extLst>
              <a:ext uri="{FF2B5EF4-FFF2-40B4-BE49-F238E27FC236}">
                <a16:creationId xmlns:a16="http://schemas.microsoft.com/office/drawing/2014/main" id="{2D18AAFA-E21F-4D63-9ABB-B49072DC894E}"/>
              </a:ext>
            </a:extLst>
          </p:cNvPr>
          <p:cNvGrpSpPr/>
          <p:nvPr/>
        </p:nvGrpSpPr>
        <p:grpSpPr>
          <a:xfrm>
            <a:off x="526794" y="3702954"/>
            <a:ext cx="7342733" cy="1879814"/>
            <a:chOff x="526794" y="3702954"/>
            <a:chExt cx="7342733" cy="1879814"/>
          </a:xfrm>
        </p:grpSpPr>
        <p:sp>
          <p:nvSpPr>
            <p:cNvPr id="17" name="Freeform: Shape 16">
              <a:extLst>
                <a:ext uri="{FF2B5EF4-FFF2-40B4-BE49-F238E27FC236}">
                  <a16:creationId xmlns:a16="http://schemas.microsoft.com/office/drawing/2014/main" id="{49A2C3D9-17C6-4255-B340-EE1CF8CE0929}"/>
                </a:ext>
              </a:extLst>
            </p:cNvPr>
            <p:cNvSpPr/>
            <p:nvPr/>
          </p:nvSpPr>
          <p:spPr>
            <a:xfrm>
              <a:off x="526794" y="3702954"/>
              <a:ext cx="1412062" cy="1879814"/>
            </a:xfrm>
            <a:custGeom>
              <a:avLst/>
              <a:gdLst>
                <a:gd name="f0" fmla="val 10800000"/>
                <a:gd name="f1" fmla="val 5400000"/>
                <a:gd name="f2" fmla="val 180"/>
                <a:gd name="f3" fmla="val w"/>
                <a:gd name="f4" fmla="val h"/>
                <a:gd name="f5" fmla="val 0"/>
                <a:gd name="f6" fmla="val 1412064"/>
                <a:gd name="f7" fmla="val 1879810"/>
                <a:gd name="f8" fmla="val 141206"/>
                <a:gd name="f9" fmla="val 63220"/>
                <a:gd name="f10" fmla="val 1270858"/>
                <a:gd name="f11" fmla="val 1348844"/>
                <a:gd name="f12" fmla="val 1738604"/>
                <a:gd name="f13" fmla="val 1816590"/>
                <a:gd name="f14" fmla="+- 0 0 -90"/>
                <a:gd name="f15" fmla="*/ f3 1 1412064"/>
                <a:gd name="f16" fmla="*/ f4 1 1879810"/>
                <a:gd name="f17" fmla="+- f7 0 f5"/>
                <a:gd name="f18" fmla="+- f6 0 f5"/>
                <a:gd name="f19" fmla="*/ f14 f0 1"/>
                <a:gd name="f20" fmla="*/ f18 1 1412064"/>
                <a:gd name="f21" fmla="*/ f17 1 1879810"/>
                <a:gd name="f22" fmla="*/ 0 f18 1"/>
                <a:gd name="f23" fmla="*/ 141206 f17 1"/>
                <a:gd name="f24" fmla="*/ 141206 f18 1"/>
                <a:gd name="f25" fmla="*/ 0 f17 1"/>
                <a:gd name="f26" fmla="*/ 1270858 f18 1"/>
                <a:gd name="f27" fmla="*/ 1412064 f18 1"/>
                <a:gd name="f28" fmla="*/ 1738604 f17 1"/>
                <a:gd name="f29" fmla="*/ 1879810 f17 1"/>
                <a:gd name="f30" fmla="*/ f19 1 f2"/>
                <a:gd name="f31" fmla="*/ f22 1 1412064"/>
                <a:gd name="f32" fmla="*/ f23 1 1879810"/>
                <a:gd name="f33" fmla="*/ f24 1 1412064"/>
                <a:gd name="f34" fmla="*/ f25 1 1879810"/>
                <a:gd name="f35" fmla="*/ f26 1 1412064"/>
                <a:gd name="f36" fmla="*/ f27 1 1412064"/>
                <a:gd name="f37" fmla="*/ f28 1 1879810"/>
                <a:gd name="f38" fmla="*/ f29 1 187981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412064" h="187981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solidFill>
            <a:ln w="12701" cap="flat">
              <a:solidFill>
                <a:srgbClr val="FFFFFF"/>
              </a:solidFill>
              <a:prstDash val="solid"/>
              <a:miter/>
            </a:ln>
          </p:spPr>
          <p:txBody>
            <a:bodyPr vert="horz" wrap="square" lIns="98508" tIns="98508" rIns="98508" bIns="9850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When you tackle an opponent, you cannot make contact above the shoulders. This is for safety reasons.</a:t>
              </a:r>
              <a:endParaRPr lang="en-US" sz="1500" b="0" i="0" u="none" strike="noStrike" kern="1200" cap="none" spc="0" baseline="0">
                <a:solidFill>
                  <a:srgbClr val="FFFFFF"/>
                </a:solidFill>
                <a:uFillTx/>
                <a:latin typeface="Calibri"/>
              </a:endParaRPr>
            </a:p>
          </p:txBody>
        </p:sp>
        <p:sp>
          <p:nvSpPr>
            <p:cNvPr id="18" name="Freeform: Shape 17">
              <a:extLst>
                <a:ext uri="{FF2B5EF4-FFF2-40B4-BE49-F238E27FC236}">
                  <a16:creationId xmlns:a16="http://schemas.microsoft.com/office/drawing/2014/main" id="{36081F26-E459-463C-AA73-06E8927D8E8F}"/>
                </a:ext>
              </a:extLst>
            </p:cNvPr>
            <p:cNvSpPr/>
            <p:nvPr/>
          </p:nvSpPr>
          <p:spPr>
            <a:xfrm>
              <a:off x="2080067" y="4467767"/>
              <a:ext cx="299356" cy="350187"/>
            </a:xfrm>
            <a:custGeom>
              <a:avLst/>
              <a:gdLst>
                <a:gd name="f0" fmla="val 10800000"/>
                <a:gd name="f1" fmla="val 5400000"/>
                <a:gd name="f2" fmla="val 180"/>
                <a:gd name="f3" fmla="val w"/>
                <a:gd name="f4" fmla="val h"/>
                <a:gd name="f5" fmla="val 0"/>
                <a:gd name="f6" fmla="val 299357"/>
                <a:gd name="f7" fmla="val 350191"/>
                <a:gd name="f8" fmla="val 70038"/>
                <a:gd name="f9" fmla="val 149679"/>
                <a:gd name="f10" fmla="val 175096"/>
                <a:gd name="f11" fmla="val 280153"/>
                <a:gd name="f12" fmla="+- 0 0 -90"/>
                <a:gd name="f13" fmla="*/ f3 1 299357"/>
                <a:gd name="f14" fmla="*/ f4 1 350191"/>
                <a:gd name="f15" fmla="+- f7 0 f5"/>
                <a:gd name="f16" fmla="+- f6 0 f5"/>
                <a:gd name="f17" fmla="*/ f12 f0 1"/>
                <a:gd name="f18" fmla="*/ f16 1 299357"/>
                <a:gd name="f19" fmla="*/ f15 1 350191"/>
                <a:gd name="f20" fmla="*/ 0 f16 1"/>
                <a:gd name="f21" fmla="*/ 70038 f15 1"/>
                <a:gd name="f22" fmla="*/ 149679 f16 1"/>
                <a:gd name="f23" fmla="*/ 0 f15 1"/>
                <a:gd name="f24" fmla="*/ 299357 f16 1"/>
                <a:gd name="f25" fmla="*/ 175096 f15 1"/>
                <a:gd name="f26" fmla="*/ 350191 f15 1"/>
                <a:gd name="f27" fmla="*/ 280153 f15 1"/>
                <a:gd name="f28" fmla="*/ f17 1 f2"/>
                <a:gd name="f29" fmla="*/ f20 1 299357"/>
                <a:gd name="f30" fmla="*/ f21 1 350191"/>
                <a:gd name="f31" fmla="*/ f22 1 299357"/>
                <a:gd name="f32" fmla="*/ f23 1 350191"/>
                <a:gd name="f33" fmla="*/ f24 1 299357"/>
                <a:gd name="f34" fmla="*/ f25 1 350191"/>
                <a:gd name="f35" fmla="*/ f26 1 350191"/>
                <a:gd name="f36" fmla="*/ f27 1 350191"/>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99357" h="350191">
                  <a:moveTo>
                    <a:pt x="f5" y="f8"/>
                  </a:moveTo>
                  <a:lnTo>
                    <a:pt x="f9" y="f8"/>
                  </a:lnTo>
                  <a:lnTo>
                    <a:pt x="f9" y="f5"/>
                  </a:lnTo>
                  <a:lnTo>
                    <a:pt x="f6" y="f10"/>
                  </a:lnTo>
                  <a:lnTo>
                    <a:pt x="f9" y="f7"/>
                  </a:lnTo>
                  <a:lnTo>
                    <a:pt x="f9" y="f11"/>
                  </a:lnTo>
                  <a:lnTo>
                    <a:pt x="f5" y="f11"/>
                  </a:lnTo>
                  <a:lnTo>
                    <a:pt x="f5" y="f8"/>
                  </a:lnTo>
                  <a:close/>
                </a:path>
              </a:pathLst>
            </a:custGeom>
            <a:solidFill>
              <a:srgbClr val="ED7D31"/>
            </a:solidFill>
            <a:ln cap="flat">
              <a:noFill/>
              <a:prstDash val="solid"/>
            </a:ln>
          </p:spPr>
          <p:txBody>
            <a:bodyPr vert="horz" wrap="square" lIns="0" tIns="70033" rIns="89803" bIns="70033"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Calibri"/>
              </a:endParaRPr>
            </a:p>
          </p:txBody>
        </p:sp>
        <p:sp>
          <p:nvSpPr>
            <p:cNvPr id="19" name="Freeform: Shape 18">
              <a:extLst>
                <a:ext uri="{FF2B5EF4-FFF2-40B4-BE49-F238E27FC236}">
                  <a16:creationId xmlns:a16="http://schemas.microsoft.com/office/drawing/2014/main" id="{DE254196-EF58-461E-AFB6-A2646988E5E9}"/>
                </a:ext>
              </a:extLst>
            </p:cNvPr>
            <p:cNvSpPr/>
            <p:nvPr/>
          </p:nvSpPr>
          <p:spPr>
            <a:xfrm>
              <a:off x="2503682" y="3702954"/>
              <a:ext cx="1412062" cy="1879814"/>
            </a:xfrm>
            <a:custGeom>
              <a:avLst/>
              <a:gdLst>
                <a:gd name="f0" fmla="val 10800000"/>
                <a:gd name="f1" fmla="val 5400000"/>
                <a:gd name="f2" fmla="val 180"/>
                <a:gd name="f3" fmla="val w"/>
                <a:gd name="f4" fmla="val h"/>
                <a:gd name="f5" fmla="val 0"/>
                <a:gd name="f6" fmla="val 1412064"/>
                <a:gd name="f7" fmla="val 1879810"/>
                <a:gd name="f8" fmla="val 141206"/>
                <a:gd name="f9" fmla="val 63220"/>
                <a:gd name="f10" fmla="val 1270858"/>
                <a:gd name="f11" fmla="val 1348844"/>
                <a:gd name="f12" fmla="val 1738604"/>
                <a:gd name="f13" fmla="val 1816590"/>
                <a:gd name="f14" fmla="+- 0 0 -90"/>
                <a:gd name="f15" fmla="*/ f3 1 1412064"/>
                <a:gd name="f16" fmla="*/ f4 1 1879810"/>
                <a:gd name="f17" fmla="+- f7 0 f5"/>
                <a:gd name="f18" fmla="+- f6 0 f5"/>
                <a:gd name="f19" fmla="*/ f14 f0 1"/>
                <a:gd name="f20" fmla="*/ f18 1 1412064"/>
                <a:gd name="f21" fmla="*/ f17 1 1879810"/>
                <a:gd name="f22" fmla="*/ 0 f18 1"/>
                <a:gd name="f23" fmla="*/ 141206 f17 1"/>
                <a:gd name="f24" fmla="*/ 141206 f18 1"/>
                <a:gd name="f25" fmla="*/ 0 f17 1"/>
                <a:gd name="f26" fmla="*/ 1270858 f18 1"/>
                <a:gd name="f27" fmla="*/ 1412064 f18 1"/>
                <a:gd name="f28" fmla="*/ 1738604 f17 1"/>
                <a:gd name="f29" fmla="*/ 1879810 f17 1"/>
                <a:gd name="f30" fmla="*/ f19 1 f2"/>
                <a:gd name="f31" fmla="*/ f22 1 1412064"/>
                <a:gd name="f32" fmla="*/ f23 1 1879810"/>
                <a:gd name="f33" fmla="*/ f24 1 1412064"/>
                <a:gd name="f34" fmla="*/ f25 1 1879810"/>
                <a:gd name="f35" fmla="*/ f26 1 1412064"/>
                <a:gd name="f36" fmla="*/ f27 1 1412064"/>
                <a:gd name="f37" fmla="*/ f28 1 1879810"/>
                <a:gd name="f38" fmla="*/ f29 1 187981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412064" h="187981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98508" tIns="98508" rIns="98508" bIns="9850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The referee will instantly give a penalty</a:t>
              </a:r>
              <a:endParaRPr lang="en-US" sz="1500" b="0" i="0" u="none" strike="noStrike" kern="1200" cap="none" spc="0" baseline="0">
                <a:solidFill>
                  <a:srgbClr val="FFFFFF"/>
                </a:solidFill>
                <a:uFillTx/>
                <a:latin typeface="Calibri"/>
              </a:endParaRPr>
            </a:p>
          </p:txBody>
        </p:sp>
        <p:sp>
          <p:nvSpPr>
            <p:cNvPr id="20" name="Freeform: Shape 19">
              <a:extLst>
                <a:ext uri="{FF2B5EF4-FFF2-40B4-BE49-F238E27FC236}">
                  <a16:creationId xmlns:a16="http://schemas.microsoft.com/office/drawing/2014/main" id="{FFB11E94-C79D-4EBB-ABBB-6DFFF599080D}"/>
                </a:ext>
              </a:extLst>
            </p:cNvPr>
            <p:cNvSpPr/>
            <p:nvPr/>
          </p:nvSpPr>
          <p:spPr>
            <a:xfrm>
              <a:off x="4056955" y="4467767"/>
              <a:ext cx="299356" cy="350187"/>
            </a:xfrm>
            <a:custGeom>
              <a:avLst/>
              <a:gdLst>
                <a:gd name="f0" fmla="val 10800000"/>
                <a:gd name="f1" fmla="val 5400000"/>
                <a:gd name="f2" fmla="val 180"/>
                <a:gd name="f3" fmla="val w"/>
                <a:gd name="f4" fmla="val h"/>
                <a:gd name="f5" fmla="val 0"/>
                <a:gd name="f6" fmla="val 299357"/>
                <a:gd name="f7" fmla="val 350191"/>
                <a:gd name="f8" fmla="val 70038"/>
                <a:gd name="f9" fmla="val 149679"/>
                <a:gd name="f10" fmla="val 175096"/>
                <a:gd name="f11" fmla="val 280153"/>
                <a:gd name="f12" fmla="+- 0 0 -90"/>
                <a:gd name="f13" fmla="*/ f3 1 299357"/>
                <a:gd name="f14" fmla="*/ f4 1 350191"/>
                <a:gd name="f15" fmla="+- f7 0 f5"/>
                <a:gd name="f16" fmla="+- f6 0 f5"/>
                <a:gd name="f17" fmla="*/ f12 f0 1"/>
                <a:gd name="f18" fmla="*/ f16 1 299357"/>
                <a:gd name="f19" fmla="*/ f15 1 350191"/>
                <a:gd name="f20" fmla="*/ 0 f16 1"/>
                <a:gd name="f21" fmla="*/ 70038 f15 1"/>
                <a:gd name="f22" fmla="*/ 149679 f16 1"/>
                <a:gd name="f23" fmla="*/ 0 f15 1"/>
                <a:gd name="f24" fmla="*/ 299357 f16 1"/>
                <a:gd name="f25" fmla="*/ 175096 f15 1"/>
                <a:gd name="f26" fmla="*/ 350191 f15 1"/>
                <a:gd name="f27" fmla="*/ 280153 f15 1"/>
                <a:gd name="f28" fmla="*/ f17 1 f2"/>
                <a:gd name="f29" fmla="*/ f20 1 299357"/>
                <a:gd name="f30" fmla="*/ f21 1 350191"/>
                <a:gd name="f31" fmla="*/ f22 1 299357"/>
                <a:gd name="f32" fmla="*/ f23 1 350191"/>
                <a:gd name="f33" fmla="*/ f24 1 299357"/>
                <a:gd name="f34" fmla="*/ f25 1 350191"/>
                <a:gd name="f35" fmla="*/ f26 1 350191"/>
                <a:gd name="f36" fmla="*/ f27 1 350191"/>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99357" h="350191">
                  <a:moveTo>
                    <a:pt x="f5" y="f8"/>
                  </a:moveTo>
                  <a:lnTo>
                    <a:pt x="f9" y="f8"/>
                  </a:lnTo>
                  <a:lnTo>
                    <a:pt x="f9" y="f5"/>
                  </a:lnTo>
                  <a:lnTo>
                    <a:pt x="f6" y="f10"/>
                  </a:lnTo>
                  <a:lnTo>
                    <a:pt x="f9" y="f7"/>
                  </a:lnTo>
                  <a:lnTo>
                    <a:pt x="f9" y="f11"/>
                  </a:lnTo>
                  <a:lnTo>
                    <a:pt x="f5" y="f11"/>
                  </a:lnTo>
                  <a:lnTo>
                    <a:pt x="f5" y="f8"/>
                  </a:lnTo>
                  <a:close/>
                </a:path>
              </a:pathLst>
            </a:custGeom>
            <a:solidFill>
              <a:srgbClr val="A5A5A5"/>
            </a:solidFill>
            <a:ln cap="flat">
              <a:noFill/>
              <a:prstDash val="solid"/>
            </a:ln>
          </p:spPr>
          <p:txBody>
            <a:bodyPr vert="horz" wrap="square" lIns="0" tIns="70033" rIns="89803" bIns="70033"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Calibri"/>
              </a:endParaRPr>
            </a:p>
          </p:txBody>
        </p:sp>
        <p:sp>
          <p:nvSpPr>
            <p:cNvPr id="21" name="Freeform: Shape 20">
              <a:extLst>
                <a:ext uri="{FF2B5EF4-FFF2-40B4-BE49-F238E27FC236}">
                  <a16:creationId xmlns:a16="http://schemas.microsoft.com/office/drawing/2014/main" id="{86596D20-C02A-4E7E-8649-F80A6C50CDBD}"/>
                </a:ext>
              </a:extLst>
            </p:cNvPr>
            <p:cNvSpPr/>
            <p:nvPr/>
          </p:nvSpPr>
          <p:spPr>
            <a:xfrm>
              <a:off x="4480578" y="3702954"/>
              <a:ext cx="1412062" cy="1879814"/>
            </a:xfrm>
            <a:custGeom>
              <a:avLst/>
              <a:gdLst>
                <a:gd name="f0" fmla="val 10800000"/>
                <a:gd name="f1" fmla="val 5400000"/>
                <a:gd name="f2" fmla="val 180"/>
                <a:gd name="f3" fmla="val w"/>
                <a:gd name="f4" fmla="val h"/>
                <a:gd name="f5" fmla="val 0"/>
                <a:gd name="f6" fmla="val 1412064"/>
                <a:gd name="f7" fmla="val 1879810"/>
                <a:gd name="f8" fmla="val 141206"/>
                <a:gd name="f9" fmla="val 63220"/>
                <a:gd name="f10" fmla="val 1270858"/>
                <a:gd name="f11" fmla="val 1348844"/>
                <a:gd name="f12" fmla="val 1738604"/>
                <a:gd name="f13" fmla="val 1816590"/>
                <a:gd name="f14" fmla="+- 0 0 -90"/>
                <a:gd name="f15" fmla="*/ f3 1 1412064"/>
                <a:gd name="f16" fmla="*/ f4 1 1879810"/>
                <a:gd name="f17" fmla="+- f7 0 f5"/>
                <a:gd name="f18" fmla="+- f6 0 f5"/>
                <a:gd name="f19" fmla="*/ f14 f0 1"/>
                <a:gd name="f20" fmla="*/ f18 1 1412064"/>
                <a:gd name="f21" fmla="*/ f17 1 1879810"/>
                <a:gd name="f22" fmla="*/ 0 f18 1"/>
                <a:gd name="f23" fmla="*/ 141206 f17 1"/>
                <a:gd name="f24" fmla="*/ 141206 f18 1"/>
                <a:gd name="f25" fmla="*/ 0 f17 1"/>
                <a:gd name="f26" fmla="*/ 1270858 f18 1"/>
                <a:gd name="f27" fmla="*/ 1412064 f18 1"/>
                <a:gd name="f28" fmla="*/ 1738604 f17 1"/>
                <a:gd name="f29" fmla="*/ 1879810 f17 1"/>
                <a:gd name="f30" fmla="*/ f19 1 f2"/>
                <a:gd name="f31" fmla="*/ f22 1 1412064"/>
                <a:gd name="f32" fmla="*/ f23 1 1879810"/>
                <a:gd name="f33" fmla="*/ f24 1 1412064"/>
                <a:gd name="f34" fmla="*/ f25 1 1879810"/>
                <a:gd name="f35" fmla="*/ f26 1 1412064"/>
                <a:gd name="f36" fmla="*/ f27 1 1412064"/>
                <a:gd name="f37" fmla="*/ f28 1 1879810"/>
                <a:gd name="f38" fmla="*/ f29 1 187981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412064" h="187981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98508" tIns="98508" rIns="98508" bIns="9850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if he sees a high tackle, and a few stronger words may follow if the challenge is deemed dangerous.</a:t>
              </a:r>
            </a:p>
          </p:txBody>
        </p:sp>
        <p:sp>
          <p:nvSpPr>
            <p:cNvPr id="22" name="Freeform: Shape 21">
              <a:extLst>
                <a:ext uri="{FF2B5EF4-FFF2-40B4-BE49-F238E27FC236}">
                  <a16:creationId xmlns:a16="http://schemas.microsoft.com/office/drawing/2014/main" id="{808DA843-E36A-4AA3-948F-257C0D99CEC7}"/>
                </a:ext>
              </a:extLst>
            </p:cNvPr>
            <p:cNvSpPr/>
            <p:nvPr/>
          </p:nvSpPr>
          <p:spPr>
            <a:xfrm>
              <a:off x="6033842" y="4467767"/>
              <a:ext cx="299356" cy="350187"/>
            </a:xfrm>
            <a:custGeom>
              <a:avLst/>
              <a:gdLst>
                <a:gd name="f0" fmla="val 10800000"/>
                <a:gd name="f1" fmla="val 5400000"/>
                <a:gd name="f2" fmla="val 180"/>
                <a:gd name="f3" fmla="val w"/>
                <a:gd name="f4" fmla="val h"/>
                <a:gd name="f5" fmla="val 0"/>
                <a:gd name="f6" fmla="val 299357"/>
                <a:gd name="f7" fmla="val 350191"/>
                <a:gd name="f8" fmla="val 70038"/>
                <a:gd name="f9" fmla="val 149679"/>
                <a:gd name="f10" fmla="val 175096"/>
                <a:gd name="f11" fmla="val 280153"/>
                <a:gd name="f12" fmla="+- 0 0 -90"/>
                <a:gd name="f13" fmla="*/ f3 1 299357"/>
                <a:gd name="f14" fmla="*/ f4 1 350191"/>
                <a:gd name="f15" fmla="+- f7 0 f5"/>
                <a:gd name="f16" fmla="+- f6 0 f5"/>
                <a:gd name="f17" fmla="*/ f12 f0 1"/>
                <a:gd name="f18" fmla="*/ f16 1 299357"/>
                <a:gd name="f19" fmla="*/ f15 1 350191"/>
                <a:gd name="f20" fmla="*/ 0 f16 1"/>
                <a:gd name="f21" fmla="*/ 70038 f15 1"/>
                <a:gd name="f22" fmla="*/ 149679 f16 1"/>
                <a:gd name="f23" fmla="*/ 0 f15 1"/>
                <a:gd name="f24" fmla="*/ 299357 f16 1"/>
                <a:gd name="f25" fmla="*/ 175096 f15 1"/>
                <a:gd name="f26" fmla="*/ 350191 f15 1"/>
                <a:gd name="f27" fmla="*/ 280153 f15 1"/>
                <a:gd name="f28" fmla="*/ f17 1 f2"/>
                <a:gd name="f29" fmla="*/ f20 1 299357"/>
                <a:gd name="f30" fmla="*/ f21 1 350191"/>
                <a:gd name="f31" fmla="*/ f22 1 299357"/>
                <a:gd name="f32" fmla="*/ f23 1 350191"/>
                <a:gd name="f33" fmla="*/ f24 1 299357"/>
                <a:gd name="f34" fmla="*/ f25 1 350191"/>
                <a:gd name="f35" fmla="*/ f26 1 350191"/>
                <a:gd name="f36" fmla="*/ f27 1 350191"/>
                <a:gd name="f37" fmla="*/ f5 1 f18"/>
                <a:gd name="f38" fmla="*/ f6 1 f18"/>
                <a:gd name="f39" fmla="*/ f5 1 f19"/>
                <a:gd name="f40" fmla="*/ f7 1 f19"/>
                <a:gd name="f41" fmla="+- f28 0 f1"/>
                <a:gd name="f42" fmla="*/ f29 1 f18"/>
                <a:gd name="f43" fmla="*/ f30 1 f19"/>
                <a:gd name="f44" fmla="*/ f31 1 f18"/>
                <a:gd name="f45" fmla="*/ f32 1 f19"/>
                <a:gd name="f46" fmla="*/ f33 1 f18"/>
                <a:gd name="f47" fmla="*/ f34 1 f19"/>
                <a:gd name="f48" fmla="*/ f35 1 f19"/>
                <a:gd name="f49" fmla="*/ f36 1 f19"/>
                <a:gd name="f50" fmla="*/ f37 f13 1"/>
                <a:gd name="f51" fmla="*/ f38 f13 1"/>
                <a:gd name="f52" fmla="*/ f40 f14 1"/>
                <a:gd name="f53" fmla="*/ f39 f14 1"/>
                <a:gd name="f54" fmla="*/ f42 f13 1"/>
                <a:gd name="f55" fmla="*/ f43 f14 1"/>
                <a:gd name="f56" fmla="*/ f44 f13 1"/>
                <a:gd name="f57" fmla="*/ f45 f14 1"/>
                <a:gd name="f58" fmla="*/ f46 f13 1"/>
                <a:gd name="f59" fmla="*/ f47 f14 1"/>
                <a:gd name="f60" fmla="*/ f48 f14 1"/>
                <a:gd name="f61" fmla="*/ f49 f14 1"/>
              </a:gdLst>
              <a:ahLst/>
              <a:cxnLst>
                <a:cxn ang="3cd4">
                  <a:pos x="hc" y="t"/>
                </a:cxn>
                <a:cxn ang="0">
                  <a:pos x="r" y="vc"/>
                </a:cxn>
                <a:cxn ang="cd4">
                  <a:pos x="hc" y="b"/>
                </a:cxn>
                <a:cxn ang="cd2">
                  <a:pos x="l" y="vc"/>
                </a:cxn>
                <a:cxn ang="f41">
                  <a:pos x="f54" y="f55"/>
                </a:cxn>
                <a:cxn ang="f41">
                  <a:pos x="f56" y="f55"/>
                </a:cxn>
                <a:cxn ang="f41">
                  <a:pos x="f56" y="f57"/>
                </a:cxn>
                <a:cxn ang="f41">
                  <a:pos x="f58" y="f59"/>
                </a:cxn>
                <a:cxn ang="f41">
                  <a:pos x="f56" y="f60"/>
                </a:cxn>
                <a:cxn ang="f41">
                  <a:pos x="f56" y="f61"/>
                </a:cxn>
                <a:cxn ang="f41">
                  <a:pos x="f54" y="f61"/>
                </a:cxn>
                <a:cxn ang="f41">
                  <a:pos x="f54" y="f55"/>
                </a:cxn>
              </a:cxnLst>
              <a:rect l="f50" t="f53" r="f51" b="f52"/>
              <a:pathLst>
                <a:path w="299357" h="350191">
                  <a:moveTo>
                    <a:pt x="f5" y="f8"/>
                  </a:moveTo>
                  <a:lnTo>
                    <a:pt x="f9" y="f8"/>
                  </a:lnTo>
                  <a:lnTo>
                    <a:pt x="f9" y="f5"/>
                  </a:lnTo>
                  <a:lnTo>
                    <a:pt x="f6" y="f10"/>
                  </a:lnTo>
                  <a:lnTo>
                    <a:pt x="f9" y="f7"/>
                  </a:lnTo>
                  <a:lnTo>
                    <a:pt x="f9" y="f11"/>
                  </a:lnTo>
                  <a:lnTo>
                    <a:pt x="f5" y="f11"/>
                  </a:lnTo>
                  <a:lnTo>
                    <a:pt x="f5" y="f8"/>
                  </a:lnTo>
                  <a:close/>
                </a:path>
              </a:pathLst>
            </a:custGeom>
            <a:solidFill>
              <a:srgbClr val="FFC000"/>
            </a:solidFill>
            <a:ln cap="flat">
              <a:noFill/>
              <a:prstDash val="solid"/>
            </a:ln>
          </p:spPr>
          <p:txBody>
            <a:bodyPr vert="horz" wrap="square" lIns="0" tIns="70033" rIns="89803" bIns="70033" anchor="ctr" anchorCtr="1" compatLnSpc="1">
              <a:noAutofit/>
            </a:bodyPr>
            <a:lstStyle/>
            <a:p>
              <a:pPr marL="0" marR="0" lvl="0" indent="0" algn="ctr"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endParaRPr lang="en-US" sz="1200" b="0" i="0" u="none" strike="noStrike" kern="1200" cap="none" spc="0" baseline="0">
                <a:solidFill>
                  <a:srgbClr val="FFFFFF"/>
                </a:solidFill>
                <a:uFillTx/>
                <a:latin typeface="Calibri"/>
              </a:endParaRPr>
            </a:p>
          </p:txBody>
        </p:sp>
        <p:sp>
          <p:nvSpPr>
            <p:cNvPr id="23" name="Freeform: Shape 22">
              <a:extLst>
                <a:ext uri="{FF2B5EF4-FFF2-40B4-BE49-F238E27FC236}">
                  <a16:creationId xmlns:a16="http://schemas.microsoft.com/office/drawing/2014/main" id="{6DB6396D-0ED0-4FB0-BE8F-F818755FFDAE}"/>
                </a:ext>
              </a:extLst>
            </p:cNvPr>
            <p:cNvSpPr/>
            <p:nvPr/>
          </p:nvSpPr>
          <p:spPr>
            <a:xfrm>
              <a:off x="6457465" y="3702954"/>
              <a:ext cx="1412062" cy="1879814"/>
            </a:xfrm>
            <a:custGeom>
              <a:avLst/>
              <a:gdLst>
                <a:gd name="f0" fmla="val 10800000"/>
                <a:gd name="f1" fmla="val 5400000"/>
                <a:gd name="f2" fmla="val 180"/>
                <a:gd name="f3" fmla="val w"/>
                <a:gd name="f4" fmla="val h"/>
                <a:gd name="f5" fmla="val 0"/>
                <a:gd name="f6" fmla="val 1412064"/>
                <a:gd name="f7" fmla="val 1879810"/>
                <a:gd name="f8" fmla="val 141206"/>
                <a:gd name="f9" fmla="val 63220"/>
                <a:gd name="f10" fmla="val 1270858"/>
                <a:gd name="f11" fmla="val 1348844"/>
                <a:gd name="f12" fmla="val 1738604"/>
                <a:gd name="f13" fmla="val 1816590"/>
                <a:gd name="f14" fmla="+- 0 0 -90"/>
                <a:gd name="f15" fmla="*/ f3 1 1412064"/>
                <a:gd name="f16" fmla="*/ f4 1 1879810"/>
                <a:gd name="f17" fmla="+- f7 0 f5"/>
                <a:gd name="f18" fmla="+- f6 0 f5"/>
                <a:gd name="f19" fmla="*/ f14 f0 1"/>
                <a:gd name="f20" fmla="*/ f18 1 1412064"/>
                <a:gd name="f21" fmla="*/ f17 1 1879810"/>
                <a:gd name="f22" fmla="*/ 0 f18 1"/>
                <a:gd name="f23" fmla="*/ 141206 f17 1"/>
                <a:gd name="f24" fmla="*/ 141206 f18 1"/>
                <a:gd name="f25" fmla="*/ 0 f17 1"/>
                <a:gd name="f26" fmla="*/ 1270858 f18 1"/>
                <a:gd name="f27" fmla="*/ 1412064 f18 1"/>
                <a:gd name="f28" fmla="*/ 1738604 f17 1"/>
                <a:gd name="f29" fmla="*/ 1879810 f17 1"/>
                <a:gd name="f30" fmla="*/ f19 1 f2"/>
                <a:gd name="f31" fmla="*/ f22 1 1412064"/>
                <a:gd name="f32" fmla="*/ f23 1 1879810"/>
                <a:gd name="f33" fmla="*/ f24 1 1412064"/>
                <a:gd name="f34" fmla="*/ f25 1 1879810"/>
                <a:gd name="f35" fmla="*/ f26 1 1412064"/>
                <a:gd name="f36" fmla="*/ f27 1 1412064"/>
                <a:gd name="f37" fmla="*/ f28 1 1879810"/>
                <a:gd name="f38" fmla="*/ f29 1 187981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1412064" h="187981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98508" tIns="98508" rIns="98508" bIns="9850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Expect a yellow card and a spell in the sin-bin or a red card and instant dismissal for more serious offences.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CD62-376F-47E2-A030-543D4815331E}"/>
              </a:ext>
            </a:extLst>
          </p:cNvPr>
          <p:cNvSpPr txBox="1">
            <a:spLocks noGrp="1"/>
          </p:cNvSpPr>
          <p:nvPr>
            <p:ph type="title"/>
          </p:nvPr>
        </p:nvSpPr>
        <p:spPr>
          <a:xfrm>
            <a:off x="838203" y="246183"/>
            <a:ext cx="10515600" cy="1325559"/>
          </a:xfrm>
        </p:spPr>
        <p:txBody>
          <a:bodyPr/>
          <a:lstStyle/>
          <a:p>
            <a:pPr lvl="0"/>
            <a:r>
              <a:rPr lang="en-GB" sz="4800" b="1"/>
              <a:t>U - Unconscious</a:t>
            </a:r>
            <a:endParaRPr lang="en-US" sz="4800" b="1"/>
          </a:p>
        </p:txBody>
      </p:sp>
      <p:pic>
        <p:nvPicPr>
          <p:cNvPr id="3" name="Content Placeholder 3">
            <a:extLst>
              <a:ext uri="{FF2B5EF4-FFF2-40B4-BE49-F238E27FC236}">
                <a16:creationId xmlns:a16="http://schemas.microsoft.com/office/drawing/2014/main" id="{C19AFF46-5426-4941-BCEE-006B3D9DD3E7}"/>
              </a:ext>
            </a:extLst>
          </p:cNvPr>
          <p:cNvPicPr>
            <a:picLocks noGrp="1" noChangeAspect="1"/>
          </p:cNvPicPr>
          <p:nvPr>
            <p:ph idx="1"/>
          </p:nvPr>
        </p:nvPicPr>
        <p:blipFill>
          <a:blip r:embed="rId2"/>
          <a:stretch>
            <a:fillRect/>
          </a:stretch>
        </p:blipFill>
        <p:spPr>
          <a:xfrm>
            <a:off x="7003673" y="0"/>
            <a:ext cx="5300868" cy="6872511"/>
          </a:xfrm>
        </p:spPr>
      </p:pic>
      <p:grpSp>
        <p:nvGrpSpPr>
          <p:cNvPr id="4" name="Diagram 4">
            <a:extLst>
              <a:ext uri="{FF2B5EF4-FFF2-40B4-BE49-F238E27FC236}">
                <a16:creationId xmlns:a16="http://schemas.microsoft.com/office/drawing/2014/main" id="{F7A6CCD7-2014-43A7-8517-68CDF554434F}"/>
              </a:ext>
            </a:extLst>
          </p:cNvPr>
          <p:cNvGrpSpPr/>
          <p:nvPr/>
        </p:nvGrpSpPr>
        <p:grpSpPr>
          <a:xfrm>
            <a:off x="838193" y="1340674"/>
            <a:ext cx="4721760" cy="2626412"/>
            <a:chOff x="838193" y="1340674"/>
            <a:chExt cx="4721760" cy="2626412"/>
          </a:xfrm>
        </p:grpSpPr>
        <p:sp>
          <p:nvSpPr>
            <p:cNvPr id="5" name="Freeform: Shape 4">
              <a:extLst>
                <a:ext uri="{FF2B5EF4-FFF2-40B4-BE49-F238E27FC236}">
                  <a16:creationId xmlns:a16="http://schemas.microsoft.com/office/drawing/2014/main" id="{C34C0E27-8AC6-4381-957F-2E5F60286483}"/>
                </a:ext>
              </a:extLst>
            </p:cNvPr>
            <p:cNvSpPr/>
            <p:nvPr/>
          </p:nvSpPr>
          <p:spPr>
            <a:xfrm>
              <a:off x="838193" y="1340674"/>
              <a:ext cx="2304598" cy="2626412"/>
            </a:xfrm>
            <a:custGeom>
              <a:avLst/>
              <a:gdLst>
                <a:gd name="f0" fmla="val 10800000"/>
                <a:gd name="f1" fmla="val 5400000"/>
                <a:gd name="f2" fmla="val 180"/>
                <a:gd name="f3" fmla="val w"/>
                <a:gd name="f4" fmla="val h"/>
                <a:gd name="f5" fmla="val 0"/>
                <a:gd name="f6" fmla="val 2304599"/>
                <a:gd name="f7" fmla="val 2626415"/>
                <a:gd name="f8" fmla="val 384108"/>
                <a:gd name="f9" fmla="val 171971"/>
                <a:gd name="f10" fmla="val 1920491"/>
                <a:gd name="f11" fmla="val 2132628"/>
                <a:gd name="f12" fmla="val 2242307"/>
                <a:gd name="f13" fmla="val 2454444"/>
                <a:gd name="f14" fmla="+- 0 0 -90"/>
                <a:gd name="f15" fmla="*/ f3 1 2304599"/>
                <a:gd name="f16" fmla="*/ f4 1 2626415"/>
                <a:gd name="f17" fmla="+- f7 0 f5"/>
                <a:gd name="f18" fmla="+- f6 0 f5"/>
                <a:gd name="f19" fmla="*/ f14 f0 1"/>
                <a:gd name="f20" fmla="*/ f18 1 2304599"/>
                <a:gd name="f21" fmla="*/ f17 1 2626415"/>
                <a:gd name="f22" fmla="*/ 0 f18 1"/>
                <a:gd name="f23" fmla="*/ 384108 f17 1"/>
                <a:gd name="f24" fmla="*/ 384108 f18 1"/>
                <a:gd name="f25" fmla="*/ 0 f17 1"/>
                <a:gd name="f26" fmla="*/ 1920491 f18 1"/>
                <a:gd name="f27" fmla="*/ 2304599 f18 1"/>
                <a:gd name="f28" fmla="*/ 2242307 f17 1"/>
                <a:gd name="f29" fmla="*/ 2626415 f17 1"/>
                <a:gd name="f30" fmla="*/ f19 1 f2"/>
                <a:gd name="f31" fmla="*/ f22 1 2304599"/>
                <a:gd name="f32" fmla="*/ f23 1 2626415"/>
                <a:gd name="f33" fmla="*/ f24 1 2304599"/>
                <a:gd name="f34" fmla="*/ f25 1 2626415"/>
                <a:gd name="f35" fmla="*/ f26 1 2304599"/>
                <a:gd name="f36" fmla="*/ f27 1 2304599"/>
                <a:gd name="f37" fmla="*/ f28 1 2626415"/>
                <a:gd name="f38" fmla="*/ f29 1 2626415"/>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304599" h="2626415">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ED7D31"/>
            </a:solidFill>
            <a:ln w="12701" cap="flat">
              <a:solidFill>
                <a:srgbClr val="FFFFFF"/>
              </a:solidFill>
              <a:prstDash val="solid"/>
              <a:miter/>
            </a:ln>
          </p:spPr>
          <p:txBody>
            <a:bodyPr vert="horz" wrap="square" lIns="169648" tIns="141073" rIns="169648" bIns="141073"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Concussion awareness should be a key factor when delivering any form of contact sport and is often overlooked when delivering schoolboy rugby.</a:t>
              </a:r>
              <a:endParaRPr lang="en-US" sz="1500" b="0" i="0" u="none" strike="noStrike" kern="1200" cap="none" spc="0" baseline="0">
                <a:solidFill>
                  <a:srgbClr val="FFFFFF"/>
                </a:solidFill>
                <a:uFillTx/>
                <a:latin typeface="Calibri"/>
              </a:endParaRPr>
            </a:p>
          </p:txBody>
        </p:sp>
        <p:sp>
          <p:nvSpPr>
            <p:cNvPr id="6" name="Freeform: Shape 5">
              <a:extLst>
                <a:ext uri="{FF2B5EF4-FFF2-40B4-BE49-F238E27FC236}">
                  <a16:creationId xmlns:a16="http://schemas.microsoft.com/office/drawing/2014/main" id="{BEE63128-6E7A-4689-86F3-21806FF547A5}"/>
                </a:ext>
              </a:extLst>
            </p:cNvPr>
            <p:cNvSpPr/>
            <p:nvPr/>
          </p:nvSpPr>
          <p:spPr>
            <a:xfrm>
              <a:off x="3255355" y="1340674"/>
              <a:ext cx="2304598" cy="2626412"/>
            </a:xfrm>
            <a:custGeom>
              <a:avLst/>
              <a:gdLst>
                <a:gd name="f0" fmla="val 10800000"/>
                <a:gd name="f1" fmla="val 5400000"/>
                <a:gd name="f2" fmla="val 180"/>
                <a:gd name="f3" fmla="val w"/>
                <a:gd name="f4" fmla="val h"/>
                <a:gd name="f5" fmla="val 0"/>
                <a:gd name="f6" fmla="val 2304599"/>
                <a:gd name="f7" fmla="val 2626415"/>
                <a:gd name="f8" fmla="val 384108"/>
                <a:gd name="f9" fmla="val 171971"/>
                <a:gd name="f10" fmla="val 1920491"/>
                <a:gd name="f11" fmla="val 2132628"/>
                <a:gd name="f12" fmla="val 2242307"/>
                <a:gd name="f13" fmla="val 2454444"/>
                <a:gd name="f14" fmla="+- 0 0 -90"/>
                <a:gd name="f15" fmla="*/ f3 1 2304599"/>
                <a:gd name="f16" fmla="*/ f4 1 2626415"/>
                <a:gd name="f17" fmla="+- f7 0 f5"/>
                <a:gd name="f18" fmla="+- f6 0 f5"/>
                <a:gd name="f19" fmla="*/ f14 f0 1"/>
                <a:gd name="f20" fmla="*/ f18 1 2304599"/>
                <a:gd name="f21" fmla="*/ f17 1 2626415"/>
                <a:gd name="f22" fmla="*/ 0 f18 1"/>
                <a:gd name="f23" fmla="*/ 384108 f17 1"/>
                <a:gd name="f24" fmla="*/ 384108 f18 1"/>
                <a:gd name="f25" fmla="*/ 0 f17 1"/>
                <a:gd name="f26" fmla="*/ 1920491 f18 1"/>
                <a:gd name="f27" fmla="*/ 2304599 f18 1"/>
                <a:gd name="f28" fmla="*/ 2242307 f17 1"/>
                <a:gd name="f29" fmla="*/ 2626415 f17 1"/>
                <a:gd name="f30" fmla="*/ f19 1 f2"/>
                <a:gd name="f31" fmla="*/ f22 1 2304599"/>
                <a:gd name="f32" fmla="*/ f23 1 2626415"/>
                <a:gd name="f33" fmla="*/ f24 1 2304599"/>
                <a:gd name="f34" fmla="*/ f25 1 2626415"/>
                <a:gd name="f35" fmla="*/ f26 1 2304599"/>
                <a:gd name="f36" fmla="*/ f27 1 2304599"/>
                <a:gd name="f37" fmla="*/ f28 1 2626415"/>
                <a:gd name="f38" fmla="*/ f29 1 2626415"/>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2304599" h="2626415">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169648" tIns="141073" rIns="169648" bIns="141073"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This does not mean look up bad concussions and show these to your class. Focus on tackle technique and head positioning, using poor head positioning as teaching point. Reiterate this as often as possible using freeze frames. </a:t>
              </a:r>
              <a:endParaRPr lang="en-US" sz="1500" b="0" i="0" u="none" strike="noStrike" kern="1200" cap="none" spc="0" baseline="0">
                <a:solidFill>
                  <a:srgbClr val="FFFFFF"/>
                </a:solidFill>
                <a:uFillTx/>
                <a:latin typeface="Calibri"/>
              </a:endParaRPr>
            </a:p>
          </p:txBody>
        </p:sp>
      </p:grpSp>
      <p:grpSp>
        <p:nvGrpSpPr>
          <p:cNvPr id="7" name="Diagram 7">
            <a:extLst>
              <a:ext uri="{FF2B5EF4-FFF2-40B4-BE49-F238E27FC236}">
                <a16:creationId xmlns:a16="http://schemas.microsoft.com/office/drawing/2014/main" id="{4F2F9871-E3EA-4BBE-B702-518F418D36C1}"/>
              </a:ext>
            </a:extLst>
          </p:cNvPr>
          <p:cNvGrpSpPr/>
          <p:nvPr/>
        </p:nvGrpSpPr>
        <p:grpSpPr>
          <a:xfrm>
            <a:off x="604912" y="4273713"/>
            <a:ext cx="5300868" cy="2031476"/>
            <a:chOff x="604912" y="4273713"/>
            <a:chExt cx="5300868" cy="2031476"/>
          </a:xfrm>
        </p:grpSpPr>
        <p:sp>
          <p:nvSpPr>
            <p:cNvPr id="8" name="Freeform: Shape 7">
              <a:extLst>
                <a:ext uri="{FF2B5EF4-FFF2-40B4-BE49-F238E27FC236}">
                  <a16:creationId xmlns:a16="http://schemas.microsoft.com/office/drawing/2014/main" id="{891C0780-D5FF-43D5-8F35-1F26CA1B747F}"/>
                </a:ext>
              </a:extLst>
            </p:cNvPr>
            <p:cNvSpPr/>
            <p:nvPr/>
          </p:nvSpPr>
          <p:spPr>
            <a:xfrm>
              <a:off x="604912" y="4273713"/>
              <a:ext cx="5300868" cy="989819"/>
            </a:xfrm>
            <a:custGeom>
              <a:avLst/>
              <a:gdLst>
                <a:gd name="f0" fmla="val 10800000"/>
                <a:gd name="f1" fmla="val 5400000"/>
                <a:gd name="f2" fmla="val 180"/>
                <a:gd name="f3" fmla="val w"/>
                <a:gd name="f4" fmla="val h"/>
                <a:gd name="f5" fmla="val 0"/>
                <a:gd name="f6" fmla="val 5300868"/>
                <a:gd name="f7" fmla="val 989820"/>
                <a:gd name="f8" fmla="val 164973"/>
                <a:gd name="f9" fmla="val 73861"/>
                <a:gd name="f10" fmla="val 5135895"/>
                <a:gd name="f11" fmla="val 5227007"/>
                <a:gd name="f12" fmla="val 824847"/>
                <a:gd name="f13" fmla="val 915959"/>
                <a:gd name="f14" fmla="+- 0 0 -90"/>
                <a:gd name="f15" fmla="*/ f3 1 5300868"/>
                <a:gd name="f16" fmla="*/ f4 1 989820"/>
                <a:gd name="f17" fmla="+- f7 0 f5"/>
                <a:gd name="f18" fmla="+- f6 0 f5"/>
                <a:gd name="f19" fmla="*/ f14 f0 1"/>
                <a:gd name="f20" fmla="*/ f18 1 5300868"/>
                <a:gd name="f21" fmla="*/ f17 1 989820"/>
                <a:gd name="f22" fmla="*/ 0 f18 1"/>
                <a:gd name="f23" fmla="*/ 164973 f17 1"/>
                <a:gd name="f24" fmla="*/ 164973 f18 1"/>
                <a:gd name="f25" fmla="*/ 0 f17 1"/>
                <a:gd name="f26" fmla="*/ 5135895 f18 1"/>
                <a:gd name="f27" fmla="*/ 5300868 f18 1"/>
                <a:gd name="f28" fmla="*/ 824847 f17 1"/>
                <a:gd name="f29" fmla="*/ 989820 f17 1"/>
                <a:gd name="f30" fmla="*/ f19 1 f2"/>
                <a:gd name="f31" fmla="*/ f22 1 5300868"/>
                <a:gd name="f32" fmla="*/ f23 1 989820"/>
                <a:gd name="f33" fmla="*/ f24 1 5300868"/>
                <a:gd name="f34" fmla="*/ f25 1 989820"/>
                <a:gd name="f35" fmla="*/ f26 1 5300868"/>
                <a:gd name="f36" fmla="*/ f27 1 5300868"/>
                <a:gd name="f37" fmla="*/ f28 1 989820"/>
                <a:gd name="f38" fmla="*/ f29 1 98982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300868" h="98982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16896" tIns="116896" rIns="116896" bIns="116896" anchor="ctr"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Below is a link for Age Grade Rugby – this will help you regarding what you want to achieve at each year group: </a:t>
              </a:r>
              <a:endParaRPr lang="en-US" sz="18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C9EC9851-9B81-4322-81C3-668130409B79}"/>
                </a:ext>
              </a:extLst>
            </p:cNvPr>
            <p:cNvSpPr/>
            <p:nvPr/>
          </p:nvSpPr>
          <p:spPr>
            <a:xfrm>
              <a:off x="604912" y="5315370"/>
              <a:ext cx="5300868" cy="989819"/>
            </a:xfrm>
            <a:custGeom>
              <a:avLst/>
              <a:gdLst>
                <a:gd name="f0" fmla="val 10800000"/>
                <a:gd name="f1" fmla="val 5400000"/>
                <a:gd name="f2" fmla="val 180"/>
                <a:gd name="f3" fmla="val w"/>
                <a:gd name="f4" fmla="val h"/>
                <a:gd name="f5" fmla="val 0"/>
                <a:gd name="f6" fmla="val 5300868"/>
                <a:gd name="f7" fmla="val 989820"/>
                <a:gd name="f8" fmla="val 164973"/>
                <a:gd name="f9" fmla="val 73861"/>
                <a:gd name="f10" fmla="val 5135895"/>
                <a:gd name="f11" fmla="val 5227007"/>
                <a:gd name="f12" fmla="val 824847"/>
                <a:gd name="f13" fmla="val 915959"/>
                <a:gd name="f14" fmla="+- 0 0 -90"/>
                <a:gd name="f15" fmla="*/ f3 1 5300868"/>
                <a:gd name="f16" fmla="*/ f4 1 989820"/>
                <a:gd name="f17" fmla="+- f7 0 f5"/>
                <a:gd name="f18" fmla="+- f6 0 f5"/>
                <a:gd name="f19" fmla="*/ f14 f0 1"/>
                <a:gd name="f20" fmla="*/ f18 1 5300868"/>
                <a:gd name="f21" fmla="*/ f17 1 989820"/>
                <a:gd name="f22" fmla="*/ 0 f18 1"/>
                <a:gd name="f23" fmla="*/ 164973 f17 1"/>
                <a:gd name="f24" fmla="*/ 164973 f18 1"/>
                <a:gd name="f25" fmla="*/ 0 f17 1"/>
                <a:gd name="f26" fmla="*/ 5135895 f18 1"/>
                <a:gd name="f27" fmla="*/ 5300868 f18 1"/>
                <a:gd name="f28" fmla="*/ 824847 f17 1"/>
                <a:gd name="f29" fmla="*/ 989820 f17 1"/>
                <a:gd name="f30" fmla="*/ f19 1 f2"/>
                <a:gd name="f31" fmla="*/ f22 1 5300868"/>
                <a:gd name="f32" fmla="*/ f23 1 989820"/>
                <a:gd name="f33" fmla="*/ f24 1 5300868"/>
                <a:gd name="f34" fmla="*/ f25 1 989820"/>
                <a:gd name="f35" fmla="*/ f26 1 5300868"/>
                <a:gd name="f36" fmla="*/ f27 1 5300868"/>
                <a:gd name="f37" fmla="*/ f28 1 989820"/>
                <a:gd name="f38" fmla="*/ f29 1 98982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5300868" h="98982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AD47"/>
            </a:solidFill>
            <a:ln w="12701" cap="flat">
              <a:solidFill>
                <a:srgbClr val="FFFFFF"/>
              </a:solidFill>
              <a:prstDash val="solid"/>
              <a:miter/>
            </a:ln>
          </p:spPr>
          <p:txBody>
            <a:bodyPr vert="horz" wrap="square" lIns="116896" tIns="116896" rIns="116896" bIns="116896" anchor="ctr" anchorCtr="0" compatLnSpc="1">
              <a:noAutofit/>
            </a:bodyPr>
            <a:lstStyle/>
            <a:p>
              <a:pPr marL="0" marR="0" lvl="0" indent="0" algn="l"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1800" b="0" i="0" u="none" strike="noStrike" kern="1200" cap="none" spc="0" baseline="0">
                  <a:solidFill>
                    <a:srgbClr val="FFFFFF"/>
                  </a:solidFill>
                  <a:uFillTx/>
                  <a:latin typeface="Calibri"/>
                  <a:hlinkClick r:id="rId3"/>
                </a:rPr>
                <a:t>https://www.englandrugby.com//dxdam/fa/fa1dbfe2-9a2b-4171-9ee8-259313647fc5/AG%20Flyer%202019.pdf</a:t>
              </a:r>
              <a:endParaRPr lang="en-US" sz="1800" b="0" i="0" u="none" strike="noStrike" kern="1200" cap="none" spc="0" baseline="0">
                <a:solidFill>
                  <a:srgbClr val="FFFFFF"/>
                </a:solidFill>
                <a:uFillTx/>
                <a:latin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0240-A86E-4123-9F34-0881BFF44A71}"/>
              </a:ext>
            </a:extLst>
          </p:cNvPr>
          <p:cNvSpPr txBox="1">
            <a:spLocks noGrp="1"/>
          </p:cNvSpPr>
          <p:nvPr>
            <p:ph type="title"/>
          </p:nvPr>
        </p:nvSpPr>
        <p:spPr/>
        <p:txBody>
          <a:bodyPr/>
          <a:lstStyle/>
          <a:p>
            <a:pPr lvl="0"/>
            <a:r>
              <a:rPr lang="en-GB" sz="4800" b="1">
                <a:solidFill>
                  <a:srgbClr val="FF7676"/>
                </a:solidFill>
              </a:rPr>
              <a:t>V - Vision</a:t>
            </a:r>
            <a:endParaRPr lang="en-US" sz="4800" b="1">
              <a:solidFill>
                <a:srgbClr val="FF7676"/>
              </a:solidFill>
            </a:endParaRPr>
          </a:p>
        </p:txBody>
      </p:sp>
      <p:grpSp>
        <p:nvGrpSpPr>
          <p:cNvPr id="3" name="Content Placeholder 5">
            <a:extLst>
              <a:ext uri="{FF2B5EF4-FFF2-40B4-BE49-F238E27FC236}">
                <a16:creationId xmlns:a16="http://schemas.microsoft.com/office/drawing/2014/main" id="{E4A44AC3-5D46-4517-89A5-6D540642572B}"/>
              </a:ext>
            </a:extLst>
          </p:cNvPr>
          <p:cNvGrpSpPr/>
          <p:nvPr/>
        </p:nvGrpSpPr>
        <p:grpSpPr>
          <a:xfrm>
            <a:off x="2110700" y="-51590"/>
            <a:ext cx="6889290" cy="7250834"/>
            <a:chOff x="2110700" y="-51590"/>
            <a:chExt cx="6889290" cy="7250834"/>
          </a:xfrm>
        </p:grpSpPr>
        <p:sp>
          <p:nvSpPr>
            <p:cNvPr id="4" name="Freeform: Shape 3">
              <a:extLst>
                <a:ext uri="{FF2B5EF4-FFF2-40B4-BE49-F238E27FC236}">
                  <a16:creationId xmlns:a16="http://schemas.microsoft.com/office/drawing/2014/main" id="{72AD17FD-FCDA-4A9D-8669-9CE9E90B78AB}"/>
                </a:ext>
              </a:extLst>
            </p:cNvPr>
            <p:cNvSpPr/>
            <p:nvPr/>
          </p:nvSpPr>
          <p:spPr>
            <a:xfrm>
              <a:off x="4659114" y="3165140"/>
              <a:ext cx="3586203" cy="3586203"/>
            </a:xfrm>
            <a:custGeom>
              <a:avLst/>
              <a:gdLst>
                <a:gd name="f0" fmla="val 10800000"/>
                <a:gd name="f1" fmla="val 5400000"/>
                <a:gd name="f2" fmla="val 180"/>
                <a:gd name="f3" fmla="val w"/>
                <a:gd name="f4" fmla="val h"/>
                <a:gd name="f5" fmla="val 0"/>
                <a:gd name="f6" fmla="val 3586205"/>
                <a:gd name="f7" fmla="val 2545504"/>
                <a:gd name="f8" fmla="val 571779"/>
                <a:gd name="f9" fmla="val 2824453"/>
                <a:gd name="f10" fmla="val 337700"/>
                <a:gd name="f11" fmla="val 3047302"/>
                <a:gd name="f12" fmla="val 524692"/>
                <a:gd name="f13" fmla="val 2865218"/>
                <a:gd name="f14" fmla="val 840051"/>
                <a:gd name="f15" fmla="val 2994690"/>
                <a:gd name="f16" fmla="val 985698"/>
                <a:gd name="f17" fmla="val 3093129"/>
                <a:gd name="f18" fmla="val 1156198"/>
                <a:gd name="f19" fmla="val 3154527"/>
                <a:gd name="f20" fmla="val 1341148"/>
                <a:gd name="f21" fmla="val 3518678"/>
                <a:gd name="f22" fmla="val 1341139"/>
                <a:gd name="f23" fmla="val 3569194"/>
                <a:gd name="f24" fmla="val 1627628"/>
                <a:gd name="f25" fmla="val 3227000"/>
                <a:gd name="f26" fmla="val 1752166"/>
                <a:gd name="f27" fmla="val 3232561"/>
                <a:gd name="f28" fmla="val 1946961"/>
                <a:gd name="f29" fmla="val 3198374"/>
                <a:gd name="f30" fmla="val 2140847"/>
                <a:gd name="f31" fmla="val 3126524"/>
                <a:gd name="f32" fmla="val 2321993"/>
                <a:gd name="f33" fmla="val 3405487"/>
                <a:gd name="f34" fmla="val 2556057"/>
                <a:gd name="f35" fmla="val 3260032"/>
                <a:gd name="f36" fmla="val 2807991"/>
                <a:gd name="f37" fmla="val 2917846"/>
                <a:gd name="f38" fmla="val 2683435"/>
                <a:gd name="f39" fmla="val 2796894"/>
                <a:gd name="f40" fmla="val 2836232"/>
                <a:gd name="f41" fmla="val 2646078"/>
                <a:gd name="f42" fmla="val 2962782"/>
                <a:gd name="f43" fmla="val 2474600"/>
                <a:gd name="f44" fmla="val 3055363"/>
                <a:gd name="f45" fmla="val 2537843"/>
                <a:gd name="f46" fmla="val 3413980"/>
                <a:gd name="f47" fmla="val 2264478"/>
                <a:gd name="f48" fmla="val 3513476"/>
                <a:gd name="f49" fmla="val 2082411"/>
                <a:gd name="f50" fmla="val 3198108"/>
                <a:gd name="f51" fmla="val 1891541"/>
                <a:gd name="f52" fmla="val 3237411"/>
                <a:gd name="f53" fmla="val 1694664"/>
                <a:gd name="f54" fmla="val 1503794"/>
                <a:gd name="f55" fmla="val 1321727"/>
                <a:gd name="f56" fmla="val 1048362"/>
                <a:gd name="f57" fmla="val 1111606"/>
                <a:gd name="f58" fmla="val 940128"/>
                <a:gd name="f59" fmla="val 789311"/>
                <a:gd name="f60" fmla="val 668360"/>
                <a:gd name="f61" fmla="val 326173"/>
                <a:gd name="f62" fmla="val 180718"/>
                <a:gd name="f63" fmla="val 459681"/>
                <a:gd name="f64" fmla="val 2321992"/>
                <a:gd name="f65" fmla="val 387831"/>
                <a:gd name="f66" fmla="val 2140846"/>
                <a:gd name="f67" fmla="val 353644"/>
                <a:gd name="f68" fmla="val 359205"/>
                <a:gd name="f69" fmla="val 1752165"/>
                <a:gd name="f70" fmla="val 17011"/>
                <a:gd name="f71" fmla="val 67527"/>
                <a:gd name="f72" fmla="val 431678"/>
                <a:gd name="f73" fmla="val 1341149"/>
                <a:gd name="f74" fmla="val 493076"/>
                <a:gd name="f75" fmla="val 1156199"/>
                <a:gd name="f76" fmla="val 591514"/>
                <a:gd name="f77" fmla="val 985699"/>
                <a:gd name="f78" fmla="val 720986"/>
                <a:gd name="f79" fmla="val 840052"/>
                <a:gd name="f80" fmla="val 538903"/>
                <a:gd name="f81" fmla="val 761752"/>
                <a:gd name="f82" fmla="val 1040701"/>
                <a:gd name="f83" fmla="val 1206618"/>
                <a:gd name="f84" fmla="val 469565"/>
                <a:gd name="f85" fmla="val 1391622"/>
                <a:gd name="f86" fmla="val 402229"/>
                <a:gd name="f87" fmla="val 1584423"/>
                <a:gd name="f88" fmla="val 373880"/>
                <a:gd name="f89" fmla="val 1647648"/>
                <a:gd name="f90" fmla="val 15260"/>
                <a:gd name="f91" fmla="val 1938557"/>
                <a:gd name="f92" fmla="val 2001781"/>
                <a:gd name="f93" fmla="val 2194583"/>
                <a:gd name="f94" fmla="val 2379586"/>
                <a:gd name="f95" fmla="val 2545503"/>
                <a:gd name="f96" fmla="+- 0 0 -90"/>
                <a:gd name="f97" fmla="*/ f3 1 3586205"/>
                <a:gd name="f98" fmla="*/ f4 1 3586205"/>
                <a:gd name="f99" fmla="+- f6 0 f5"/>
                <a:gd name="f100" fmla="*/ f96 f0 1"/>
                <a:gd name="f101" fmla="*/ f99 1 3586205"/>
                <a:gd name="f102" fmla="*/ 2545504 f99 1"/>
                <a:gd name="f103" fmla="*/ 571779 f99 1"/>
                <a:gd name="f104" fmla="*/ 2824453 f99 1"/>
                <a:gd name="f105" fmla="*/ 337700 f99 1"/>
                <a:gd name="f106" fmla="*/ 3047302 f99 1"/>
                <a:gd name="f107" fmla="*/ 524692 f99 1"/>
                <a:gd name="f108" fmla="*/ 2865218 f99 1"/>
                <a:gd name="f109" fmla="*/ 840051 f99 1"/>
                <a:gd name="f110" fmla="*/ 3154527 f99 1"/>
                <a:gd name="f111" fmla="*/ 1341148 f99 1"/>
                <a:gd name="f112" fmla="*/ 3518678 f99 1"/>
                <a:gd name="f113" fmla="*/ 1341139 f99 1"/>
                <a:gd name="f114" fmla="*/ 3569194 f99 1"/>
                <a:gd name="f115" fmla="*/ 1627628 f99 1"/>
                <a:gd name="f116" fmla="*/ 3227000 f99 1"/>
                <a:gd name="f117" fmla="*/ 1752166 f99 1"/>
                <a:gd name="f118" fmla="*/ 3126524 f99 1"/>
                <a:gd name="f119" fmla="*/ 2321993 f99 1"/>
                <a:gd name="f120" fmla="*/ 3405487 f99 1"/>
                <a:gd name="f121" fmla="*/ 2556057 f99 1"/>
                <a:gd name="f122" fmla="*/ 3260032 f99 1"/>
                <a:gd name="f123" fmla="*/ 2807991 f99 1"/>
                <a:gd name="f124" fmla="*/ 2917846 f99 1"/>
                <a:gd name="f125" fmla="*/ 2683435 f99 1"/>
                <a:gd name="f126" fmla="*/ 2474600 f99 1"/>
                <a:gd name="f127" fmla="*/ 3055363 f99 1"/>
                <a:gd name="f128" fmla="*/ 2537843 f99 1"/>
                <a:gd name="f129" fmla="*/ 3413980 f99 1"/>
                <a:gd name="f130" fmla="*/ 2264478 f99 1"/>
                <a:gd name="f131" fmla="*/ 3513476 f99 1"/>
                <a:gd name="f132" fmla="*/ 2082411 f99 1"/>
                <a:gd name="f133" fmla="*/ 3198108 f99 1"/>
                <a:gd name="f134" fmla="*/ 1503794 f99 1"/>
                <a:gd name="f135" fmla="*/ 1321727 f99 1"/>
                <a:gd name="f136" fmla="*/ 1048362 f99 1"/>
                <a:gd name="f137" fmla="*/ 1111606 f99 1"/>
                <a:gd name="f138" fmla="*/ 668360 f99 1"/>
                <a:gd name="f139" fmla="*/ 326173 f99 1"/>
                <a:gd name="f140" fmla="*/ 180718 f99 1"/>
                <a:gd name="f141" fmla="*/ 459681 f99 1"/>
                <a:gd name="f142" fmla="*/ 2321992 f99 1"/>
                <a:gd name="f143" fmla="*/ 359205 f99 1"/>
                <a:gd name="f144" fmla="*/ 1752165 f99 1"/>
                <a:gd name="f145" fmla="*/ 17011 f99 1"/>
                <a:gd name="f146" fmla="*/ 67527 f99 1"/>
                <a:gd name="f147" fmla="*/ 431678 f99 1"/>
                <a:gd name="f148" fmla="*/ 1341149 f99 1"/>
                <a:gd name="f149" fmla="*/ 720986 f99 1"/>
                <a:gd name="f150" fmla="*/ 840052 f99 1"/>
                <a:gd name="f151" fmla="*/ 538903 f99 1"/>
                <a:gd name="f152" fmla="*/ 761752 f99 1"/>
                <a:gd name="f153" fmla="*/ 1040701 f99 1"/>
                <a:gd name="f154" fmla="*/ 1584423 f99 1"/>
                <a:gd name="f155" fmla="*/ 373880 f99 1"/>
                <a:gd name="f156" fmla="*/ 1647648 f99 1"/>
                <a:gd name="f157" fmla="*/ 15260 f99 1"/>
                <a:gd name="f158" fmla="*/ 1938557 f99 1"/>
                <a:gd name="f159" fmla="*/ 2001781 f99 1"/>
                <a:gd name="f160" fmla="*/ 2545503 f99 1"/>
                <a:gd name="f161" fmla="*/ f100 1 f2"/>
                <a:gd name="f162" fmla="*/ f102 1 3586205"/>
                <a:gd name="f163" fmla="*/ f103 1 3586205"/>
                <a:gd name="f164" fmla="*/ f104 1 3586205"/>
                <a:gd name="f165" fmla="*/ f105 1 3586205"/>
                <a:gd name="f166" fmla="*/ f106 1 3586205"/>
                <a:gd name="f167" fmla="*/ f107 1 3586205"/>
                <a:gd name="f168" fmla="*/ f108 1 3586205"/>
                <a:gd name="f169" fmla="*/ f109 1 3586205"/>
                <a:gd name="f170" fmla="*/ f110 1 3586205"/>
                <a:gd name="f171" fmla="*/ f111 1 3586205"/>
                <a:gd name="f172" fmla="*/ f112 1 3586205"/>
                <a:gd name="f173" fmla="*/ f113 1 3586205"/>
                <a:gd name="f174" fmla="*/ f114 1 3586205"/>
                <a:gd name="f175" fmla="*/ f115 1 3586205"/>
                <a:gd name="f176" fmla="*/ f116 1 3586205"/>
                <a:gd name="f177" fmla="*/ f117 1 3586205"/>
                <a:gd name="f178" fmla="*/ f118 1 3586205"/>
                <a:gd name="f179" fmla="*/ f119 1 3586205"/>
                <a:gd name="f180" fmla="*/ f120 1 3586205"/>
                <a:gd name="f181" fmla="*/ f121 1 3586205"/>
                <a:gd name="f182" fmla="*/ f122 1 3586205"/>
                <a:gd name="f183" fmla="*/ f123 1 3586205"/>
                <a:gd name="f184" fmla="*/ f124 1 3586205"/>
                <a:gd name="f185" fmla="*/ f125 1 3586205"/>
                <a:gd name="f186" fmla="*/ f126 1 3586205"/>
                <a:gd name="f187" fmla="*/ f127 1 3586205"/>
                <a:gd name="f188" fmla="*/ f128 1 3586205"/>
                <a:gd name="f189" fmla="*/ f129 1 3586205"/>
                <a:gd name="f190" fmla="*/ f130 1 3586205"/>
                <a:gd name="f191" fmla="*/ f131 1 3586205"/>
                <a:gd name="f192" fmla="*/ f132 1 3586205"/>
                <a:gd name="f193" fmla="*/ f133 1 3586205"/>
                <a:gd name="f194" fmla="*/ f134 1 3586205"/>
                <a:gd name="f195" fmla="*/ f135 1 3586205"/>
                <a:gd name="f196" fmla="*/ f136 1 3586205"/>
                <a:gd name="f197" fmla="*/ f137 1 3586205"/>
                <a:gd name="f198" fmla="*/ f138 1 3586205"/>
                <a:gd name="f199" fmla="*/ f139 1 3586205"/>
                <a:gd name="f200" fmla="*/ f140 1 3586205"/>
                <a:gd name="f201" fmla="*/ f141 1 3586205"/>
                <a:gd name="f202" fmla="*/ f142 1 3586205"/>
                <a:gd name="f203" fmla="*/ f143 1 3586205"/>
                <a:gd name="f204" fmla="*/ f144 1 3586205"/>
                <a:gd name="f205" fmla="*/ f145 1 3586205"/>
                <a:gd name="f206" fmla="*/ f146 1 3586205"/>
                <a:gd name="f207" fmla="*/ f147 1 3586205"/>
                <a:gd name="f208" fmla="*/ f148 1 3586205"/>
                <a:gd name="f209" fmla="*/ f149 1 3586205"/>
                <a:gd name="f210" fmla="*/ f150 1 3586205"/>
                <a:gd name="f211" fmla="*/ f151 1 3586205"/>
                <a:gd name="f212" fmla="*/ f152 1 3586205"/>
                <a:gd name="f213" fmla="*/ f153 1 3586205"/>
                <a:gd name="f214" fmla="*/ f154 1 3586205"/>
                <a:gd name="f215" fmla="*/ f155 1 3586205"/>
                <a:gd name="f216" fmla="*/ f156 1 3586205"/>
                <a:gd name="f217" fmla="*/ f157 1 3586205"/>
                <a:gd name="f218" fmla="*/ f158 1 3586205"/>
                <a:gd name="f219" fmla="*/ f159 1 3586205"/>
                <a:gd name="f220" fmla="*/ f160 1 3586205"/>
                <a:gd name="f221" fmla="*/ f5 1 f101"/>
                <a:gd name="f222" fmla="*/ f6 1 f101"/>
                <a:gd name="f223" fmla="+- f161 0 f1"/>
                <a:gd name="f224" fmla="*/ f162 1 f101"/>
                <a:gd name="f225" fmla="*/ f163 1 f101"/>
                <a:gd name="f226" fmla="*/ f164 1 f101"/>
                <a:gd name="f227" fmla="*/ f165 1 f101"/>
                <a:gd name="f228" fmla="*/ f166 1 f101"/>
                <a:gd name="f229" fmla="*/ f167 1 f101"/>
                <a:gd name="f230" fmla="*/ f168 1 f101"/>
                <a:gd name="f231" fmla="*/ f169 1 f101"/>
                <a:gd name="f232" fmla="*/ f170 1 f101"/>
                <a:gd name="f233" fmla="*/ f171 1 f101"/>
                <a:gd name="f234" fmla="*/ f172 1 f101"/>
                <a:gd name="f235" fmla="*/ f173 1 f101"/>
                <a:gd name="f236" fmla="*/ f174 1 f101"/>
                <a:gd name="f237" fmla="*/ f175 1 f101"/>
                <a:gd name="f238" fmla="*/ f176 1 f101"/>
                <a:gd name="f239" fmla="*/ f177 1 f101"/>
                <a:gd name="f240" fmla="*/ f178 1 f101"/>
                <a:gd name="f241" fmla="*/ f179 1 f101"/>
                <a:gd name="f242" fmla="*/ f180 1 f101"/>
                <a:gd name="f243" fmla="*/ f181 1 f101"/>
                <a:gd name="f244" fmla="*/ f182 1 f101"/>
                <a:gd name="f245" fmla="*/ f183 1 f101"/>
                <a:gd name="f246" fmla="*/ f184 1 f101"/>
                <a:gd name="f247" fmla="*/ f185 1 f101"/>
                <a:gd name="f248" fmla="*/ f186 1 f101"/>
                <a:gd name="f249" fmla="*/ f187 1 f101"/>
                <a:gd name="f250" fmla="*/ f188 1 f101"/>
                <a:gd name="f251" fmla="*/ f189 1 f101"/>
                <a:gd name="f252" fmla="*/ f190 1 f101"/>
                <a:gd name="f253" fmla="*/ f191 1 f101"/>
                <a:gd name="f254" fmla="*/ f192 1 f101"/>
                <a:gd name="f255" fmla="*/ f193 1 f101"/>
                <a:gd name="f256" fmla="*/ f194 1 f101"/>
                <a:gd name="f257" fmla="*/ f195 1 f101"/>
                <a:gd name="f258" fmla="*/ f196 1 f101"/>
                <a:gd name="f259" fmla="*/ f197 1 f101"/>
                <a:gd name="f260" fmla="*/ f198 1 f101"/>
                <a:gd name="f261" fmla="*/ f199 1 f101"/>
                <a:gd name="f262" fmla="*/ f200 1 f101"/>
                <a:gd name="f263" fmla="*/ f201 1 f101"/>
                <a:gd name="f264" fmla="*/ f202 1 f101"/>
                <a:gd name="f265" fmla="*/ f203 1 f101"/>
                <a:gd name="f266" fmla="*/ f204 1 f101"/>
                <a:gd name="f267" fmla="*/ f205 1 f101"/>
                <a:gd name="f268" fmla="*/ f206 1 f101"/>
                <a:gd name="f269" fmla="*/ f207 1 f101"/>
                <a:gd name="f270" fmla="*/ f208 1 f101"/>
                <a:gd name="f271" fmla="*/ f209 1 f101"/>
                <a:gd name="f272" fmla="*/ f210 1 f101"/>
                <a:gd name="f273" fmla="*/ f211 1 f101"/>
                <a:gd name="f274" fmla="*/ f212 1 f101"/>
                <a:gd name="f275" fmla="*/ f213 1 f101"/>
                <a:gd name="f276" fmla="*/ f214 1 f101"/>
                <a:gd name="f277" fmla="*/ f215 1 f101"/>
                <a:gd name="f278" fmla="*/ f216 1 f101"/>
                <a:gd name="f279" fmla="*/ f217 1 f101"/>
                <a:gd name="f280" fmla="*/ f218 1 f101"/>
                <a:gd name="f281" fmla="*/ f219 1 f101"/>
                <a:gd name="f282" fmla="*/ f220 1 f101"/>
                <a:gd name="f283" fmla="*/ f221 f97 1"/>
                <a:gd name="f284" fmla="*/ f222 f97 1"/>
                <a:gd name="f285" fmla="*/ f222 f98 1"/>
                <a:gd name="f286" fmla="*/ f221 f98 1"/>
                <a:gd name="f287" fmla="*/ f224 f97 1"/>
                <a:gd name="f288" fmla="*/ f225 f98 1"/>
                <a:gd name="f289" fmla="*/ f226 f97 1"/>
                <a:gd name="f290" fmla="*/ f227 f98 1"/>
                <a:gd name="f291" fmla="*/ f228 f97 1"/>
                <a:gd name="f292" fmla="*/ f229 f98 1"/>
                <a:gd name="f293" fmla="*/ f230 f97 1"/>
                <a:gd name="f294" fmla="*/ f231 f98 1"/>
                <a:gd name="f295" fmla="*/ f232 f97 1"/>
                <a:gd name="f296" fmla="*/ f233 f98 1"/>
                <a:gd name="f297" fmla="*/ f234 f97 1"/>
                <a:gd name="f298" fmla="*/ f235 f98 1"/>
                <a:gd name="f299" fmla="*/ f236 f97 1"/>
                <a:gd name="f300" fmla="*/ f237 f98 1"/>
                <a:gd name="f301" fmla="*/ f238 f97 1"/>
                <a:gd name="f302" fmla="*/ f239 f98 1"/>
                <a:gd name="f303" fmla="*/ f240 f97 1"/>
                <a:gd name="f304" fmla="*/ f241 f98 1"/>
                <a:gd name="f305" fmla="*/ f242 f97 1"/>
                <a:gd name="f306" fmla="*/ f243 f98 1"/>
                <a:gd name="f307" fmla="*/ f244 f97 1"/>
                <a:gd name="f308" fmla="*/ f245 f98 1"/>
                <a:gd name="f309" fmla="*/ f246 f97 1"/>
                <a:gd name="f310" fmla="*/ f247 f98 1"/>
                <a:gd name="f311" fmla="*/ f248 f97 1"/>
                <a:gd name="f312" fmla="*/ f249 f98 1"/>
                <a:gd name="f313" fmla="*/ f250 f97 1"/>
                <a:gd name="f314" fmla="*/ f251 f98 1"/>
                <a:gd name="f315" fmla="*/ f252 f97 1"/>
                <a:gd name="f316" fmla="*/ f253 f98 1"/>
                <a:gd name="f317" fmla="*/ f254 f97 1"/>
                <a:gd name="f318" fmla="*/ f255 f98 1"/>
                <a:gd name="f319" fmla="*/ f256 f97 1"/>
                <a:gd name="f320" fmla="*/ f257 f97 1"/>
                <a:gd name="f321" fmla="*/ f258 f97 1"/>
                <a:gd name="f322" fmla="*/ f259 f97 1"/>
                <a:gd name="f323" fmla="*/ f260 f97 1"/>
                <a:gd name="f324" fmla="*/ f261 f97 1"/>
                <a:gd name="f325" fmla="*/ f262 f97 1"/>
                <a:gd name="f326" fmla="*/ f263 f97 1"/>
                <a:gd name="f327" fmla="*/ f264 f98 1"/>
                <a:gd name="f328" fmla="*/ f265 f97 1"/>
                <a:gd name="f329" fmla="*/ f266 f98 1"/>
                <a:gd name="f330" fmla="*/ f267 f97 1"/>
                <a:gd name="f331" fmla="*/ f268 f97 1"/>
                <a:gd name="f332" fmla="*/ f269 f97 1"/>
                <a:gd name="f333" fmla="*/ f270 f98 1"/>
                <a:gd name="f334" fmla="*/ f271 f97 1"/>
                <a:gd name="f335" fmla="*/ f272 f98 1"/>
                <a:gd name="f336" fmla="*/ f273 f97 1"/>
                <a:gd name="f337" fmla="*/ f274 f97 1"/>
                <a:gd name="f338" fmla="*/ f275 f97 1"/>
                <a:gd name="f339" fmla="*/ f276 f97 1"/>
                <a:gd name="f340" fmla="*/ f277 f98 1"/>
                <a:gd name="f341" fmla="*/ f278 f97 1"/>
                <a:gd name="f342" fmla="*/ f279 f98 1"/>
                <a:gd name="f343" fmla="*/ f280 f97 1"/>
                <a:gd name="f344" fmla="*/ f281 f97 1"/>
                <a:gd name="f345" fmla="*/ f282 f97 1"/>
              </a:gdLst>
              <a:ahLst/>
              <a:cxnLst>
                <a:cxn ang="3cd4">
                  <a:pos x="hc" y="t"/>
                </a:cxn>
                <a:cxn ang="0">
                  <a:pos x="r" y="vc"/>
                </a:cxn>
                <a:cxn ang="cd4">
                  <a:pos x="hc" y="b"/>
                </a:cxn>
                <a:cxn ang="cd2">
                  <a:pos x="l" y="vc"/>
                </a:cxn>
                <a:cxn ang="f223">
                  <a:pos x="f287" y="f288"/>
                </a:cxn>
                <a:cxn ang="f223">
                  <a:pos x="f289" y="f290"/>
                </a:cxn>
                <a:cxn ang="f223">
                  <a:pos x="f291" y="f292"/>
                </a:cxn>
                <a:cxn ang="f223">
                  <a:pos x="f293" y="f294"/>
                </a:cxn>
                <a:cxn ang="f223">
                  <a:pos x="f295" y="f296"/>
                </a:cxn>
                <a:cxn ang="f223">
                  <a:pos x="f297" y="f298"/>
                </a:cxn>
                <a:cxn ang="f223">
                  <a:pos x="f299" y="f300"/>
                </a:cxn>
                <a:cxn ang="f223">
                  <a:pos x="f301" y="f302"/>
                </a:cxn>
                <a:cxn ang="f223">
                  <a:pos x="f303" y="f304"/>
                </a:cxn>
                <a:cxn ang="f223">
                  <a:pos x="f305" y="f306"/>
                </a:cxn>
                <a:cxn ang="f223">
                  <a:pos x="f307" y="f308"/>
                </a:cxn>
                <a:cxn ang="f223">
                  <a:pos x="f309" y="f310"/>
                </a:cxn>
                <a:cxn ang="f223">
                  <a:pos x="f311" y="f312"/>
                </a:cxn>
                <a:cxn ang="f223">
                  <a:pos x="f313" y="f314"/>
                </a:cxn>
                <a:cxn ang="f223">
                  <a:pos x="f315" y="f316"/>
                </a:cxn>
                <a:cxn ang="f223">
                  <a:pos x="f317" y="f318"/>
                </a:cxn>
                <a:cxn ang="f223">
                  <a:pos x="f319" y="f318"/>
                </a:cxn>
                <a:cxn ang="f223">
                  <a:pos x="f320" y="f316"/>
                </a:cxn>
                <a:cxn ang="f223">
                  <a:pos x="f321" y="f314"/>
                </a:cxn>
                <a:cxn ang="f223">
                  <a:pos x="f322" y="f312"/>
                </a:cxn>
                <a:cxn ang="f223">
                  <a:pos x="f323" y="f310"/>
                </a:cxn>
                <a:cxn ang="f223">
                  <a:pos x="f324" y="f308"/>
                </a:cxn>
                <a:cxn ang="f223">
                  <a:pos x="f325" y="f306"/>
                </a:cxn>
                <a:cxn ang="f223">
                  <a:pos x="f326" y="f327"/>
                </a:cxn>
                <a:cxn ang="f223">
                  <a:pos x="f328" y="f329"/>
                </a:cxn>
                <a:cxn ang="f223">
                  <a:pos x="f330" y="f300"/>
                </a:cxn>
                <a:cxn ang="f223">
                  <a:pos x="f331" y="f298"/>
                </a:cxn>
                <a:cxn ang="f223">
                  <a:pos x="f332" y="f333"/>
                </a:cxn>
                <a:cxn ang="f223">
                  <a:pos x="f334" y="f335"/>
                </a:cxn>
                <a:cxn ang="f223">
                  <a:pos x="f336" y="f292"/>
                </a:cxn>
                <a:cxn ang="f223">
                  <a:pos x="f337" y="f290"/>
                </a:cxn>
                <a:cxn ang="f223">
                  <a:pos x="f338" y="f288"/>
                </a:cxn>
                <a:cxn ang="f223">
                  <a:pos x="f339" y="f340"/>
                </a:cxn>
                <a:cxn ang="f223">
                  <a:pos x="f341" y="f342"/>
                </a:cxn>
                <a:cxn ang="f223">
                  <a:pos x="f343" y="f342"/>
                </a:cxn>
                <a:cxn ang="f223">
                  <a:pos x="f344" y="f340"/>
                </a:cxn>
                <a:cxn ang="f223">
                  <a:pos x="f345" y="f288"/>
                </a:cxn>
                <a:cxn ang="f223">
                  <a:pos x="f287" y="f288"/>
                </a:cxn>
              </a:cxnLst>
              <a:rect l="f283" t="f286" r="f284" b="f285"/>
              <a:pathLst>
                <a:path w="3586205" h="3586205">
                  <a:moveTo>
                    <a:pt x="f7" y="f8"/>
                  </a:moveTo>
                  <a:lnTo>
                    <a:pt x="f9" y="f10"/>
                  </a:lnTo>
                  <a:lnTo>
                    <a:pt x="f11" y="f12"/>
                  </a:lnTo>
                  <a:lnTo>
                    <a:pt x="f13" y="f14"/>
                  </a:lnTo>
                  <a:cubicBezTo>
                    <a:pt x="f15" y="f16"/>
                    <a:pt x="f17" y="f18"/>
                    <a:pt x="f19" y="f20"/>
                  </a:cubicBezTo>
                  <a:lnTo>
                    <a:pt x="f21" y="f22"/>
                  </a:lnTo>
                  <a:lnTo>
                    <a:pt x="f23" y="f24"/>
                  </a:lnTo>
                  <a:lnTo>
                    <a:pt x="f25" y="f26"/>
                  </a:lnTo>
                  <a:cubicBezTo>
                    <a:pt x="f27" y="f28"/>
                    <a:pt x="f29" y="f30"/>
                    <a:pt x="f31" y="f32"/>
                  </a:cubicBezTo>
                  <a:lnTo>
                    <a:pt x="f33" y="f34"/>
                  </a:lnTo>
                  <a:lnTo>
                    <a:pt x="f35" y="f36"/>
                  </a:lnTo>
                  <a:lnTo>
                    <a:pt x="f37" y="f38"/>
                  </a:lnTo>
                  <a:cubicBezTo>
                    <a:pt x="f39" y="f40"/>
                    <a:pt x="f41" y="f42"/>
                    <a:pt x="f43" y="f44"/>
                  </a:cubicBezTo>
                  <a:lnTo>
                    <a:pt x="f45" y="f46"/>
                  </a:lnTo>
                  <a:lnTo>
                    <a:pt x="f47" y="f48"/>
                  </a:lnTo>
                  <a:lnTo>
                    <a:pt x="f49" y="f50"/>
                  </a:lnTo>
                  <a:cubicBezTo>
                    <a:pt x="f51" y="f52"/>
                    <a:pt x="f53" y="f52"/>
                    <a:pt x="f54" y="f50"/>
                  </a:cubicBezTo>
                  <a:lnTo>
                    <a:pt x="f55" y="f48"/>
                  </a:lnTo>
                  <a:lnTo>
                    <a:pt x="f56" y="f46"/>
                  </a:lnTo>
                  <a:lnTo>
                    <a:pt x="f57" y="f44"/>
                  </a:lnTo>
                  <a:cubicBezTo>
                    <a:pt x="f58" y="f42"/>
                    <a:pt x="f59" y="f40"/>
                    <a:pt x="f60" y="f38"/>
                  </a:cubicBezTo>
                  <a:lnTo>
                    <a:pt x="f61" y="f36"/>
                  </a:lnTo>
                  <a:lnTo>
                    <a:pt x="f62" y="f34"/>
                  </a:lnTo>
                  <a:lnTo>
                    <a:pt x="f63" y="f64"/>
                  </a:lnTo>
                  <a:cubicBezTo>
                    <a:pt x="f65" y="f66"/>
                    <a:pt x="f67" y="f28"/>
                    <a:pt x="f68" y="f69"/>
                  </a:cubicBezTo>
                  <a:lnTo>
                    <a:pt x="f70" y="f24"/>
                  </a:lnTo>
                  <a:lnTo>
                    <a:pt x="f71" y="f22"/>
                  </a:lnTo>
                  <a:lnTo>
                    <a:pt x="f72" y="f73"/>
                  </a:lnTo>
                  <a:cubicBezTo>
                    <a:pt x="f74" y="f75"/>
                    <a:pt x="f76" y="f77"/>
                    <a:pt x="f78" y="f79"/>
                  </a:cubicBezTo>
                  <a:lnTo>
                    <a:pt x="f80" y="f12"/>
                  </a:lnTo>
                  <a:lnTo>
                    <a:pt x="f81" y="f10"/>
                  </a:lnTo>
                  <a:lnTo>
                    <a:pt x="f82" y="f8"/>
                  </a:lnTo>
                  <a:cubicBezTo>
                    <a:pt x="f83" y="f84"/>
                    <a:pt x="f85" y="f86"/>
                    <a:pt x="f87" y="f88"/>
                  </a:cubicBezTo>
                  <a:lnTo>
                    <a:pt x="f89" y="f90"/>
                  </a:lnTo>
                  <a:lnTo>
                    <a:pt x="f91" y="f90"/>
                  </a:lnTo>
                  <a:lnTo>
                    <a:pt x="f92" y="f88"/>
                  </a:lnTo>
                  <a:cubicBezTo>
                    <a:pt x="f93" y="f86"/>
                    <a:pt x="f94" y="f84"/>
                    <a:pt x="f95" y="f8"/>
                  </a:cubicBezTo>
                  <a:lnTo>
                    <a:pt x="f7" y="f8"/>
                  </a:lnTo>
                  <a:close/>
                </a:path>
              </a:pathLst>
            </a:custGeom>
            <a:solidFill>
              <a:srgbClr val="787878"/>
            </a:solidFill>
            <a:ln w="12701" cap="flat">
              <a:solidFill>
                <a:srgbClr val="FFFFFF"/>
              </a:solidFill>
              <a:prstDash val="solid"/>
              <a:miter/>
            </a:ln>
          </p:spPr>
          <p:txBody>
            <a:bodyPr vert="horz" wrap="square" lIns="740033" tIns="859097" rIns="740033" bIns="921815"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Have vision, show the way. You detect gaps, over-defended areas and under-defended areas. – aids evasion, offence and defence. </a:t>
              </a:r>
              <a:endParaRPr lang="en-US" sz="1500" b="0" i="0" u="none" strike="noStrike" kern="1200" cap="none" spc="0" baseline="0">
                <a:solidFill>
                  <a:srgbClr val="FFFFFF"/>
                </a:solidFill>
                <a:uFillTx/>
                <a:latin typeface="Calibri"/>
              </a:endParaRPr>
            </a:p>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a:t>
              </a:r>
              <a:endParaRPr lang="en-US" sz="15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F2A35503-E793-4828-9DEB-F5588DD73518}"/>
                </a:ext>
              </a:extLst>
            </p:cNvPr>
            <p:cNvSpPr/>
            <p:nvPr/>
          </p:nvSpPr>
          <p:spPr>
            <a:xfrm>
              <a:off x="2477959" y="2277230"/>
              <a:ext cx="2797423" cy="2688665"/>
            </a:xfrm>
            <a:custGeom>
              <a:avLst/>
              <a:gdLst>
                <a:gd name="f0" fmla="val 10800000"/>
                <a:gd name="f1" fmla="val 5400000"/>
                <a:gd name="f2" fmla="val 180"/>
                <a:gd name="f3" fmla="val w"/>
                <a:gd name="f4" fmla="val h"/>
                <a:gd name="f5" fmla="val 0"/>
                <a:gd name="f6" fmla="val 2797423"/>
                <a:gd name="f7" fmla="val 2688663"/>
                <a:gd name="f8" fmla="val 2104734"/>
                <a:gd name="f9" fmla="val 680970"/>
                <a:gd name="f10" fmla="val 2498335"/>
                <a:gd name="f11" fmla="val 551676"/>
                <a:gd name="f12" fmla="val 2654187"/>
                <a:gd name="f13" fmla="val 806873"/>
                <a:gd name="f14" fmla="val 2359409"/>
                <a:gd name="f15" fmla="val 1097981"/>
                <a:gd name="f16" fmla="val 2405695"/>
                <a:gd name="f17" fmla="val 1259300"/>
                <a:gd name="f18" fmla="val 1429362"/>
                <a:gd name="f19" fmla="val 1590681"/>
                <a:gd name="f20" fmla="val 1881790"/>
                <a:gd name="f21" fmla="val 2136987"/>
                <a:gd name="f22" fmla="val 2007693"/>
                <a:gd name="f23" fmla="val 1980097"/>
                <a:gd name="f24" fmla="val 2126247"/>
                <a:gd name="f25" fmla="val 1824308"/>
                <a:gd name="f26" fmla="val 2211278"/>
                <a:gd name="f27" fmla="val 1653386"/>
                <a:gd name="f28" fmla="val 2254043"/>
                <a:gd name="f29" fmla="val 1558584"/>
                <a:gd name="f30" fmla="val 2657343"/>
                <a:gd name="f31" fmla="val 1238839"/>
                <a:gd name="f32" fmla="val 1144037"/>
                <a:gd name="f33" fmla="val 973115"/>
                <a:gd name="f34" fmla="val 817325"/>
                <a:gd name="f35" fmla="val 692689"/>
                <a:gd name="f36" fmla="val 299088"/>
                <a:gd name="f37" fmla="val 143236"/>
                <a:gd name="f38" fmla="val 438014"/>
                <a:gd name="f39" fmla="val 1590682"/>
                <a:gd name="f40" fmla="val 391728"/>
                <a:gd name="f41" fmla="val 1429363"/>
                <a:gd name="f42" fmla="val 1259301"/>
                <a:gd name="f43" fmla="val 1097982"/>
                <a:gd name="f44" fmla="val 817326"/>
                <a:gd name="f45" fmla="val 562416"/>
                <a:gd name="f46" fmla="val 477385"/>
                <a:gd name="f47" fmla="val 434620"/>
                <a:gd name="f48" fmla="val 31320"/>
                <a:gd name="f49" fmla="val 1980098"/>
                <a:gd name="f50" fmla="+- 0 0 -90"/>
                <a:gd name="f51" fmla="*/ f3 1 2797423"/>
                <a:gd name="f52" fmla="*/ f4 1 2688663"/>
                <a:gd name="f53" fmla="+- f7 0 f5"/>
                <a:gd name="f54" fmla="+- f6 0 f5"/>
                <a:gd name="f55" fmla="*/ f50 f0 1"/>
                <a:gd name="f56" fmla="*/ f54 1 2797423"/>
                <a:gd name="f57" fmla="*/ f53 1 2688663"/>
                <a:gd name="f58" fmla="*/ 2104734 f54 1"/>
                <a:gd name="f59" fmla="*/ 680970 f53 1"/>
                <a:gd name="f60" fmla="*/ 2498335 f54 1"/>
                <a:gd name="f61" fmla="*/ 551676 f53 1"/>
                <a:gd name="f62" fmla="*/ 2654187 f54 1"/>
                <a:gd name="f63" fmla="*/ 806873 f53 1"/>
                <a:gd name="f64" fmla="*/ 2359409 f54 1"/>
                <a:gd name="f65" fmla="*/ 1097981 f53 1"/>
                <a:gd name="f66" fmla="*/ 1590681 f53 1"/>
                <a:gd name="f67" fmla="*/ 1881790 f53 1"/>
                <a:gd name="f68" fmla="*/ 2136987 f53 1"/>
                <a:gd name="f69" fmla="*/ 2007693 f53 1"/>
                <a:gd name="f70" fmla="*/ 1653386 f54 1"/>
                <a:gd name="f71" fmla="*/ 2254043 f53 1"/>
                <a:gd name="f72" fmla="*/ 1558584 f54 1"/>
                <a:gd name="f73" fmla="*/ 2657343 f53 1"/>
                <a:gd name="f74" fmla="*/ 1238839 f54 1"/>
                <a:gd name="f75" fmla="*/ 1144037 f54 1"/>
                <a:gd name="f76" fmla="*/ 692689 f54 1"/>
                <a:gd name="f77" fmla="*/ 299088 f54 1"/>
                <a:gd name="f78" fmla="*/ 143236 f54 1"/>
                <a:gd name="f79" fmla="*/ 438014 f54 1"/>
                <a:gd name="f80" fmla="*/ 1590682 f53 1"/>
                <a:gd name="f81" fmla="*/ 1097982 f53 1"/>
                <a:gd name="f82" fmla="*/ 434620 f53 1"/>
                <a:gd name="f83" fmla="*/ 31320 f53 1"/>
                <a:gd name="f84" fmla="*/ f55 1 f2"/>
                <a:gd name="f85" fmla="*/ f58 1 2797423"/>
                <a:gd name="f86" fmla="*/ f59 1 2688663"/>
                <a:gd name="f87" fmla="*/ f60 1 2797423"/>
                <a:gd name="f88" fmla="*/ f61 1 2688663"/>
                <a:gd name="f89" fmla="*/ f62 1 2797423"/>
                <a:gd name="f90" fmla="*/ f63 1 2688663"/>
                <a:gd name="f91" fmla="*/ f64 1 2797423"/>
                <a:gd name="f92" fmla="*/ f65 1 2688663"/>
                <a:gd name="f93" fmla="*/ f66 1 2688663"/>
                <a:gd name="f94" fmla="*/ f67 1 2688663"/>
                <a:gd name="f95" fmla="*/ f68 1 2688663"/>
                <a:gd name="f96" fmla="*/ f69 1 2688663"/>
                <a:gd name="f97" fmla="*/ f70 1 2797423"/>
                <a:gd name="f98" fmla="*/ f71 1 2688663"/>
                <a:gd name="f99" fmla="*/ f72 1 2797423"/>
                <a:gd name="f100" fmla="*/ f73 1 2688663"/>
                <a:gd name="f101" fmla="*/ f74 1 2797423"/>
                <a:gd name="f102" fmla="*/ f75 1 2797423"/>
                <a:gd name="f103" fmla="*/ f76 1 2797423"/>
                <a:gd name="f104" fmla="*/ f77 1 2797423"/>
                <a:gd name="f105" fmla="*/ f78 1 2797423"/>
                <a:gd name="f106" fmla="*/ f79 1 2797423"/>
                <a:gd name="f107" fmla="*/ f80 1 2688663"/>
                <a:gd name="f108" fmla="*/ f81 1 2688663"/>
                <a:gd name="f109" fmla="*/ f82 1 2688663"/>
                <a:gd name="f110" fmla="*/ f83 1 2688663"/>
                <a:gd name="f111" fmla="*/ f5 1 f56"/>
                <a:gd name="f112" fmla="*/ f6 1 f56"/>
                <a:gd name="f113" fmla="*/ f5 1 f57"/>
                <a:gd name="f114" fmla="*/ f7 1 f57"/>
                <a:gd name="f115" fmla="+- f84 0 f1"/>
                <a:gd name="f116" fmla="*/ f85 1 f56"/>
                <a:gd name="f117" fmla="*/ f86 1 f57"/>
                <a:gd name="f118" fmla="*/ f87 1 f56"/>
                <a:gd name="f119" fmla="*/ f88 1 f57"/>
                <a:gd name="f120" fmla="*/ f89 1 f56"/>
                <a:gd name="f121" fmla="*/ f90 1 f57"/>
                <a:gd name="f122" fmla="*/ f91 1 f56"/>
                <a:gd name="f123" fmla="*/ f92 1 f57"/>
                <a:gd name="f124" fmla="*/ f93 1 f57"/>
                <a:gd name="f125" fmla="*/ f94 1 f57"/>
                <a:gd name="f126" fmla="*/ f95 1 f57"/>
                <a:gd name="f127" fmla="*/ f96 1 f57"/>
                <a:gd name="f128" fmla="*/ f97 1 f56"/>
                <a:gd name="f129" fmla="*/ f98 1 f57"/>
                <a:gd name="f130" fmla="*/ f99 1 f56"/>
                <a:gd name="f131" fmla="*/ f100 1 f57"/>
                <a:gd name="f132" fmla="*/ f101 1 f56"/>
                <a:gd name="f133" fmla="*/ f102 1 f56"/>
                <a:gd name="f134" fmla="*/ f103 1 f56"/>
                <a:gd name="f135" fmla="*/ f104 1 f56"/>
                <a:gd name="f136" fmla="*/ f105 1 f56"/>
                <a:gd name="f137" fmla="*/ f106 1 f56"/>
                <a:gd name="f138" fmla="*/ f107 1 f57"/>
                <a:gd name="f139" fmla="*/ f108 1 f57"/>
                <a:gd name="f140" fmla="*/ f109 1 f57"/>
                <a:gd name="f141" fmla="*/ f110 1 f57"/>
                <a:gd name="f142" fmla="*/ f111 f51 1"/>
                <a:gd name="f143" fmla="*/ f112 f51 1"/>
                <a:gd name="f144" fmla="*/ f114 f52 1"/>
                <a:gd name="f145" fmla="*/ f113 f52 1"/>
                <a:gd name="f146" fmla="*/ f116 f51 1"/>
                <a:gd name="f147" fmla="*/ f117 f52 1"/>
                <a:gd name="f148" fmla="*/ f118 f51 1"/>
                <a:gd name="f149" fmla="*/ f119 f52 1"/>
                <a:gd name="f150" fmla="*/ f120 f51 1"/>
                <a:gd name="f151" fmla="*/ f121 f52 1"/>
                <a:gd name="f152" fmla="*/ f122 f51 1"/>
                <a:gd name="f153" fmla="*/ f123 f52 1"/>
                <a:gd name="f154" fmla="*/ f124 f52 1"/>
                <a:gd name="f155" fmla="*/ f125 f52 1"/>
                <a:gd name="f156" fmla="*/ f126 f52 1"/>
                <a:gd name="f157" fmla="*/ f127 f52 1"/>
                <a:gd name="f158" fmla="*/ f128 f51 1"/>
                <a:gd name="f159" fmla="*/ f129 f52 1"/>
                <a:gd name="f160" fmla="*/ f130 f51 1"/>
                <a:gd name="f161" fmla="*/ f131 f52 1"/>
                <a:gd name="f162" fmla="*/ f132 f51 1"/>
                <a:gd name="f163" fmla="*/ f133 f51 1"/>
                <a:gd name="f164" fmla="*/ f134 f51 1"/>
                <a:gd name="f165" fmla="*/ f135 f51 1"/>
                <a:gd name="f166" fmla="*/ f136 f51 1"/>
                <a:gd name="f167" fmla="*/ f137 f51 1"/>
                <a:gd name="f168" fmla="*/ f138 f52 1"/>
                <a:gd name="f169" fmla="*/ f139 f52 1"/>
                <a:gd name="f170" fmla="*/ f140 f52 1"/>
                <a:gd name="f171" fmla="*/ f141 f52 1"/>
              </a:gdLst>
              <a:ahLst/>
              <a:cxnLst>
                <a:cxn ang="3cd4">
                  <a:pos x="hc" y="t"/>
                </a:cxn>
                <a:cxn ang="0">
                  <a:pos x="r" y="vc"/>
                </a:cxn>
                <a:cxn ang="cd4">
                  <a:pos x="hc" y="b"/>
                </a:cxn>
                <a:cxn ang="cd2">
                  <a:pos x="l" y="vc"/>
                </a:cxn>
                <a:cxn ang="f115">
                  <a:pos x="f146" y="f147"/>
                </a:cxn>
                <a:cxn ang="f115">
                  <a:pos x="f148" y="f149"/>
                </a:cxn>
                <a:cxn ang="f115">
                  <a:pos x="f150" y="f151"/>
                </a:cxn>
                <a:cxn ang="f115">
                  <a:pos x="f152" y="f153"/>
                </a:cxn>
                <a:cxn ang="f115">
                  <a:pos x="f152" y="f154"/>
                </a:cxn>
                <a:cxn ang="f115">
                  <a:pos x="f150" y="f155"/>
                </a:cxn>
                <a:cxn ang="f115">
                  <a:pos x="f148" y="f156"/>
                </a:cxn>
                <a:cxn ang="f115">
                  <a:pos x="f146" y="f157"/>
                </a:cxn>
                <a:cxn ang="f115">
                  <a:pos x="f158" y="f159"/>
                </a:cxn>
                <a:cxn ang="f115">
                  <a:pos x="f160" y="f161"/>
                </a:cxn>
                <a:cxn ang="f115">
                  <a:pos x="f162" y="f161"/>
                </a:cxn>
                <a:cxn ang="f115">
                  <a:pos x="f163" y="f159"/>
                </a:cxn>
                <a:cxn ang="f115">
                  <a:pos x="f164" y="f157"/>
                </a:cxn>
                <a:cxn ang="f115">
                  <a:pos x="f165" y="f156"/>
                </a:cxn>
                <a:cxn ang="f115">
                  <a:pos x="f166" y="f155"/>
                </a:cxn>
                <a:cxn ang="f115">
                  <a:pos x="f167" y="f168"/>
                </a:cxn>
                <a:cxn ang="f115">
                  <a:pos x="f167" y="f169"/>
                </a:cxn>
                <a:cxn ang="f115">
                  <a:pos x="f166" y="f151"/>
                </a:cxn>
                <a:cxn ang="f115">
                  <a:pos x="f165" y="f149"/>
                </a:cxn>
                <a:cxn ang="f115">
                  <a:pos x="f164" y="f147"/>
                </a:cxn>
                <a:cxn ang="f115">
                  <a:pos x="f163" y="f170"/>
                </a:cxn>
                <a:cxn ang="f115">
                  <a:pos x="f162" y="f171"/>
                </a:cxn>
                <a:cxn ang="f115">
                  <a:pos x="f160" y="f171"/>
                </a:cxn>
                <a:cxn ang="f115">
                  <a:pos x="f158" y="f170"/>
                </a:cxn>
                <a:cxn ang="f115">
                  <a:pos x="f146" y="f147"/>
                </a:cxn>
              </a:cxnLst>
              <a:rect l="f142" t="f145" r="f143" b="f144"/>
              <a:pathLst>
                <a:path w="2797423" h="2688663">
                  <a:moveTo>
                    <a:pt x="f8" y="f9"/>
                  </a:moveTo>
                  <a:lnTo>
                    <a:pt x="f10" y="f11"/>
                  </a:lnTo>
                  <a:lnTo>
                    <a:pt x="f12" y="f13"/>
                  </a:lnTo>
                  <a:lnTo>
                    <a:pt x="f14" y="f15"/>
                  </a:lnTo>
                  <a:cubicBezTo>
                    <a:pt x="f16" y="f17"/>
                    <a:pt x="f16" y="f18"/>
                    <a:pt x="f14" y="f19"/>
                  </a:cubicBezTo>
                  <a:lnTo>
                    <a:pt x="f12" y="f20"/>
                  </a:lnTo>
                  <a:lnTo>
                    <a:pt x="f10" y="f21"/>
                  </a:lnTo>
                  <a:lnTo>
                    <a:pt x="f8" y="f22"/>
                  </a:lnTo>
                  <a:cubicBezTo>
                    <a:pt x="f23" y="f24"/>
                    <a:pt x="f25" y="f26"/>
                    <a:pt x="f27" y="f28"/>
                  </a:cubicBezTo>
                  <a:lnTo>
                    <a:pt x="f29" y="f30"/>
                  </a:lnTo>
                  <a:lnTo>
                    <a:pt x="f31" y="f30"/>
                  </a:lnTo>
                  <a:lnTo>
                    <a:pt x="f32" y="f28"/>
                  </a:lnTo>
                  <a:cubicBezTo>
                    <a:pt x="f33" y="f26"/>
                    <a:pt x="f34" y="f24"/>
                    <a:pt x="f35" y="f22"/>
                  </a:cubicBezTo>
                  <a:lnTo>
                    <a:pt x="f36" y="f21"/>
                  </a:lnTo>
                  <a:lnTo>
                    <a:pt x="f37" y="f20"/>
                  </a:lnTo>
                  <a:lnTo>
                    <a:pt x="f38" y="f39"/>
                  </a:lnTo>
                  <a:cubicBezTo>
                    <a:pt x="f40" y="f41"/>
                    <a:pt x="f40" y="f42"/>
                    <a:pt x="f38" y="f43"/>
                  </a:cubicBezTo>
                  <a:lnTo>
                    <a:pt x="f37" y="f13"/>
                  </a:lnTo>
                  <a:lnTo>
                    <a:pt x="f36" y="f11"/>
                  </a:lnTo>
                  <a:lnTo>
                    <a:pt x="f35" y="f9"/>
                  </a:lnTo>
                  <a:cubicBezTo>
                    <a:pt x="f44" y="f45"/>
                    <a:pt x="f33" y="f46"/>
                    <a:pt x="f32" y="f47"/>
                  </a:cubicBezTo>
                  <a:lnTo>
                    <a:pt x="f31" y="f48"/>
                  </a:lnTo>
                  <a:lnTo>
                    <a:pt x="f29" y="f48"/>
                  </a:lnTo>
                  <a:lnTo>
                    <a:pt x="f27" y="f47"/>
                  </a:lnTo>
                  <a:cubicBezTo>
                    <a:pt x="f25" y="f46"/>
                    <a:pt x="f49" y="f45"/>
                    <a:pt x="f8" y="f9"/>
                  </a:cubicBezTo>
                  <a:close/>
                </a:path>
              </a:pathLst>
            </a:custGeom>
            <a:solidFill>
              <a:srgbClr val="B5B5B5"/>
            </a:solidFill>
            <a:ln w="12701" cap="flat">
              <a:solidFill>
                <a:srgbClr val="FFFFFF"/>
              </a:solidFill>
              <a:prstDash val="solid"/>
              <a:miter/>
            </a:ln>
          </p:spPr>
          <p:txBody>
            <a:bodyPr vert="horz" wrap="square" lIns="711741" tIns="700018" rIns="711741" bIns="70001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There are so many players, so much movement, so many options, so much space. </a:t>
              </a:r>
              <a:endParaRPr lang="en-US" sz="1500" b="0" i="0" u="none" strike="noStrike" kern="1200" cap="none" spc="0" baseline="0">
                <a:solidFill>
                  <a:srgbClr val="FFFFFF"/>
                </a:solidFill>
                <a:uFillTx/>
                <a:latin typeface="Calibri"/>
              </a:endParaRPr>
            </a:p>
          </p:txBody>
        </p:sp>
        <p:sp>
          <p:nvSpPr>
            <p:cNvPr id="6" name="Freeform: Shape 5">
              <a:extLst>
                <a:ext uri="{FF2B5EF4-FFF2-40B4-BE49-F238E27FC236}">
                  <a16:creationId xmlns:a16="http://schemas.microsoft.com/office/drawing/2014/main" id="{416F7EDD-8854-404F-91E4-E44C4CF63FB4}"/>
                </a:ext>
              </a:extLst>
            </p:cNvPr>
            <p:cNvSpPr/>
            <p:nvPr/>
          </p:nvSpPr>
          <p:spPr>
            <a:xfrm>
              <a:off x="3650833" y="106655"/>
              <a:ext cx="3320634" cy="3378406"/>
            </a:xfrm>
            <a:custGeom>
              <a:avLst/>
              <a:gdLst>
                <a:gd name="f0" fmla="val 10800000"/>
                <a:gd name="f1" fmla="val 5400000"/>
                <a:gd name="f2" fmla="val 180"/>
                <a:gd name="f3" fmla="val w"/>
                <a:gd name="f4" fmla="val h"/>
                <a:gd name="f5" fmla="val 0"/>
                <a:gd name="f6" fmla="val 2694019"/>
                <a:gd name="f7" fmla="val 2775726"/>
                <a:gd name="f8" fmla="val 1725486"/>
                <a:gd name="f9" fmla="val 695293"/>
                <a:gd name="f10" fmla="val 2014976"/>
                <a:gd name="f11" fmla="val 521007"/>
                <a:gd name="f12" fmla="val 2188576"/>
                <a:gd name="f13" fmla="val 703320"/>
                <a:gd name="f14" fmla="val 2006074"/>
                <a:gd name="f15" fmla="val 989965"/>
                <a:gd name="f16" fmla="val 2075844"/>
                <a:gd name="f17" fmla="val 1114480"/>
                <a:gd name="f18" fmla="val 2113175"/>
                <a:gd name="f19" fmla="val 1255571"/>
                <a:gd name="f20" fmla="val 2114228"/>
                <a:gd name="f21" fmla="val 1398732"/>
                <a:gd name="f22" fmla="val 2413803"/>
                <a:gd name="f23" fmla="val 1554564"/>
                <a:gd name="f24" fmla="val 2353474"/>
                <a:gd name="f25" fmla="val 1800354"/>
                <a:gd name="f26" fmla="val 2016719"/>
                <a:gd name="f27" fmla="val 1796003"/>
                <a:gd name="f28" fmla="val 1950224"/>
                <a:gd name="f29" fmla="val 1919467"/>
                <a:gd name="f30" fmla="val 1853244"/>
                <a:gd name="f31" fmla="val 2021393"/>
                <a:gd name="f32" fmla="val 1735753"/>
                <a:gd name="f33" fmla="val 2091303"/>
                <a:gd name="f34" fmla="val 1746166"/>
                <a:gd name="f35" fmla="val 2432202"/>
                <a:gd name="f36" fmla="val 1516947"/>
                <a:gd name="f37" fmla="val 2494402"/>
                <a:gd name="f38" fmla="val 1357654"/>
                <a:gd name="f39" fmla="val 2193901"/>
                <a:gd name="f40" fmla="val 1221388"/>
                <a:gd name="f41" fmla="val 2192851"/>
                <a:gd name="f42" fmla="val 1087077"/>
                <a:gd name="f43" fmla="val 2153686"/>
                <a:gd name="f44" fmla="val 968534"/>
                <a:gd name="f45" fmla="val 2080434"/>
                <a:gd name="f46" fmla="val 679043"/>
                <a:gd name="f47" fmla="val 2254719"/>
                <a:gd name="f48" fmla="val 505443"/>
                <a:gd name="f49" fmla="val 2072406"/>
                <a:gd name="f50" fmla="val 687945"/>
                <a:gd name="f51" fmla="val 1785761"/>
                <a:gd name="f52" fmla="val 618175"/>
                <a:gd name="f53" fmla="val 1661246"/>
                <a:gd name="f54" fmla="val 580844"/>
                <a:gd name="f55" fmla="val 1520155"/>
                <a:gd name="f56" fmla="val 579791"/>
                <a:gd name="f57" fmla="val 1376994"/>
                <a:gd name="f58" fmla="val 280216"/>
                <a:gd name="f59" fmla="val 1221162"/>
                <a:gd name="f60" fmla="val 340545"/>
                <a:gd name="f61" fmla="val 975372"/>
                <a:gd name="f62" fmla="val 677300"/>
                <a:gd name="f63" fmla="val 979723"/>
                <a:gd name="f64" fmla="val 743795"/>
                <a:gd name="f65" fmla="val 856259"/>
                <a:gd name="f66" fmla="val 840775"/>
                <a:gd name="f67" fmla="val 754333"/>
                <a:gd name="f68" fmla="val 958266"/>
                <a:gd name="f69" fmla="val 684423"/>
                <a:gd name="f70" fmla="val 947853"/>
                <a:gd name="f71" fmla="val 343524"/>
                <a:gd name="f72" fmla="val 1177072"/>
                <a:gd name="f73" fmla="val 281324"/>
                <a:gd name="f74" fmla="val 1336365"/>
                <a:gd name="f75" fmla="val 581825"/>
                <a:gd name="f76" fmla="val 1472631"/>
                <a:gd name="f77" fmla="val 582875"/>
                <a:gd name="f78" fmla="val 1606942"/>
                <a:gd name="f79" fmla="val 622040"/>
                <a:gd name="f80" fmla="val 1725485"/>
                <a:gd name="f81" fmla="val 695292"/>
                <a:gd name="f82" fmla="+- 0 0 -90"/>
                <a:gd name="f83" fmla="*/ f3 1 2694019"/>
                <a:gd name="f84" fmla="*/ f4 1 2775726"/>
                <a:gd name="f85" fmla="+- f7 0 f5"/>
                <a:gd name="f86" fmla="+- f6 0 f5"/>
                <a:gd name="f87" fmla="*/ f82 f0 1"/>
                <a:gd name="f88" fmla="*/ f86 1 2694019"/>
                <a:gd name="f89" fmla="*/ f85 1 2775726"/>
                <a:gd name="f90" fmla="*/ 2015792 f86 1"/>
                <a:gd name="f91" fmla="*/ 694381 f85 1"/>
                <a:gd name="f92" fmla="*/ 2415361 f86 1"/>
                <a:gd name="f93" fmla="*/ 581835 f85 1"/>
                <a:gd name="f94" fmla="*/ 2564616 f86 1"/>
                <a:gd name="f95" fmla="*/ 851553 f85 1"/>
                <a:gd name="f96" fmla="*/ 2257033 f86 1"/>
                <a:gd name="f97" fmla="*/ 1130327 f85 1"/>
                <a:gd name="f98" fmla="*/ 1645399 f85 1"/>
                <a:gd name="f99" fmla="*/ 1924173 f85 1"/>
                <a:gd name="f100" fmla="*/ 2193891 f85 1"/>
                <a:gd name="f101" fmla="*/ 2081345 f85 1"/>
                <a:gd name="f102" fmla="*/ 1588251 f86 1"/>
                <a:gd name="f103" fmla="*/ 2338881 f85 1"/>
                <a:gd name="f104" fmla="*/ 1493260 f86 1"/>
                <a:gd name="f105" fmla="*/ 2742983 f85 1"/>
                <a:gd name="f106" fmla="*/ 1200759 f86 1"/>
                <a:gd name="f107" fmla="*/ 1105768 f86 1"/>
                <a:gd name="f108" fmla="*/ 678227 f86 1"/>
                <a:gd name="f109" fmla="*/ 2081346 f85 1"/>
                <a:gd name="f110" fmla="*/ 278658 f86 1"/>
                <a:gd name="f111" fmla="*/ 129403 f86 1"/>
                <a:gd name="f112" fmla="*/ 436986 f86 1"/>
                <a:gd name="f113" fmla="*/ 436845 f85 1"/>
                <a:gd name="f114" fmla="*/ 32743 f85 1"/>
                <a:gd name="f115" fmla="*/ 694380 f85 1"/>
                <a:gd name="f116" fmla="*/ f87 1 f2"/>
                <a:gd name="f117" fmla="*/ f90 1 2694019"/>
                <a:gd name="f118" fmla="*/ f91 1 2775726"/>
                <a:gd name="f119" fmla="*/ f92 1 2694019"/>
                <a:gd name="f120" fmla="*/ f93 1 2775726"/>
                <a:gd name="f121" fmla="*/ f94 1 2694019"/>
                <a:gd name="f122" fmla="*/ f95 1 2775726"/>
                <a:gd name="f123" fmla="*/ f96 1 2694019"/>
                <a:gd name="f124" fmla="*/ f97 1 2775726"/>
                <a:gd name="f125" fmla="*/ f98 1 2775726"/>
                <a:gd name="f126" fmla="*/ f99 1 2775726"/>
                <a:gd name="f127" fmla="*/ f100 1 2775726"/>
                <a:gd name="f128" fmla="*/ f101 1 2775726"/>
                <a:gd name="f129" fmla="*/ f102 1 2694019"/>
                <a:gd name="f130" fmla="*/ f103 1 2775726"/>
                <a:gd name="f131" fmla="*/ f104 1 2694019"/>
                <a:gd name="f132" fmla="*/ f105 1 2775726"/>
                <a:gd name="f133" fmla="*/ f106 1 2694019"/>
                <a:gd name="f134" fmla="*/ f107 1 2694019"/>
                <a:gd name="f135" fmla="*/ f108 1 2694019"/>
                <a:gd name="f136" fmla="*/ f109 1 2775726"/>
                <a:gd name="f137" fmla="*/ f110 1 2694019"/>
                <a:gd name="f138" fmla="*/ f111 1 2694019"/>
                <a:gd name="f139" fmla="*/ f112 1 2694019"/>
                <a:gd name="f140" fmla="*/ f113 1 2775726"/>
                <a:gd name="f141" fmla="*/ f114 1 2775726"/>
                <a:gd name="f142" fmla="*/ f115 1 2775726"/>
                <a:gd name="f143" fmla="*/ f5 1 f88"/>
                <a:gd name="f144" fmla="*/ f6 1 f88"/>
                <a:gd name="f145" fmla="*/ f5 1 f89"/>
                <a:gd name="f146" fmla="*/ f7 1 f89"/>
                <a:gd name="f147" fmla="+- f116 0 f1"/>
                <a:gd name="f148" fmla="*/ f117 1 f88"/>
                <a:gd name="f149" fmla="*/ f118 1 f89"/>
                <a:gd name="f150" fmla="*/ f119 1 f88"/>
                <a:gd name="f151" fmla="*/ f120 1 f89"/>
                <a:gd name="f152" fmla="*/ f121 1 f88"/>
                <a:gd name="f153" fmla="*/ f122 1 f89"/>
                <a:gd name="f154" fmla="*/ f123 1 f88"/>
                <a:gd name="f155" fmla="*/ f124 1 f89"/>
                <a:gd name="f156" fmla="*/ f125 1 f89"/>
                <a:gd name="f157" fmla="*/ f126 1 f89"/>
                <a:gd name="f158" fmla="*/ f127 1 f89"/>
                <a:gd name="f159" fmla="*/ f128 1 f89"/>
                <a:gd name="f160" fmla="*/ f129 1 f88"/>
                <a:gd name="f161" fmla="*/ f130 1 f89"/>
                <a:gd name="f162" fmla="*/ f131 1 f88"/>
                <a:gd name="f163" fmla="*/ f132 1 f89"/>
                <a:gd name="f164" fmla="*/ f133 1 f88"/>
                <a:gd name="f165" fmla="*/ f134 1 f88"/>
                <a:gd name="f166" fmla="*/ f135 1 f88"/>
                <a:gd name="f167" fmla="*/ f136 1 f89"/>
                <a:gd name="f168" fmla="*/ f137 1 f88"/>
                <a:gd name="f169" fmla="*/ f138 1 f88"/>
                <a:gd name="f170" fmla="*/ f139 1 f88"/>
                <a:gd name="f171" fmla="*/ f140 1 f89"/>
                <a:gd name="f172" fmla="*/ f141 1 f89"/>
                <a:gd name="f173" fmla="*/ f142 1 f89"/>
                <a:gd name="f174" fmla="*/ f143 f83 1"/>
                <a:gd name="f175" fmla="*/ f144 f83 1"/>
                <a:gd name="f176" fmla="*/ f146 f84 1"/>
                <a:gd name="f177" fmla="*/ f145 f84 1"/>
                <a:gd name="f178" fmla="*/ f148 f83 1"/>
                <a:gd name="f179" fmla="*/ f149 f84 1"/>
                <a:gd name="f180" fmla="*/ f150 f83 1"/>
                <a:gd name="f181" fmla="*/ f151 f84 1"/>
                <a:gd name="f182" fmla="*/ f152 f83 1"/>
                <a:gd name="f183" fmla="*/ f153 f84 1"/>
                <a:gd name="f184" fmla="*/ f154 f83 1"/>
                <a:gd name="f185" fmla="*/ f155 f84 1"/>
                <a:gd name="f186" fmla="*/ f156 f84 1"/>
                <a:gd name="f187" fmla="*/ f157 f84 1"/>
                <a:gd name="f188" fmla="*/ f158 f84 1"/>
                <a:gd name="f189" fmla="*/ f159 f84 1"/>
                <a:gd name="f190" fmla="*/ f160 f83 1"/>
                <a:gd name="f191" fmla="*/ f161 f84 1"/>
                <a:gd name="f192" fmla="*/ f162 f83 1"/>
                <a:gd name="f193" fmla="*/ f163 f84 1"/>
                <a:gd name="f194" fmla="*/ f164 f83 1"/>
                <a:gd name="f195" fmla="*/ f165 f83 1"/>
                <a:gd name="f196" fmla="*/ f166 f83 1"/>
                <a:gd name="f197" fmla="*/ f167 f84 1"/>
                <a:gd name="f198" fmla="*/ f168 f83 1"/>
                <a:gd name="f199" fmla="*/ f169 f83 1"/>
                <a:gd name="f200" fmla="*/ f170 f83 1"/>
                <a:gd name="f201" fmla="*/ f171 f84 1"/>
                <a:gd name="f202" fmla="*/ f172 f84 1"/>
                <a:gd name="f203" fmla="*/ f173 f84 1"/>
              </a:gdLst>
              <a:ahLst/>
              <a:cxnLst>
                <a:cxn ang="3cd4">
                  <a:pos x="hc" y="t"/>
                </a:cxn>
                <a:cxn ang="0">
                  <a:pos x="r" y="vc"/>
                </a:cxn>
                <a:cxn ang="cd4">
                  <a:pos x="hc" y="b"/>
                </a:cxn>
                <a:cxn ang="cd2">
                  <a:pos x="l" y="vc"/>
                </a:cxn>
                <a:cxn ang="f147">
                  <a:pos x="f178" y="f179"/>
                </a:cxn>
                <a:cxn ang="f147">
                  <a:pos x="f180" y="f181"/>
                </a:cxn>
                <a:cxn ang="f147">
                  <a:pos x="f182" y="f183"/>
                </a:cxn>
                <a:cxn ang="f147">
                  <a:pos x="f184" y="f185"/>
                </a:cxn>
                <a:cxn ang="f147">
                  <a:pos x="f184" y="f186"/>
                </a:cxn>
                <a:cxn ang="f147">
                  <a:pos x="f182" y="f187"/>
                </a:cxn>
                <a:cxn ang="f147">
                  <a:pos x="f180" y="f188"/>
                </a:cxn>
                <a:cxn ang="f147">
                  <a:pos x="f178" y="f189"/>
                </a:cxn>
                <a:cxn ang="f147">
                  <a:pos x="f190" y="f191"/>
                </a:cxn>
                <a:cxn ang="f147">
                  <a:pos x="f192" y="f193"/>
                </a:cxn>
                <a:cxn ang="f147">
                  <a:pos x="f194" y="f193"/>
                </a:cxn>
                <a:cxn ang="f147">
                  <a:pos x="f195" y="f191"/>
                </a:cxn>
                <a:cxn ang="f147">
                  <a:pos x="f196" y="f197"/>
                </a:cxn>
                <a:cxn ang="f147">
                  <a:pos x="f198" y="f188"/>
                </a:cxn>
                <a:cxn ang="f147">
                  <a:pos x="f199" y="f187"/>
                </a:cxn>
                <a:cxn ang="f147">
                  <a:pos x="f200" y="f186"/>
                </a:cxn>
                <a:cxn ang="f147">
                  <a:pos x="f200" y="f185"/>
                </a:cxn>
                <a:cxn ang="f147">
                  <a:pos x="f199" y="f183"/>
                </a:cxn>
                <a:cxn ang="f147">
                  <a:pos x="f198" y="f181"/>
                </a:cxn>
                <a:cxn ang="f147">
                  <a:pos x="f196" y="f179"/>
                </a:cxn>
                <a:cxn ang="f147">
                  <a:pos x="f195" y="f201"/>
                </a:cxn>
                <a:cxn ang="f147">
                  <a:pos x="f194" y="f202"/>
                </a:cxn>
                <a:cxn ang="f147">
                  <a:pos x="f192" y="f202"/>
                </a:cxn>
                <a:cxn ang="f147">
                  <a:pos x="f190" y="f201"/>
                </a:cxn>
                <a:cxn ang="f147">
                  <a:pos x="f178" y="f203"/>
                </a:cxn>
                <a:cxn ang="f147">
                  <a:pos x="f178" y="f179"/>
                </a:cxn>
              </a:cxnLst>
              <a:rect l="f174" t="f177" r="f175" b="f176"/>
              <a:pathLst>
                <a:path w="2694019" h="2775726">
                  <a:moveTo>
                    <a:pt x="f8" y="f9"/>
                  </a:moveTo>
                  <a:lnTo>
                    <a:pt x="f10" y="f11"/>
                  </a:lnTo>
                  <a:lnTo>
                    <a:pt x="f12" y="f13"/>
                  </a:lnTo>
                  <a:lnTo>
                    <a:pt x="f14" y="f15"/>
                  </a:lnTo>
                  <a:cubicBezTo>
                    <a:pt x="f16" y="f17"/>
                    <a:pt x="f18" y="f19"/>
                    <a:pt x="f20" y="f21"/>
                  </a:cubicBezTo>
                  <a:lnTo>
                    <a:pt x="f22" y="f23"/>
                  </a:lnTo>
                  <a:lnTo>
                    <a:pt x="f24" y="f25"/>
                  </a:lnTo>
                  <a:lnTo>
                    <a:pt x="f26" y="f27"/>
                  </a:lnTo>
                  <a:cubicBezTo>
                    <a:pt x="f28" y="f29"/>
                    <a:pt x="f30" y="f31"/>
                    <a:pt x="f32" y="f33"/>
                  </a:cubicBezTo>
                  <a:lnTo>
                    <a:pt x="f34" y="f35"/>
                  </a:lnTo>
                  <a:lnTo>
                    <a:pt x="f36" y="f37"/>
                  </a:lnTo>
                  <a:lnTo>
                    <a:pt x="f38" y="f39"/>
                  </a:lnTo>
                  <a:cubicBezTo>
                    <a:pt x="f40" y="f41"/>
                    <a:pt x="f42" y="f43"/>
                    <a:pt x="f44" y="f45"/>
                  </a:cubicBezTo>
                  <a:lnTo>
                    <a:pt x="f46" y="f47"/>
                  </a:lnTo>
                  <a:lnTo>
                    <a:pt x="f48" y="f49"/>
                  </a:lnTo>
                  <a:lnTo>
                    <a:pt x="f50" y="f51"/>
                  </a:lnTo>
                  <a:cubicBezTo>
                    <a:pt x="f52" y="f53"/>
                    <a:pt x="f54" y="f55"/>
                    <a:pt x="f56" y="f57"/>
                  </a:cubicBezTo>
                  <a:lnTo>
                    <a:pt x="f58" y="f59"/>
                  </a:lnTo>
                  <a:lnTo>
                    <a:pt x="f60" y="f61"/>
                  </a:lnTo>
                  <a:lnTo>
                    <a:pt x="f62" y="f63"/>
                  </a:lnTo>
                  <a:cubicBezTo>
                    <a:pt x="f64" y="f65"/>
                    <a:pt x="f66" y="f67"/>
                    <a:pt x="f68" y="f69"/>
                  </a:cubicBezTo>
                  <a:lnTo>
                    <a:pt x="f70" y="f71"/>
                  </a:lnTo>
                  <a:lnTo>
                    <a:pt x="f72" y="f73"/>
                  </a:lnTo>
                  <a:lnTo>
                    <a:pt x="f74" y="f75"/>
                  </a:lnTo>
                  <a:cubicBezTo>
                    <a:pt x="f76" y="f77"/>
                    <a:pt x="f78" y="f79"/>
                    <a:pt x="f80" y="f81"/>
                  </a:cubicBezTo>
                  <a:lnTo>
                    <a:pt x="f8" y="f9"/>
                  </a:lnTo>
                  <a:close/>
                </a:path>
              </a:pathLst>
            </a:custGeom>
            <a:solidFill>
              <a:srgbClr val="B5B5B5"/>
            </a:solidFill>
            <a:ln w="12701" cap="flat">
              <a:solidFill>
                <a:srgbClr val="FFFFFF"/>
              </a:solidFill>
              <a:prstDash val="solid"/>
              <a:miter/>
            </a:ln>
          </p:spPr>
          <p:txBody>
            <a:bodyPr vert="horz" wrap="square" lIns="918386" tIns="934032" rIns="918386" bIns="934041"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GB" sz="1500" b="0" i="0" u="none" strike="noStrike" kern="1200" cap="none" spc="0" baseline="0">
                  <a:solidFill>
                    <a:srgbClr val="FFFFFF"/>
                  </a:solidFill>
                  <a:uFillTx/>
                  <a:latin typeface="Calibri"/>
                </a:rPr>
                <a:t>Person with the most useful information. You have the ability to make the best decisions.</a:t>
              </a:r>
              <a:endParaRPr lang="en-US" sz="15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6D199016-64C1-4DD6-BD35-C7B55FBC2C1F}"/>
                </a:ext>
              </a:extLst>
            </p:cNvPr>
            <p:cNvSpPr/>
            <p:nvPr/>
          </p:nvSpPr>
          <p:spPr>
            <a:xfrm>
              <a:off x="4409648" y="2608902"/>
              <a:ext cx="4590342" cy="4590342"/>
            </a:xfrm>
            <a:custGeom>
              <a:avLst/>
              <a:gdLst>
                <a:gd name="f0" fmla="val 10800000"/>
                <a:gd name="f1" fmla="val 5400000"/>
                <a:gd name="f2" fmla="val 180"/>
                <a:gd name="f3" fmla="val w"/>
                <a:gd name="f4" fmla="val h"/>
                <a:gd name="f5" fmla="val 0"/>
                <a:gd name="f6" fmla="val 4590343"/>
                <a:gd name="f7" fmla="+- 0 0 8353097"/>
                <a:gd name="f8" fmla="val 2035131"/>
                <a:gd name="f9" fmla="val 159219"/>
                <a:gd name="f10" fmla="val 2151723"/>
                <a:gd name="f11" fmla="val 15783523"/>
                <a:gd name="f12" fmla="val 8384744"/>
                <a:gd name="f13" fmla="val 3970420"/>
                <a:gd name="f14" fmla="val 3862804"/>
                <a:gd name="f15" fmla="val 3675150"/>
                <a:gd name="f16" fmla="val 3803186"/>
                <a:gd name="f17" fmla="val 3631461"/>
                <a:gd name="f18" fmla="val 3492396"/>
                <a:gd name="f19" fmla="val 3728011"/>
                <a:gd name="f20" fmla="val 3597904"/>
                <a:gd name="f21" fmla="val 1936528"/>
                <a:gd name="f22" fmla="val 2536620"/>
                <a:gd name="f23" fmla="+- 0 0 -263"/>
                <a:gd name="f24" fmla="+- 0 0 -137"/>
                <a:gd name="f25" fmla="+- 0 0 -227"/>
                <a:gd name="f26" fmla="+- 0 0 -317"/>
                <a:gd name="f27" fmla="*/ f3 1 4590343"/>
                <a:gd name="f28" fmla="*/ f4 1 4590343"/>
                <a:gd name="f29" fmla="+- f6 0 f5"/>
                <a:gd name="f30" fmla="*/ f23 f0 1"/>
                <a:gd name="f31" fmla="*/ f24 f0 1"/>
                <a:gd name="f32" fmla="*/ f25 f0 1"/>
                <a:gd name="f33" fmla="*/ f26 f0 1"/>
                <a:gd name="f34" fmla="*/ f29 1 4590343"/>
                <a:gd name="f35" fmla="*/ f30 1 f2"/>
                <a:gd name="f36" fmla="*/ f31 1 f2"/>
                <a:gd name="f37" fmla="*/ f32 1 f2"/>
                <a:gd name="f38" fmla="*/ f33 1 f2"/>
                <a:gd name="f39" fmla="*/ 2048135 1 f34"/>
                <a:gd name="f40" fmla="*/ 266028 1 f34"/>
                <a:gd name="f41" fmla="*/ 3970420 1 f34"/>
                <a:gd name="f42" fmla="*/ 3862804 1 f34"/>
                <a:gd name="f43" fmla="*/ 3675150 1 f34"/>
                <a:gd name="f44" fmla="*/ 3803186 1 f34"/>
                <a:gd name="f45" fmla="*/ 3631461 1 f34"/>
                <a:gd name="f46" fmla="*/ 3492396 1 f34"/>
                <a:gd name="f47" fmla="*/ 773673 1 f34"/>
                <a:gd name="f48" fmla="*/ 3816670 1 f34"/>
                <a:gd name="f49" fmla="+- f35 0 f1"/>
                <a:gd name="f50" fmla="+- f36 0 f1"/>
                <a:gd name="f51" fmla="+- f37 0 f1"/>
                <a:gd name="f52" fmla="+- f38 0 f1"/>
                <a:gd name="f53" fmla="*/ f47 f27 1"/>
                <a:gd name="f54" fmla="*/ f48 f27 1"/>
                <a:gd name="f55" fmla="*/ f48 f28 1"/>
                <a:gd name="f56" fmla="*/ f47 f28 1"/>
                <a:gd name="f57" fmla="*/ f39 f27 1"/>
                <a:gd name="f58" fmla="*/ f40 f28 1"/>
                <a:gd name="f59" fmla="*/ f41 f27 1"/>
                <a:gd name="f60" fmla="*/ f42 f28 1"/>
                <a:gd name="f61" fmla="*/ f43 f27 1"/>
                <a:gd name="f62" fmla="*/ f44 f28 1"/>
                <a:gd name="f63" fmla="*/ f45 f27 1"/>
                <a:gd name="f64" fmla="*/ f46 f28 1"/>
              </a:gdLst>
              <a:ahLst/>
              <a:cxnLst>
                <a:cxn ang="3cd4">
                  <a:pos x="hc" y="t"/>
                </a:cxn>
                <a:cxn ang="0">
                  <a:pos x="r" y="vc"/>
                </a:cxn>
                <a:cxn ang="cd4">
                  <a:pos x="hc" y="b"/>
                </a:cxn>
                <a:cxn ang="cd2">
                  <a:pos x="l" y="vc"/>
                </a:cxn>
                <a:cxn ang="f49">
                  <a:pos x="f57" y="f58"/>
                </a:cxn>
                <a:cxn ang="f50">
                  <a:pos x="f59" y="f60"/>
                </a:cxn>
                <a:cxn ang="f51">
                  <a:pos x="f61" y="f62"/>
                </a:cxn>
                <a:cxn ang="f52">
                  <a:pos x="f63" y="f64"/>
                </a:cxn>
              </a:cxnLst>
              <a:rect l="f53" t="f56" r="f54" b="f55"/>
              <a:pathLst>
                <a:path w="4590343" h="4590343">
                  <a:moveTo>
                    <a:pt x="f8" y="f9"/>
                  </a:moveTo>
                  <a:arcTo wR="f10" hR="f10" stAng="f11" swAng="f12"/>
                  <a:lnTo>
                    <a:pt x="f13" y="f14"/>
                  </a:lnTo>
                  <a:lnTo>
                    <a:pt x="f15" y="f16"/>
                  </a:lnTo>
                  <a:lnTo>
                    <a:pt x="f17" y="f18"/>
                  </a:lnTo>
                  <a:lnTo>
                    <a:pt x="f19" y="f20"/>
                  </a:lnTo>
                  <a:arcTo wR="f21" hR="f21" stAng="f22" swAng="f7"/>
                  <a:close/>
                </a:path>
              </a:pathLst>
            </a:custGeom>
            <a:solidFill>
              <a:srgbClr val="9D9D9D"/>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49CD078A-D2D2-457A-8012-0762B3E6D692}"/>
                </a:ext>
              </a:extLst>
            </p:cNvPr>
            <p:cNvSpPr/>
            <p:nvPr/>
          </p:nvSpPr>
          <p:spPr>
            <a:xfrm>
              <a:off x="2110700" y="1730419"/>
              <a:ext cx="3335173" cy="3335173"/>
            </a:xfrm>
            <a:custGeom>
              <a:avLst/>
              <a:gdLst>
                <a:gd name="f0" fmla="val 10800000"/>
                <a:gd name="f1" fmla="val 5400000"/>
                <a:gd name="f2" fmla="val 180"/>
                <a:gd name="f3" fmla="val w"/>
                <a:gd name="f4" fmla="val h"/>
                <a:gd name="f5" fmla="val 0"/>
                <a:gd name="f6" fmla="val 3335171"/>
                <a:gd name="f7" fmla="+- 0 0 4313128"/>
                <a:gd name="f8" fmla="val 1079331"/>
                <a:gd name="f9" fmla="val 261542"/>
                <a:gd name="f10" fmla="val 1162384"/>
                <a:gd name="f11" fmla="val 460054"/>
                <a:gd name="f12" fmla="val 1308955"/>
                <a:gd name="f13" fmla="val 14837806"/>
                <a:gd name="f14" fmla="val 502057"/>
                <a:gd name="f15" fmla="val 1741826"/>
                <a:gd name="f16" fmla="val 283807"/>
                <a:gd name="f17" fmla="val 1970510"/>
                <a:gd name="f18" fmla="val 11595"/>
                <a:gd name="f19" fmla="val 1849193"/>
                <a:gd name="f20" fmla="val 150954"/>
                <a:gd name="f21" fmla="val 1818686"/>
                <a:gd name="f22" fmla="val 1524140"/>
                <a:gd name="f23" fmla="val 10458627"/>
                <a:gd name="f24" fmla="val 4379179"/>
                <a:gd name="f25" fmla="+- 0 0 -427"/>
                <a:gd name="f26" fmla="+- 0 0 -257"/>
                <a:gd name="f27" fmla="+- 0 0 -167"/>
                <a:gd name="f28" fmla="+- 0 0 -437"/>
                <a:gd name="f29" fmla="*/ f3 1 3335171"/>
                <a:gd name="f30" fmla="*/ f4 1 3335171"/>
                <a:gd name="f31" fmla="+- f6 0 f5"/>
                <a:gd name="f32" fmla="*/ f25 f0 1"/>
                <a:gd name="f33" fmla="*/ f26 f0 1"/>
                <a:gd name="f34" fmla="*/ f27 f0 1"/>
                <a:gd name="f35" fmla="*/ f28 f0 1"/>
                <a:gd name="f36" fmla="*/ f31 1 3335171"/>
                <a:gd name="f37" fmla="*/ f32 1 f2"/>
                <a:gd name="f38" fmla="*/ f33 1 f2"/>
                <a:gd name="f39" fmla="*/ f34 1 f2"/>
                <a:gd name="f40" fmla="*/ f35 1 f2"/>
                <a:gd name="f41" fmla="*/ 1120858 1 f36"/>
                <a:gd name="f42" fmla="*/ 360798 1 f36"/>
                <a:gd name="f43" fmla="*/ 11595 1 f36"/>
                <a:gd name="f44" fmla="*/ 1849193 1 f36"/>
                <a:gd name="f45" fmla="*/ 283807 1 f36"/>
                <a:gd name="f46" fmla="*/ 1970510 1 f36"/>
                <a:gd name="f47" fmla="*/ 502057 1 f36"/>
                <a:gd name="f48" fmla="*/ 1741826 1 f36"/>
                <a:gd name="f49" fmla="*/ 589856 1 f36"/>
                <a:gd name="f50" fmla="*/ 2745315 1 f36"/>
                <a:gd name="f51" fmla="+- f37 0 f1"/>
                <a:gd name="f52" fmla="+- f38 0 f1"/>
                <a:gd name="f53" fmla="+- f39 0 f1"/>
                <a:gd name="f54" fmla="+- f40 0 f1"/>
                <a:gd name="f55" fmla="*/ f49 f29 1"/>
                <a:gd name="f56" fmla="*/ f50 f29 1"/>
                <a:gd name="f57" fmla="*/ f50 f30 1"/>
                <a:gd name="f58" fmla="*/ f49 f30 1"/>
                <a:gd name="f59" fmla="*/ f41 f29 1"/>
                <a:gd name="f60" fmla="*/ f42 f30 1"/>
                <a:gd name="f61" fmla="*/ f43 f29 1"/>
                <a:gd name="f62" fmla="*/ f44 f30 1"/>
                <a:gd name="f63" fmla="*/ f45 f29 1"/>
                <a:gd name="f64" fmla="*/ f46 f30 1"/>
                <a:gd name="f65" fmla="*/ f47 f29 1"/>
                <a:gd name="f66" fmla="*/ f48 f30 1"/>
              </a:gdLst>
              <a:ahLst/>
              <a:cxnLst>
                <a:cxn ang="3cd4">
                  <a:pos x="hc" y="t"/>
                </a:cxn>
                <a:cxn ang="0">
                  <a:pos x="r" y="vc"/>
                </a:cxn>
                <a:cxn ang="cd4">
                  <a:pos x="hc" y="b"/>
                </a:cxn>
                <a:cxn ang="cd2">
                  <a:pos x="l" y="vc"/>
                </a:cxn>
                <a:cxn ang="f51">
                  <a:pos x="f59" y="f60"/>
                </a:cxn>
                <a:cxn ang="f52">
                  <a:pos x="f61" y="f62"/>
                </a:cxn>
                <a:cxn ang="f53">
                  <a:pos x="f63" y="f64"/>
                </a:cxn>
                <a:cxn ang="f54">
                  <a:pos x="f65" y="f66"/>
                </a:cxn>
              </a:cxnLst>
              <a:rect l="f55" t="f58" r="f56" b="f57"/>
              <a:pathLst>
                <a:path w="3335171" h="3335171">
                  <a:moveTo>
                    <a:pt x="f8" y="f9"/>
                  </a:moveTo>
                  <a:lnTo>
                    <a:pt x="f10" y="f11"/>
                  </a:lnTo>
                  <a:arcTo wR="f12" hR="f12" stAng="f13" swAng="f7"/>
                  <a:lnTo>
                    <a:pt x="f14" y="f15"/>
                  </a:lnTo>
                  <a:lnTo>
                    <a:pt x="f16" y="f17"/>
                  </a:lnTo>
                  <a:lnTo>
                    <a:pt x="f18" y="f19"/>
                  </a:lnTo>
                  <a:lnTo>
                    <a:pt x="f20" y="f21"/>
                  </a:lnTo>
                  <a:arcTo wR="f22" hR="f22" stAng="f23" swAng="f24"/>
                  <a:close/>
                </a:path>
              </a:pathLst>
            </a:custGeom>
            <a:solidFill>
              <a:srgbClr val="C5C5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25203B34-E288-46D4-8DB3-5C589A4426D0}"/>
                </a:ext>
              </a:extLst>
            </p:cNvPr>
            <p:cNvSpPr/>
            <p:nvPr/>
          </p:nvSpPr>
          <p:spPr>
            <a:xfrm>
              <a:off x="3442322" y="-51590"/>
              <a:ext cx="3595987" cy="3595987"/>
            </a:xfrm>
            <a:custGeom>
              <a:avLst/>
              <a:gdLst>
                <a:gd name="f0" fmla="val 10800000"/>
                <a:gd name="f1" fmla="val 5400000"/>
                <a:gd name="f2" fmla="val 180"/>
                <a:gd name="f3" fmla="val w"/>
                <a:gd name="f4" fmla="val h"/>
                <a:gd name="f5" fmla="val 0"/>
                <a:gd name="f6" fmla="val 3595986"/>
                <a:gd name="f7" fmla="+- 0 0 2775998"/>
                <a:gd name="f8" fmla="val 149400"/>
                <a:gd name="f9" fmla="val 1938254"/>
                <a:gd name="f10" fmla="val 1654549"/>
                <a:gd name="f11" fmla="val 10508221"/>
                <a:gd name="f12" fmla="val 2831334"/>
                <a:gd name="f13" fmla="val 480068"/>
                <a:gd name="f14" fmla="val 577028"/>
                <a:gd name="f15" fmla="val 772257"/>
                <a:gd name="f16" fmla="val 640003"/>
                <a:gd name="f17" fmla="val 812976"/>
                <a:gd name="f18" fmla="val 952859"/>
                <a:gd name="f19" fmla="val 718370"/>
                <a:gd name="f20" fmla="val 846055"/>
                <a:gd name="f21" fmla="val 1439365"/>
                <a:gd name="f22" fmla="val 13284219"/>
                <a:gd name="f23" fmla="+- 0 0 -175"/>
                <a:gd name="f24" fmla="+- 0 0 -318"/>
                <a:gd name="f25" fmla="+- 0 0 -408"/>
                <a:gd name="f26" fmla="+- 0 0 -498"/>
                <a:gd name="f27" fmla="*/ f3 1 3595986"/>
                <a:gd name="f28" fmla="*/ f4 1 3595986"/>
                <a:gd name="f29" fmla="+- f6 0 f5"/>
                <a:gd name="f30" fmla="*/ f23 f0 1"/>
                <a:gd name="f31" fmla="*/ f24 f0 1"/>
                <a:gd name="f32" fmla="*/ f25 f0 1"/>
                <a:gd name="f33" fmla="*/ f26 f0 1"/>
                <a:gd name="f34" fmla="*/ f29 1 3595986"/>
                <a:gd name="f35" fmla="*/ f30 1 f2"/>
                <a:gd name="f36" fmla="*/ f31 1 f2"/>
                <a:gd name="f37" fmla="*/ f32 1 f2"/>
                <a:gd name="f38" fmla="*/ f33 1 f2"/>
                <a:gd name="f39" fmla="*/ 256604 1 f34"/>
                <a:gd name="f40" fmla="*/ 1929134 1 f34"/>
                <a:gd name="f41" fmla="*/ 480068 1 f34"/>
                <a:gd name="f42" fmla="*/ 577028 1 f34"/>
                <a:gd name="f43" fmla="*/ 772257 1 f34"/>
                <a:gd name="f44" fmla="*/ 640003 1 f34"/>
                <a:gd name="f45" fmla="*/ 812976 1 f34"/>
                <a:gd name="f46" fmla="*/ 952859 1 f34"/>
                <a:gd name="f47" fmla="*/ 628050 1 f34"/>
                <a:gd name="f48" fmla="*/ 2967936 1 f34"/>
                <a:gd name="f49" fmla="+- f35 0 f1"/>
                <a:gd name="f50" fmla="+- f36 0 f1"/>
                <a:gd name="f51" fmla="+- f37 0 f1"/>
                <a:gd name="f52" fmla="+- f38 0 f1"/>
                <a:gd name="f53" fmla="*/ f47 f27 1"/>
                <a:gd name="f54" fmla="*/ f48 f27 1"/>
                <a:gd name="f55" fmla="*/ f48 f28 1"/>
                <a:gd name="f56" fmla="*/ f47 f28 1"/>
                <a:gd name="f57" fmla="*/ f39 f27 1"/>
                <a:gd name="f58" fmla="*/ f40 f28 1"/>
                <a:gd name="f59" fmla="*/ f41 f27 1"/>
                <a:gd name="f60" fmla="*/ f42 f28 1"/>
                <a:gd name="f61" fmla="*/ f43 f27 1"/>
                <a:gd name="f62" fmla="*/ f44 f28 1"/>
                <a:gd name="f63" fmla="*/ f45 f27 1"/>
                <a:gd name="f64" fmla="*/ f46 f28 1"/>
              </a:gdLst>
              <a:ahLst/>
              <a:cxnLst>
                <a:cxn ang="3cd4">
                  <a:pos x="hc" y="t"/>
                </a:cxn>
                <a:cxn ang="0">
                  <a:pos x="r" y="vc"/>
                </a:cxn>
                <a:cxn ang="cd4">
                  <a:pos x="hc" y="b"/>
                </a:cxn>
                <a:cxn ang="cd2">
                  <a:pos x="l" y="vc"/>
                </a:cxn>
                <a:cxn ang="f49">
                  <a:pos x="f57" y="f58"/>
                </a:cxn>
                <a:cxn ang="f50">
                  <a:pos x="f59" y="f60"/>
                </a:cxn>
                <a:cxn ang="f51">
                  <a:pos x="f61" y="f62"/>
                </a:cxn>
                <a:cxn ang="f52">
                  <a:pos x="f63" y="f64"/>
                </a:cxn>
              </a:cxnLst>
              <a:rect l="f53" t="f56" r="f54" b="f55"/>
              <a:pathLst>
                <a:path w="3595986" h="3595986">
                  <a:moveTo>
                    <a:pt x="f8" y="f9"/>
                  </a:moveTo>
                  <a:arcTo wR="f10" hR="f10" stAng="f11" swAng="f12"/>
                  <a:lnTo>
                    <a:pt x="f13" y="f14"/>
                  </a:lnTo>
                  <a:lnTo>
                    <a:pt x="f15" y="f16"/>
                  </a:lnTo>
                  <a:lnTo>
                    <a:pt x="f17" y="f18"/>
                  </a:lnTo>
                  <a:lnTo>
                    <a:pt x="f19" y="f20"/>
                  </a:lnTo>
                  <a:arcTo wR="f21" hR="f21" stAng="f22" swAng="f7"/>
                  <a:close/>
                </a:path>
              </a:pathLst>
            </a:custGeom>
            <a:solidFill>
              <a:srgbClr val="C5C5C5"/>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pic>
        <p:nvPicPr>
          <p:cNvPr id="10" name="Picture 4" descr="Vision icon with eye symbol on white background Vector Image">
            <a:extLst>
              <a:ext uri="{FF2B5EF4-FFF2-40B4-BE49-F238E27FC236}">
                <a16:creationId xmlns:a16="http://schemas.microsoft.com/office/drawing/2014/main" id="{68BF3E6D-8818-40DF-B187-3FDE47BB9608}"/>
              </a:ext>
            </a:extLst>
          </p:cNvPr>
          <p:cNvPicPr>
            <a:picLocks noChangeAspect="1"/>
          </p:cNvPicPr>
          <p:nvPr/>
        </p:nvPicPr>
        <p:blipFill>
          <a:blip r:embed="rId2"/>
          <a:srcRect t="10142" r="3623" b="31340"/>
          <a:stretch>
            <a:fillRect/>
          </a:stretch>
        </p:blipFill>
        <p:spPr>
          <a:xfrm>
            <a:off x="9370944" y="459440"/>
            <a:ext cx="1982858" cy="1298713"/>
          </a:xfrm>
          <a:prstGeom prst="rect">
            <a:avLst/>
          </a:prstGeom>
          <a:noFill/>
          <a:ln cap="flat">
            <a:noFill/>
          </a:ln>
        </p:spPr>
      </p:pic>
      <p:sp>
        <p:nvSpPr>
          <p:cNvPr id="11" name="TextBox 4">
            <a:extLst>
              <a:ext uri="{FF2B5EF4-FFF2-40B4-BE49-F238E27FC236}">
                <a16:creationId xmlns:a16="http://schemas.microsoft.com/office/drawing/2014/main" id="{FB984448-1CCF-40E6-AA7D-041316D3C230}"/>
              </a:ext>
            </a:extLst>
          </p:cNvPr>
          <p:cNvSpPr txBox="1"/>
          <p:nvPr/>
        </p:nvSpPr>
        <p:spPr>
          <a:xfrm>
            <a:off x="8187400" y="3059664"/>
            <a:ext cx="3755102"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Player of note: Beauden Barrett</a:t>
            </a:r>
          </a:p>
        </p:txBody>
      </p:sp>
      <p:pic>
        <p:nvPicPr>
          <p:cNvPr id="12" name="Picture 2" descr="Beauden Barrett » allblacks.com">
            <a:extLst>
              <a:ext uri="{FF2B5EF4-FFF2-40B4-BE49-F238E27FC236}">
                <a16:creationId xmlns:a16="http://schemas.microsoft.com/office/drawing/2014/main" id="{A28FA410-74C3-416F-B75A-CEEAD2748962}"/>
              </a:ext>
            </a:extLst>
          </p:cNvPr>
          <p:cNvPicPr>
            <a:picLocks noChangeAspect="1"/>
          </p:cNvPicPr>
          <p:nvPr/>
        </p:nvPicPr>
        <p:blipFill>
          <a:blip r:embed="rId3"/>
          <a:srcRect/>
          <a:stretch>
            <a:fillRect/>
          </a:stretch>
        </p:blipFill>
        <p:spPr>
          <a:xfrm>
            <a:off x="9129936" y="3563060"/>
            <a:ext cx="1411824" cy="3126132"/>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B7C0-F61D-4949-9C73-34EF8F2992ED}"/>
              </a:ext>
            </a:extLst>
          </p:cNvPr>
          <p:cNvSpPr txBox="1">
            <a:spLocks noGrp="1"/>
          </p:cNvSpPr>
          <p:nvPr>
            <p:ph type="title"/>
          </p:nvPr>
        </p:nvSpPr>
        <p:spPr/>
        <p:txBody>
          <a:bodyPr/>
          <a:lstStyle/>
          <a:p>
            <a:pPr lvl="0"/>
            <a:r>
              <a:rPr lang="en-GB" sz="4800" b="1">
                <a:solidFill>
                  <a:srgbClr val="00B050"/>
                </a:solidFill>
              </a:rPr>
              <a:t>W – Winning </a:t>
            </a:r>
            <a:endParaRPr lang="en-US" sz="4800" b="1">
              <a:solidFill>
                <a:srgbClr val="00B050"/>
              </a:solidFill>
            </a:endParaRPr>
          </a:p>
        </p:txBody>
      </p:sp>
      <p:grpSp>
        <p:nvGrpSpPr>
          <p:cNvPr id="3" name="Content Placeholder 3">
            <a:extLst>
              <a:ext uri="{FF2B5EF4-FFF2-40B4-BE49-F238E27FC236}">
                <a16:creationId xmlns:a16="http://schemas.microsoft.com/office/drawing/2014/main" id="{84C94764-0F72-46B3-B77B-FC3F9D2B2F88}"/>
              </a:ext>
            </a:extLst>
          </p:cNvPr>
          <p:cNvGrpSpPr/>
          <p:nvPr/>
        </p:nvGrpSpPr>
        <p:grpSpPr>
          <a:xfrm>
            <a:off x="838193" y="1963088"/>
            <a:ext cx="7947188" cy="1247160"/>
            <a:chOff x="838193" y="1963088"/>
            <a:chExt cx="7947188" cy="1247160"/>
          </a:xfrm>
        </p:grpSpPr>
        <p:sp>
          <p:nvSpPr>
            <p:cNvPr id="4" name="Freeform: Shape 3">
              <a:extLst>
                <a:ext uri="{FF2B5EF4-FFF2-40B4-BE49-F238E27FC236}">
                  <a16:creationId xmlns:a16="http://schemas.microsoft.com/office/drawing/2014/main" id="{C6B63667-61C8-402B-8F27-B60513FA9B0D}"/>
                </a:ext>
              </a:extLst>
            </p:cNvPr>
            <p:cNvSpPr/>
            <p:nvPr/>
          </p:nvSpPr>
          <p:spPr>
            <a:xfrm>
              <a:off x="838193" y="2045467"/>
              <a:ext cx="2329562" cy="1164781"/>
            </a:xfrm>
            <a:custGeom>
              <a:avLst/>
              <a:gdLst>
                <a:gd name="f0" fmla="val 10800000"/>
                <a:gd name="f1" fmla="val 5400000"/>
                <a:gd name="f2" fmla="val 180"/>
                <a:gd name="f3" fmla="val w"/>
                <a:gd name="f4" fmla="val h"/>
                <a:gd name="f5" fmla="val 0"/>
                <a:gd name="f6" fmla="val 2329563"/>
                <a:gd name="f7" fmla="val 1164781"/>
                <a:gd name="f8" fmla="+- 0 0 -90"/>
                <a:gd name="f9" fmla="*/ f3 1 2329563"/>
                <a:gd name="f10" fmla="*/ f4 1 1164781"/>
                <a:gd name="f11" fmla="val f5"/>
                <a:gd name="f12" fmla="val f6"/>
                <a:gd name="f13" fmla="val f7"/>
                <a:gd name="f14" fmla="*/ f8 f0 1"/>
                <a:gd name="f15" fmla="+- f13 0 f11"/>
                <a:gd name="f16" fmla="+- f12 0 f11"/>
                <a:gd name="f17" fmla="*/ f14 1 f2"/>
                <a:gd name="f18" fmla="*/ f16 1 2329563"/>
                <a:gd name="f19" fmla="*/ f15 1 1164781"/>
                <a:gd name="f20" fmla="*/ 0 f16 1"/>
                <a:gd name="f21" fmla="*/ 0 f15 1"/>
                <a:gd name="f22" fmla="*/ 2329563 f16 1"/>
                <a:gd name="f23" fmla="*/ 1164781 f15 1"/>
                <a:gd name="f24" fmla="+- f17 0 f1"/>
                <a:gd name="f25" fmla="*/ f20 1 2329563"/>
                <a:gd name="f26" fmla="*/ f21 1 1164781"/>
                <a:gd name="f27" fmla="*/ f22 1 2329563"/>
                <a:gd name="f28" fmla="*/ f23 1 1164781"/>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329563" h="1164781">
                  <a:moveTo>
                    <a:pt x="f5" y="f5"/>
                  </a:moveTo>
                  <a:lnTo>
                    <a:pt x="f6" y="f5"/>
                  </a:lnTo>
                  <a:lnTo>
                    <a:pt x="f6" y="f7"/>
                  </a:lnTo>
                  <a:lnTo>
                    <a:pt x="f5" y="f7"/>
                  </a:lnTo>
                  <a:lnTo>
                    <a:pt x="f5" y="f5"/>
                  </a:lnTo>
                  <a:close/>
                </a:path>
              </a:pathLst>
            </a:custGeom>
            <a:solidFill>
              <a:srgbClr val="FFC000"/>
            </a:solidFill>
            <a:ln w="12701" cap="flat">
              <a:solidFill>
                <a:srgbClr val="FFFFFF"/>
              </a:solidFill>
              <a:prstDash val="solid"/>
              <a:miter/>
            </a:ln>
          </p:spPr>
          <p:txBody>
            <a:bodyPr vert="horz" wrap="square" lIns="12701" tIns="12701" rIns="12701" bIns="1270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It is important that we teach pupils winning isn’t everything.</a:t>
              </a:r>
              <a:endParaRPr lang="en-US" sz="20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C2689B7C-77B9-407D-BA90-2959FEA8E208}"/>
                </a:ext>
              </a:extLst>
            </p:cNvPr>
            <p:cNvSpPr/>
            <p:nvPr/>
          </p:nvSpPr>
          <p:spPr>
            <a:xfrm>
              <a:off x="3657508" y="2044918"/>
              <a:ext cx="2329562" cy="1164781"/>
            </a:xfrm>
            <a:custGeom>
              <a:avLst/>
              <a:gdLst>
                <a:gd name="f0" fmla="val 10800000"/>
                <a:gd name="f1" fmla="val 5400000"/>
                <a:gd name="f2" fmla="val 180"/>
                <a:gd name="f3" fmla="val w"/>
                <a:gd name="f4" fmla="val h"/>
                <a:gd name="f5" fmla="val 0"/>
                <a:gd name="f6" fmla="val 2329563"/>
                <a:gd name="f7" fmla="val 1164781"/>
                <a:gd name="f8" fmla="+- 0 0 -90"/>
                <a:gd name="f9" fmla="*/ f3 1 2329563"/>
                <a:gd name="f10" fmla="*/ f4 1 1164781"/>
                <a:gd name="f11" fmla="val f5"/>
                <a:gd name="f12" fmla="val f6"/>
                <a:gd name="f13" fmla="val f7"/>
                <a:gd name="f14" fmla="*/ f8 f0 1"/>
                <a:gd name="f15" fmla="+- f13 0 f11"/>
                <a:gd name="f16" fmla="+- f12 0 f11"/>
                <a:gd name="f17" fmla="*/ f14 1 f2"/>
                <a:gd name="f18" fmla="*/ f16 1 2329563"/>
                <a:gd name="f19" fmla="*/ f15 1 1164781"/>
                <a:gd name="f20" fmla="*/ 0 f16 1"/>
                <a:gd name="f21" fmla="*/ 0 f15 1"/>
                <a:gd name="f22" fmla="*/ 2329563 f16 1"/>
                <a:gd name="f23" fmla="*/ 1164781 f15 1"/>
                <a:gd name="f24" fmla="+- f17 0 f1"/>
                <a:gd name="f25" fmla="*/ f20 1 2329563"/>
                <a:gd name="f26" fmla="*/ f21 1 1164781"/>
                <a:gd name="f27" fmla="*/ f22 1 2329563"/>
                <a:gd name="f28" fmla="*/ f23 1 1164781"/>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329563" h="1164781">
                  <a:moveTo>
                    <a:pt x="f5" y="f5"/>
                  </a:moveTo>
                  <a:lnTo>
                    <a:pt x="f6" y="f5"/>
                  </a:lnTo>
                  <a:lnTo>
                    <a:pt x="f6" y="f7"/>
                  </a:lnTo>
                  <a:lnTo>
                    <a:pt x="f5" y="f7"/>
                  </a:lnTo>
                  <a:lnTo>
                    <a:pt x="f5" y="f5"/>
                  </a:lnTo>
                  <a:close/>
                </a:path>
              </a:pathLst>
            </a:custGeom>
            <a:solidFill>
              <a:srgbClr val="FFC000"/>
            </a:solidFill>
            <a:ln w="12701" cap="flat">
              <a:solidFill>
                <a:srgbClr val="FFFFFF"/>
              </a:solidFill>
              <a:prstDash val="solid"/>
              <a:miter/>
            </a:ln>
          </p:spPr>
          <p:txBody>
            <a:bodyPr vert="horz" wrap="square" lIns="12701" tIns="12701" rIns="12701" bIns="1270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Learn from defeat</a:t>
              </a: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Improvise, adapt,</a:t>
              </a: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Overcome</a:t>
              </a:r>
              <a:endParaRPr lang="en-US" sz="2000" b="0" i="0" u="none" strike="noStrike" kern="1200" cap="none" spc="0" baseline="0">
                <a:solidFill>
                  <a:srgbClr val="FFFFFF"/>
                </a:solidFill>
                <a:uFillTx/>
                <a:latin typeface="Calibri"/>
              </a:endParaRPr>
            </a:p>
          </p:txBody>
        </p:sp>
        <p:sp>
          <p:nvSpPr>
            <p:cNvPr id="6" name="Freeform: Shape 5">
              <a:extLst>
                <a:ext uri="{FF2B5EF4-FFF2-40B4-BE49-F238E27FC236}">
                  <a16:creationId xmlns:a16="http://schemas.microsoft.com/office/drawing/2014/main" id="{E67A8248-9978-432C-89DF-43211B6BB1FA}"/>
                </a:ext>
              </a:extLst>
            </p:cNvPr>
            <p:cNvSpPr/>
            <p:nvPr/>
          </p:nvSpPr>
          <p:spPr>
            <a:xfrm>
              <a:off x="6455819" y="1963088"/>
              <a:ext cx="2329562" cy="1164781"/>
            </a:xfrm>
            <a:custGeom>
              <a:avLst/>
              <a:gdLst>
                <a:gd name="f0" fmla="val 10800000"/>
                <a:gd name="f1" fmla="val 5400000"/>
                <a:gd name="f2" fmla="val 180"/>
                <a:gd name="f3" fmla="val w"/>
                <a:gd name="f4" fmla="val h"/>
                <a:gd name="f5" fmla="val 0"/>
                <a:gd name="f6" fmla="val 2329563"/>
                <a:gd name="f7" fmla="val 1164781"/>
                <a:gd name="f8" fmla="+- 0 0 -90"/>
                <a:gd name="f9" fmla="*/ f3 1 2329563"/>
                <a:gd name="f10" fmla="*/ f4 1 1164781"/>
                <a:gd name="f11" fmla="val f5"/>
                <a:gd name="f12" fmla="val f6"/>
                <a:gd name="f13" fmla="val f7"/>
                <a:gd name="f14" fmla="*/ f8 f0 1"/>
                <a:gd name="f15" fmla="+- f13 0 f11"/>
                <a:gd name="f16" fmla="+- f12 0 f11"/>
                <a:gd name="f17" fmla="*/ f14 1 f2"/>
                <a:gd name="f18" fmla="*/ f16 1 2329563"/>
                <a:gd name="f19" fmla="*/ f15 1 1164781"/>
                <a:gd name="f20" fmla="*/ 0 f16 1"/>
                <a:gd name="f21" fmla="*/ 0 f15 1"/>
                <a:gd name="f22" fmla="*/ 2329563 f16 1"/>
                <a:gd name="f23" fmla="*/ 1164781 f15 1"/>
                <a:gd name="f24" fmla="+- f17 0 f1"/>
                <a:gd name="f25" fmla="*/ f20 1 2329563"/>
                <a:gd name="f26" fmla="*/ f21 1 1164781"/>
                <a:gd name="f27" fmla="*/ f22 1 2329563"/>
                <a:gd name="f28" fmla="*/ f23 1 1164781"/>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329563" h="1164781">
                  <a:moveTo>
                    <a:pt x="f5" y="f5"/>
                  </a:moveTo>
                  <a:lnTo>
                    <a:pt x="f6" y="f5"/>
                  </a:lnTo>
                  <a:lnTo>
                    <a:pt x="f6" y="f7"/>
                  </a:lnTo>
                  <a:lnTo>
                    <a:pt x="f5" y="f7"/>
                  </a:lnTo>
                  <a:lnTo>
                    <a:pt x="f5" y="f5"/>
                  </a:lnTo>
                  <a:close/>
                </a:path>
              </a:pathLst>
            </a:custGeom>
            <a:solidFill>
              <a:srgbClr val="FFC000"/>
            </a:solidFill>
            <a:ln w="12701" cap="flat">
              <a:solidFill>
                <a:srgbClr val="FFFFFF"/>
              </a:solidFill>
              <a:prstDash val="solid"/>
              <a:miter/>
            </a:ln>
          </p:spPr>
          <p:txBody>
            <a:bodyPr vert="horz" wrap="square" lIns="12701" tIns="12701" rIns="12701" bIns="1270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Win humbly, lose gracefully. </a:t>
              </a:r>
              <a:endParaRPr lang="en-US" sz="2000" b="0" i="0" u="none" strike="noStrike" kern="1200" cap="none" spc="0" baseline="0">
                <a:solidFill>
                  <a:srgbClr val="FFFFFF"/>
                </a:solidFill>
                <a:uFillTx/>
                <a:latin typeface="Calibri"/>
              </a:endParaRPr>
            </a:p>
          </p:txBody>
        </p:sp>
      </p:grpSp>
      <p:pic>
        <p:nvPicPr>
          <p:cNvPr id="7" name="Picture 2" descr="Rugby Goal Posts Clipart | Free Images at Clker.com - vector clip ...">
            <a:extLst>
              <a:ext uri="{FF2B5EF4-FFF2-40B4-BE49-F238E27FC236}">
                <a16:creationId xmlns:a16="http://schemas.microsoft.com/office/drawing/2014/main" id="{5508CEA8-2C28-4D8F-8078-1CD6C5472C68}"/>
              </a:ext>
            </a:extLst>
          </p:cNvPr>
          <p:cNvPicPr>
            <a:picLocks noChangeAspect="1"/>
          </p:cNvPicPr>
          <p:nvPr/>
        </p:nvPicPr>
        <p:blipFill>
          <a:blip r:embed="rId2"/>
          <a:srcRect l="1" r="-1036" b="10542"/>
          <a:stretch>
            <a:fillRect/>
          </a:stretch>
        </p:blipFill>
        <p:spPr>
          <a:xfrm>
            <a:off x="9047219" y="329805"/>
            <a:ext cx="3144777" cy="2162574"/>
          </a:xfrm>
          <a:prstGeom prst="rect">
            <a:avLst/>
          </a:prstGeom>
          <a:noFill/>
          <a:ln cap="flat">
            <a:noFill/>
          </a:ln>
        </p:spPr>
      </p:pic>
      <p:pic>
        <p:nvPicPr>
          <p:cNvPr id="8" name="Picture 4" descr="We Brits think we're good at losing gracefully- but it's a double ...">
            <a:extLst>
              <a:ext uri="{FF2B5EF4-FFF2-40B4-BE49-F238E27FC236}">
                <a16:creationId xmlns:a16="http://schemas.microsoft.com/office/drawing/2014/main" id="{F2CE465E-03A5-4503-A032-B48B24BC5474}"/>
              </a:ext>
            </a:extLst>
          </p:cNvPr>
          <p:cNvPicPr>
            <a:picLocks noChangeAspect="1"/>
          </p:cNvPicPr>
          <p:nvPr/>
        </p:nvPicPr>
        <p:blipFill>
          <a:blip r:embed="rId3"/>
          <a:srcRect/>
          <a:stretch>
            <a:fillRect/>
          </a:stretch>
        </p:blipFill>
        <p:spPr>
          <a:xfrm>
            <a:off x="7385535" y="3563938"/>
            <a:ext cx="4670471" cy="3094192"/>
          </a:xfrm>
          <a:prstGeom prst="rect">
            <a:avLst/>
          </a:prstGeom>
          <a:noFill/>
          <a:ln cap="flat">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AD58-7D49-4184-8AD5-B74324070A8F}"/>
              </a:ext>
            </a:extLst>
          </p:cNvPr>
          <p:cNvSpPr txBox="1">
            <a:spLocks noGrp="1"/>
          </p:cNvSpPr>
          <p:nvPr>
            <p:ph type="title"/>
          </p:nvPr>
        </p:nvSpPr>
        <p:spPr/>
        <p:txBody>
          <a:bodyPr/>
          <a:lstStyle/>
          <a:p>
            <a:pPr lvl="0"/>
            <a:r>
              <a:rPr lang="en-GB"/>
              <a:t>X – Rugby X </a:t>
            </a:r>
            <a:endParaRPr lang="en-US"/>
          </a:p>
        </p:txBody>
      </p:sp>
      <p:pic>
        <p:nvPicPr>
          <p:cNvPr id="3" name="Picture 4" descr="RugbyX schedule, dates, events, and tickets - AXS">
            <a:extLst>
              <a:ext uri="{FF2B5EF4-FFF2-40B4-BE49-F238E27FC236}">
                <a16:creationId xmlns:a16="http://schemas.microsoft.com/office/drawing/2014/main" id="{A5196FAA-F47D-4443-AAF6-2F23183A5161}"/>
              </a:ext>
            </a:extLst>
          </p:cNvPr>
          <p:cNvPicPr>
            <a:picLocks noGrp="1" noChangeAspect="1"/>
          </p:cNvPicPr>
          <p:nvPr>
            <p:ph idx="1"/>
          </p:nvPr>
        </p:nvPicPr>
        <p:blipFill>
          <a:blip r:embed="rId2"/>
          <a:srcRect/>
          <a:stretch>
            <a:fillRect/>
          </a:stretch>
        </p:blipFill>
        <p:spPr>
          <a:xfrm>
            <a:off x="10385508" y="210339"/>
            <a:ext cx="1604397" cy="1604397"/>
          </a:xfrm>
        </p:spPr>
      </p:pic>
      <p:sp>
        <p:nvSpPr>
          <p:cNvPr id="4" name="Rectangle 3">
            <a:extLst>
              <a:ext uri="{FF2B5EF4-FFF2-40B4-BE49-F238E27FC236}">
                <a16:creationId xmlns:a16="http://schemas.microsoft.com/office/drawing/2014/main" id="{60ADEBC5-3BE1-481D-AD16-87F2BBE20ABD}"/>
              </a:ext>
            </a:extLst>
          </p:cNvPr>
          <p:cNvSpPr/>
          <p:nvPr/>
        </p:nvSpPr>
        <p:spPr>
          <a:xfrm>
            <a:off x="8505090" y="4898093"/>
            <a:ext cx="2632319"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hlinkClick r:id="rId3"/>
              </a:rPr>
              <a:t>https://www.rugbyx.com/</a:t>
            </a:r>
            <a:endParaRPr lang="en-US" sz="1800" b="0" i="0" u="none" strike="noStrike" kern="1200" cap="none" spc="0" baseline="0">
              <a:solidFill>
                <a:srgbClr val="000000"/>
              </a:solidFill>
              <a:uFillTx/>
              <a:latin typeface="Calibri"/>
            </a:endParaRPr>
          </a:p>
        </p:txBody>
      </p:sp>
      <p:grpSp>
        <p:nvGrpSpPr>
          <p:cNvPr id="5" name="Diagram 5">
            <a:extLst>
              <a:ext uri="{FF2B5EF4-FFF2-40B4-BE49-F238E27FC236}">
                <a16:creationId xmlns:a16="http://schemas.microsoft.com/office/drawing/2014/main" id="{3EF5FE34-B385-4367-98A5-F44099EA4B33}"/>
              </a:ext>
            </a:extLst>
          </p:cNvPr>
          <p:cNvGrpSpPr/>
          <p:nvPr/>
        </p:nvGrpSpPr>
        <p:grpSpPr>
          <a:xfrm>
            <a:off x="838193" y="1259256"/>
            <a:ext cx="9444663" cy="2521751"/>
            <a:chOff x="838193" y="1259256"/>
            <a:chExt cx="9444663" cy="2521751"/>
          </a:xfrm>
        </p:grpSpPr>
        <p:sp>
          <p:nvSpPr>
            <p:cNvPr id="6" name="Freeform: Shape 5">
              <a:extLst>
                <a:ext uri="{FF2B5EF4-FFF2-40B4-BE49-F238E27FC236}">
                  <a16:creationId xmlns:a16="http://schemas.microsoft.com/office/drawing/2014/main" id="{1CB8C3AE-B81D-4DDB-97E1-BCE924BC23E5}"/>
                </a:ext>
              </a:extLst>
            </p:cNvPr>
            <p:cNvSpPr/>
            <p:nvPr/>
          </p:nvSpPr>
          <p:spPr>
            <a:xfrm>
              <a:off x="838193" y="1259256"/>
              <a:ext cx="9444663" cy="476704"/>
            </a:xfrm>
            <a:custGeom>
              <a:avLst/>
              <a:gdLst>
                <a:gd name="f0" fmla="val 10800000"/>
                <a:gd name="f1" fmla="val 5400000"/>
                <a:gd name="f2" fmla="val 180"/>
                <a:gd name="f3" fmla="val w"/>
                <a:gd name="f4" fmla="val h"/>
                <a:gd name="f5" fmla="val 0"/>
                <a:gd name="f6" fmla="val 9444660"/>
                <a:gd name="f7" fmla="val 476701"/>
                <a:gd name="f8" fmla="val 79452"/>
                <a:gd name="f9" fmla="val 35572"/>
                <a:gd name="f10" fmla="val 9365208"/>
                <a:gd name="f11" fmla="val 9409088"/>
                <a:gd name="f12" fmla="val 397249"/>
                <a:gd name="f13" fmla="val 441129"/>
                <a:gd name="f14" fmla="+- 0 0 -90"/>
                <a:gd name="f15" fmla="*/ f3 1 9444660"/>
                <a:gd name="f16" fmla="*/ f4 1 476701"/>
                <a:gd name="f17" fmla="+- f7 0 f5"/>
                <a:gd name="f18" fmla="+- f6 0 f5"/>
                <a:gd name="f19" fmla="*/ f14 f0 1"/>
                <a:gd name="f20" fmla="*/ f18 1 9444660"/>
                <a:gd name="f21" fmla="*/ f17 1 476701"/>
                <a:gd name="f22" fmla="*/ 0 f18 1"/>
                <a:gd name="f23" fmla="*/ 79452 f17 1"/>
                <a:gd name="f24" fmla="*/ 79452 f18 1"/>
                <a:gd name="f25" fmla="*/ 0 f17 1"/>
                <a:gd name="f26" fmla="*/ 9365208 f18 1"/>
                <a:gd name="f27" fmla="*/ 9444660 f18 1"/>
                <a:gd name="f28" fmla="*/ 397249 f17 1"/>
                <a:gd name="f29" fmla="*/ 476701 f17 1"/>
                <a:gd name="f30" fmla="*/ f19 1 f2"/>
                <a:gd name="f31" fmla="*/ f22 1 9444660"/>
                <a:gd name="f32" fmla="*/ f23 1 476701"/>
                <a:gd name="f33" fmla="*/ f24 1 9444660"/>
                <a:gd name="f34" fmla="*/ f25 1 476701"/>
                <a:gd name="f35" fmla="*/ f26 1 9444660"/>
                <a:gd name="f36" fmla="*/ f27 1 9444660"/>
                <a:gd name="f37" fmla="*/ f28 1 476701"/>
                <a:gd name="f38" fmla="*/ f29 1 47670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9444660" h="4767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68991" tIns="68991" rIns="68991" bIns="68991" anchor="ctr" anchorCtr="0" compatLnSpc="1">
              <a:noAutofit/>
            </a:bodyPr>
            <a:lstStyle/>
            <a:p>
              <a:pPr marL="0" marR="0" lvl="0" indent="0" algn="l"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A new five-a-side rugby format captured a new audience when it debuted at the O2 Arena in London.</a:t>
              </a:r>
              <a:endParaRPr lang="en-US" sz="12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886161C6-17C6-47A2-A5A3-22AA6C9C82DD}"/>
                </a:ext>
              </a:extLst>
            </p:cNvPr>
            <p:cNvSpPr/>
            <p:nvPr/>
          </p:nvSpPr>
          <p:spPr>
            <a:xfrm>
              <a:off x="838193" y="1770516"/>
              <a:ext cx="9444663" cy="476704"/>
            </a:xfrm>
            <a:custGeom>
              <a:avLst/>
              <a:gdLst>
                <a:gd name="f0" fmla="val 10800000"/>
                <a:gd name="f1" fmla="val 5400000"/>
                <a:gd name="f2" fmla="val 180"/>
                <a:gd name="f3" fmla="val w"/>
                <a:gd name="f4" fmla="val h"/>
                <a:gd name="f5" fmla="val 0"/>
                <a:gd name="f6" fmla="val 9444660"/>
                <a:gd name="f7" fmla="val 476701"/>
                <a:gd name="f8" fmla="val 79452"/>
                <a:gd name="f9" fmla="val 35572"/>
                <a:gd name="f10" fmla="val 9365208"/>
                <a:gd name="f11" fmla="val 9409088"/>
                <a:gd name="f12" fmla="val 397249"/>
                <a:gd name="f13" fmla="val 441129"/>
                <a:gd name="f14" fmla="+- 0 0 -90"/>
                <a:gd name="f15" fmla="*/ f3 1 9444660"/>
                <a:gd name="f16" fmla="*/ f4 1 476701"/>
                <a:gd name="f17" fmla="+- f7 0 f5"/>
                <a:gd name="f18" fmla="+- f6 0 f5"/>
                <a:gd name="f19" fmla="*/ f14 f0 1"/>
                <a:gd name="f20" fmla="*/ f18 1 9444660"/>
                <a:gd name="f21" fmla="*/ f17 1 476701"/>
                <a:gd name="f22" fmla="*/ 0 f18 1"/>
                <a:gd name="f23" fmla="*/ 79452 f17 1"/>
                <a:gd name="f24" fmla="*/ 79452 f18 1"/>
                <a:gd name="f25" fmla="*/ 0 f17 1"/>
                <a:gd name="f26" fmla="*/ 9365208 f18 1"/>
                <a:gd name="f27" fmla="*/ 9444660 f18 1"/>
                <a:gd name="f28" fmla="*/ 397249 f17 1"/>
                <a:gd name="f29" fmla="*/ 476701 f17 1"/>
                <a:gd name="f30" fmla="*/ f19 1 f2"/>
                <a:gd name="f31" fmla="*/ f22 1 9444660"/>
                <a:gd name="f32" fmla="*/ f23 1 476701"/>
                <a:gd name="f33" fmla="*/ f24 1 9444660"/>
                <a:gd name="f34" fmla="*/ f25 1 476701"/>
                <a:gd name="f35" fmla="*/ f26 1 9444660"/>
                <a:gd name="f36" fmla="*/ f27 1 9444660"/>
                <a:gd name="f37" fmla="*/ f28 1 476701"/>
                <a:gd name="f38" fmla="*/ f29 1 47670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9444660" h="4767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68991" tIns="68991" rIns="68991" bIns="68991" anchor="ctr" anchorCtr="0" compatLnSpc="1">
              <a:noAutofit/>
            </a:bodyPr>
            <a:lstStyle/>
            <a:p>
              <a:pPr marL="0" marR="0" lvl="0" indent="0" algn="l"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This is great for small sided games, developing a plethora of skills and characteristics. </a:t>
              </a:r>
              <a:endParaRPr lang="en-US" sz="1200" b="0" i="0" u="none" strike="noStrike" kern="1200" cap="none" spc="0" baseline="0">
                <a:solidFill>
                  <a:srgbClr val="FFFFFF"/>
                </a:solidFill>
                <a:uFillTx/>
                <a:latin typeface="Calibri"/>
              </a:endParaRPr>
            </a:p>
          </p:txBody>
        </p:sp>
        <p:sp>
          <p:nvSpPr>
            <p:cNvPr id="8" name="Freeform: Shape 7">
              <a:extLst>
                <a:ext uri="{FF2B5EF4-FFF2-40B4-BE49-F238E27FC236}">
                  <a16:creationId xmlns:a16="http://schemas.microsoft.com/office/drawing/2014/main" id="{EF96F3D6-6C14-46F5-9F25-CE0FE564BC33}"/>
                </a:ext>
              </a:extLst>
            </p:cNvPr>
            <p:cNvSpPr/>
            <p:nvPr/>
          </p:nvSpPr>
          <p:spPr>
            <a:xfrm>
              <a:off x="838193" y="2281784"/>
              <a:ext cx="9444663" cy="476704"/>
            </a:xfrm>
            <a:custGeom>
              <a:avLst/>
              <a:gdLst>
                <a:gd name="f0" fmla="val 10800000"/>
                <a:gd name="f1" fmla="val 5400000"/>
                <a:gd name="f2" fmla="val 180"/>
                <a:gd name="f3" fmla="val w"/>
                <a:gd name="f4" fmla="val h"/>
                <a:gd name="f5" fmla="val 0"/>
                <a:gd name="f6" fmla="val 9444660"/>
                <a:gd name="f7" fmla="val 476701"/>
                <a:gd name="f8" fmla="val 79452"/>
                <a:gd name="f9" fmla="val 35572"/>
                <a:gd name="f10" fmla="val 9365208"/>
                <a:gd name="f11" fmla="val 9409088"/>
                <a:gd name="f12" fmla="val 397249"/>
                <a:gd name="f13" fmla="val 441129"/>
                <a:gd name="f14" fmla="+- 0 0 -90"/>
                <a:gd name="f15" fmla="*/ f3 1 9444660"/>
                <a:gd name="f16" fmla="*/ f4 1 476701"/>
                <a:gd name="f17" fmla="+- f7 0 f5"/>
                <a:gd name="f18" fmla="+- f6 0 f5"/>
                <a:gd name="f19" fmla="*/ f14 f0 1"/>
                <a:gd name="f20" fmla="*/ f18 1 9444660"/>
                <a:gd name="f21" fmla="*/ f17 1 476701"/>
                <a:gd name="f22" fmla="*/ 0 f18 1"/>
                <a:gd name="f23" fmla="*/ 79452 f17 1"/>
                <a:gd name="f24" fmla="*/ 79452 f18 1"/>
                <a:gd name="f25" fmla="*/ 0 f17 1"/>
                <a:gd name="f26" fmla="*/ 9365208 f18 1"/>
                <a:gd name="f27" fmla="*/ 9444660 f18 1"/>
                <a:gd name="f28" fmla="*/ 397249 f17 1"/>
                <a:gd name="f29" fmla="*/ 476701 f17 1"/>
                <a:gd name="f30" fmla="*/ f19 1 f2"/>
                <a:gd name="f31" fmla="*/ f22 1 9444660"/>
                <a:gd name="f32" fmla="*/ f23 1 476701"/>
                <a:gd name="f33" fmla="*/ f24 1 9444660"/>
                <a:gd name="f34" fmla="*/ f25 1 476701"/>
                <a:gd name="f35" fmla="*/ f26 1 9444660"/>
                <a:gd name="f36" fmla="*/ f27 1 9444660"/>
                <a:gd name="f37" fmla="*/ f28 1 476701"/>
                <a:gd name="f38" fmla="*/ f29 1 47670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9444660" h="4767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68991" tIns="68991" rIns="68991" bIns="68991" anchor="ctr" anchorCtr="0" compatLnSpc="1">
              <a:noAutofit/>
            </a:bodyPr>
            <a:lstStyle/>
            <a:p>
              <a:pPr marL="0" marR="0" lvl="0" indent="0" algn="l"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Can be used as full contact or touch rugby on a half size pitch.</a:t>
              </a:r>
              <a:endParaRPr lang="en-US" sz="12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789385D3-C724-4F8C-8D58-2A46BBC13919}"/>
                </a:ext>
              </a:extLst>
            </p:cNvPr>
            <p:cNvSpPr/>
            <p:nvPr/>
          </p:nvSpPr>
          <p:spPr>
            <a:xfrm>
              <a:off x="838193" y="2793043"/>
              <a:ext cx="9444663" cy="476704"/>
            </a:xfrm>
            <a:custGeom>
              <a:avLst/>
              <a:gdLst>
                <a:gd name="f0" fmla="val 10800000"/>
                <a:gd name="f1" fmla="val 5400000"/>
                <a:gd name="f2" fmla="val 180"/>
                <a:gd name="f3" fmla="val w"/>
                <a:gd name="f4" fmla="val h"/>
                <a:gd name="f5" fmla="val 0"/>
                <a:gd name="f6" fmla="val 9444660"/>
                <a:gd name="f7" fmla="val 476701"/>
                <a:gd name="f8" fmla="val 79452"/>
                <a:gd name="f9" fmla="val 35572"/>
                <a:gd name="f10" fmla="val 9365208"/>
                <a:gd name="f11" fmla="val 9409088"/>
                <a:gd name="f12" fmla="val 397249"/>
                <a:gd name="f13" fmla="val 441129"/>
                <a:gd name="f14" fmla="+- 0 0 -90"/>
                <a:gd name="f15" fmla="*/ f3 1 9444660"/>
                <a:gd name="f16" fmla="*/ f4 1 476701"/>
                <a:gd name="f17" fmla="+- f7 0 f5"/>
                <a:gd name="f18" fmla="+- f6 0 f5"/>
                <a:gd name="f19" fmla="*/ f14 f0 1"/>
                <a:gd name="f20" fmla="*/ f18 1 9444660"/>
                <a:gd name="f21" fmla="*/ f17 1 476701"/>
                <a:gd name="f22" fmla="*/ 0 f18 1"/>
                <a:gd name="f23" fmla="*/ 79452 f17 1"/>
                <a:gd name="f24" fmla="*/ 79452 f18 1"/>
                <a:gd name="f25" fmla="*/ 0 f17 1"/>
                <a:gd name="f26" fmla="*/ 9365208 f18 1"/>
                <a:gd name="f27" fmla="*/ 9444660 f18 1"/>
                <a:gd name="f28" fmla="*/ 397249 f17 1"/>
                <a:gd name="f29" fmla="*/ 476701 f17 1"/>
                <a:gd name="f30" fmla="*/ f19 1 f2"/>
                <a:gd name="f31" fmla="*/ f22 1 9444660"/>
                <a:gd name="f32" fmla="*/ f23 1 476701"/>
                <a:gd name="f33" fmla="*/ f24 1 9444660"/>
                <a:gd name="f34" fmla="*/ f25 1 476701"/>
                <a:gd name="f35" fmla="*/ f26 1 9444660"/>
                <a:gd name="f36" fmla="*/ f27 1 9444660"/>
                <a:gd name="f37" fmla="*/ f28 1 476701"/>
                <a:gd name="f38" fmla="*/ f29 1 47670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9444660" h="4767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68991" tIns="68991" rIns="68991" bIns="68991" anchor="ctr" anchorCtr="0" compatLnSpc="1">
              <a:noAutofit/>
            </a:bodyPr>
            <a:lstStyle/>
            <a:p>
              <a:pPr marL="0" marR="0" lvl="0" indent="0" algn="l"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Games at 10 minutes long.</a:t>
              </a:r>
              <a:endParaRPr lang="en-US" sz="1200" b="0" i="0" u="none" strike="noStrike" kern="1200" cap="none" spc="0" baseline="0">
                <a:solidFill>
                  <a:srgbClr val="FFFFFF"/>
                </a:solidFill>
                <a:uFillTx/>
                <a:latin typeface="Calibri"/>
              </a:endParaRPr>
            </a:p>
          </p:txBody>
        </p:sp>
        <p:sp>
          <p:nvSpPr>
            <p:cNvPr id="10" name="Freeform: Shape 9">
              <a:extLst>
                <a:ext uri="{FF2B5EF4-FFF2-40B4-BE49-F238E27FC236}">
                  <a16:creationId xmlns:a16="http://schemas.microsoft.com/office/drawing/2014/main" id="{5048F537-267A-4DFF-9DA9-13F430FD34FE}"/>
                </a:ext>
              </a:extLst>
            </p:cNvPr>
            <p:cNvSpPr/>
            <p:nvPr/>
          </p:nvSpPr>
          <p:spPr>
            <a:xfrm>
              <a:off x="838193" y="3304303"/>
              <a:ext cx="9444663" cy="476704"/>
            </a:xfrm>
            <a:custGeom>
              <a:avLst/>
              <a:gdLst>
                <a:gd name="f0" fmla="val 10800000"/>
                <a:gd name="f1" fmla="val 5400000"/>
                <a:gd name="f2" fmla="val 180"/>
                <a:gd name="f3" fmla="val w"/>
                <a:gd name="f4" fmla="val h"/>
                <a:gd name="f5" fmla="val 0"/>
                <a:gd name="f6" fmla="val 9444660"/>
                <a:gd name="f7" fmla="val 476701"/>
                <a:gd name="f8" fmla="val 79452"/>
                <a:gd name="f9" fmla="val 35572"/>
                <a:gd name="f10" fmla="val 9365208"/>
                <a:gd name="f11" fmla="val 9409088"/>
                <a:gd name="f12" fmla="val 397249"/>
                <a:gd name="f13" fmla="val 441129"/>
                <a:gd name="f14" fmla="+- 0 0 -90"/>
                <a:gd name="f15" fmla="*/ f3 1 9444660"/>
                <a:gd name="f16" fmla="*/ f4 1 476701"/>
                <a:gd name="f17" fmla="+- f7 0 f5"/>
                <a:gd name="f18" fmla="+- f6 0 f5"/>
                <a:gd name="f19" fmla="*/ f14 f0 1"/>
                <a:gd name="f20" fmla="*/ f18 1 9444660"/>
                <a:gd name="f21" fmla="*/ f17 1 476701"/>
                <a:gd name="f22" fmla="*/ 0 f18 1"/>
                <a:gd name="f23" fmla="*/ 79452 f17 1"/>
                <a:gd name="f24" fmla="*/ 79452 f18 1"/>
                <a:gd name="f25" fmla="*/ 0 f17 1"/>
                <a:gd name="f26" fmla="*/ 9365208 f18 1"/>
                <a:gd name="f27" fmla="*/ 9444660 f18 1"/>
                <a:gd name="f28" fmla="*/ 397249 f17 1"/>
                <a:gd name="f29" fmla="*/ 476701 f17 1"/>
                <a:gd name="f30" fmla="*/ f19 1 f2"/>
                <a:gd name="f31" fmla="*/ f22 1 9444660"/>
                <a:gd name="f32" fmla="*/ f23 1 476701"/>
                <a:gd name="f33" fmla="*/ f24 1 9444660"/>
                <a:gd name="f34" fmla="*/ f25 1 476701"/>
                <a:gd name="f35" fmla="*/ f26 1 9444660"/>
                <a:gd name="f36" fmla="*/ f27 1 9444660"/>
                <a:gd name="f37" fmla="*/ f28 1 476701"/>
                <a:gd name="f38" fmla="*/ f29 1 476701"/>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9444660" h="476701">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A5A5A5"/>
            </a:solidFill>
            <a:ln w="12701" cap="flat">
              <a:solidFill>
                <a:srgbClr val="FFFFFF"/>
              </a:solidFill>
              <a:prstDash val="solid"/>
              <a:miter/>
            </a:ln>
          </p:spPr>
          <p:txBody>
            <a:bodyPr vert="horz" wrap="square" lIns="68991" tIns="68991" rIns="68991" bIns="68991" anchor="ctr" anchorCtr="0" compatLnSpc="1">
              <a:noAutofit/>
            </a:bodyPr>
            <a:lstStyle/>
            <a:p>
              <a:pPr marL="0" marR="0" lvl="0" indent="0" algn="l" defTabSz="533396" rtl="0" fontAlgn="auto" hangingPunct="1">
                <a:lnSpc>
                  <a:spcPct val="90000"/>
                </a:lnSpc>
                <a:spcBef>
                  <a:spcPts val="0"/>
                </a:spcBef>
                <a:spcAft>
                  <a:spcPts val="500"/>
                </a:spcAft>
                <a:buNone/>
                <a:tabLst/>
                <a:defRPr sz="1800" b="0" i="0" u="none" strike="noStrike" kern="0" cap="none" spc="0" baseline="0">
                  <a:solidFill>
                    <a:srgbClr val="000000"/>
                  </a:solidFill>
                  <a:uFillTx/>
                </a:defRPr>
              </a:pPr>
              <a:r>
                <a:rPr lang="en-GB" sz="1200" b="0" i="0" u="none" strike="noStrike" kern="1200" cap="none" spc="0" baseline="0">
                  <a:solidFill>
                    <a:srgbClr val="FFFFFF"/>
                  </a:solidFill>
                  <a:uFillTx/>
                  <a:latin typeface="Calibri"/>
                </a:rPr>
                <a:t>Drawn matches are settled by a ‘one on one’ involving one defender on 5m line and one attacker 30m from goal with a ball. The attacker has 10 seconds to score. (This is great fun as an end of lesson game).</a:t>
              </a:r>
              <a:endParaRPr lang="en-US" sz="1200" b="0" i="0" u="none" strike="noStrike" kern="1200" cap="none" spc="0" baseline="0">
                <a:solidFill>
                  <a:srgbClr val="FFFFFF"/>
                </a:solidFill>
                <a:uFillTx/>
                <a:latin typeface="Calibri"/>
              </a:endParaRPr>
            </a:p>
          </p:txBody>
        </p:sp>
      </p:grpSp>
      <p:sp>
        <p:nvSpPr>
          <p:cNvPr id="11" name="Rectangle 6">
            <a:extLst>
              <a:ext uri="{FF2B5EF4-FFF2-40B4-BE49-F238E27FC236}">
                <a16:creationId xmlns:a16="http://schemas.microsoft.com/office/drawing/2014/main" id="{2A287EAB-4065-4A6D-BF54-E881DA8020E7}"/>
              </a:ext>
            </a:extLst>
          </p:cNvPr>
          <p:cNvSpPr/>
          <p:nvPr/>
        </p:nvSpPr>
        <p:spPr>
          <a:xfrm>
            <a:off x="8505090" y="5267419"/>
            <a:ext cx="3068854" cy="646334"/>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hlinkClick r:id="rId4"/>
              </a:rPr>
              <a:t>https://youtu.be/1DQE9zrj1AE</a:t>
            </a: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12" name="Picture 7">
            <a:extLst>
              <a:ext uri="{FF2B5EF4-FFF2-40B4-BE49-F238E27FC236}">
                <a16:creationId xmlns:a16="http://schemas.microsoft.com/office/drawing/2014/main" id="{817ABFFA-324D-47BF-8F48-0959990033B1}"/>
              </a:ext>
            </a:extLst>
          </p:cNvPr>
          <p:cNvPicPr>
            <a:picLocks noChangeAspect="1"/>
          </p:cNvPicPr>
          <p:nvPr/>
        </p:nvPicPr>
        <p:blipFill>
          <a:blip r:embed="rId5"/>
          <a:srcRect l="17943" t="31417" r="19173" b="26306"/>
          <a:stretch>
            <a:fillRect/>
          </a:stretch>
        </p:blipFill>
        <p:spPr>
          <a:xfrm>
            <a:off x="838193" y="3878180"/>
            <a:ext cx="7666896" cy="2897943"/>
          </a:xfrm>
          <a:prstGeom prst="rect">
            <a:avLst/>
          </a:prstGeom>
          <a:noFill/>
          <a:ln cap="flat">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5806F-C3EB-4CDC-B192-5C154EDD36DF}"/>
              </a:ext>
            </a:extLst>
          </p:cNvPr>
          <p:cNvSpPr txBox="1">
            <a:spLocks noGrp="1"/>
          </p:cNvSpPr>
          <p:nvPr>
            <p:ph type="title"/>
          </p:nvPr>
        </p:nvSpPr>
        <p:spPr/>
        <p:txBody>
          <a:bodyPr/>
          <a:lstStyle/>
          <a:p>
            <a:pPr lvl="0"/>
            <a:r>
              <a:rPr lang="en-GB" sz="4800" b="1"/>
              <a:t>Y – Yellow Card  </a:t>
            </a:r>
            <a:endParaRPr lang="en-US" sz="4800" b="1"/>
          </a:p>
        </p:txBody>
      </p:sp>
      <p:grpSp>
        <p:nvGrpSpPr>
          <p:cNvPr id="3" name="Content Placeholder 4">
            <a:extLst>
              <a:ext uri="{FF2B5EF4-FFF2-40B4-BE49-F238E27FC236}">
                <a16:creationId xmlns:a16="http://schemas.microsoft.com/office/drawing/2014/main" id="{11A7C2FD-8CD2-49D5-BA94-BA723B355B9C}"/>
              </a:ext>
            </a:extLst>
          </p:cNvPr>
          <p:cNvGrpSpPr/>
          <p:nvPr/>
        </p:nvGrpSpPr>
        <p:grpSpPr>
          <a:xfrm>
            <a:off x="838203" y="1825837"/>
            <a:ext cx="8221388" cy="3140059"/>
            <a:chOff x="838203" y="1825837"/>
            <a:chExt cx="8221388" cy="3140059"/>
          </a:xfrm>
        </p:grpSpPr>
        <p:sp>
          <p:nvSpPr>
            <p:cNvPr id="4" name="Freeform: Shape 3">
              <a:extLst>
                <a:ext uri="{FF2B5EF4-FFF2-40B4-BE49-F238E27FC236}">
                  <a16:creationId xmlns:a16="http://schemas.microsoft.com/office/drawing/2014/main" id="{A7B64790-20B3-4B2A-AF26-0F7F4DE02F1C}"/>
                </a:ext>
              </a:extLst>
            </p:cNvPr>
            <p:cNvSpPr/>
            <p:nvPr/>
          </p:nvSpPr>
          <p:spPr>
            <a:xfrm>
              <a:off x="838203" y="1825837"/>
              <a:ext cx="8221388" cy="1564328"/>
            </a:xfrm>
            <a:custGeom>
              <a:avLst/>
              <a:gdLst>
                <a:gd name="f0" fmla="val 10800000"/>
                <a:gd name="f1" fmla="val 5400000"/>
                <a:gd name="f2" fmla="val 180"/>
                <a:gd name="f3" fmla="val w"/>
                <a:gd name="f4" fmla="val h"/>
                <a:gd name="f5" fmla="val 0"/>
                <a:gd name="f6" fmla="val 8221391"/>
                <a:gd name="f7" fmla="val 1564326"/>
                <a:gd name="f8" fmla="val 260726"/>
                <a:gd name="f9" fmla="val 116731"/>
                <a:gd name="f10" fmla="val 7960665"/>
                <a:gd name="f11" fmla="val 8104660"/>
                <a:gd name="f12" fmla="val 1303600"/>
                <a:gd name="f13" fmla="val 1447595"/>
                <a:gd name="f14" fmla="+- 0 0 -90"/>
                <a:gd name="f15" fmla="*/ f3 1 8221391"/>
                <a:gd name="f16" fmla="*/ f4 1 1564326"/>
                <a:gd name="f17" fmla="val f5"/>
                <a:gd name="f18" fmla="val f6"/>
                <a:gd name="f19" fmla="val f7"/>
                <a:gd name="f20" fmla="*/ f14 f0 1"/>
                <a:gd name="f21" fmla="+- f19 0 f17"/>
                <a:gd name="f22" fmla="+- f18 0 f17"/>
                <a:gd name="f23" fmla="*/ f20 1 f2"/>
                <a:gd name="f24" fmla="*/ f22 1 8221391"/>
                <a:gd name="f25" fmla="*/ f21 1 1564326"/>
                <a:gd name="f26" fmla="*/ 0 f22 1"/>
                <a:gd name="f27" fmla="*/ 260726 f21 1"/>
                <a:gd name="f28" fmla="*/ 260726 f22 1"/>
                <a:gd name="f29" fmla="*/ 0 f21 1"/>
                <a:gd name="f30" fmla="*/ 7960665 f22 1"/>
                <a:gd name="f31" fmla="*/ 8221391 f22 1"/>
                <a:gd name="f32" fmla="*/ 1303600 f21 1"/>
                <a:gd name="f33" fmla="*/ 1564326 f21 1"/>
                <a:gd name="f34" fmla="+- f23 0 f1"/>
                <a:gd name="f35" fmla="*/ f26 1 8221391"/>
                <a:gd name="f36" fmla="*/ f27 1 1564326"/>
                <a:gd name="f37" fmla="*/ f28 1 8221391"/>
                <a:gd name="f38" fmla="*/ f29 1 1564326"/>
                <a:gd name="f39" fmla="*/ f30 1 8221391"/>
                <a:gd name="f40" fmla="*/ f31 1 8221391"/>
                <a:gd name="f41" fmla="*/ f32 1 1564326"/>
                <a:gd name="f42" fmla="*/ f33 1 1564326"/>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8221391" h="156432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83044" tIns="183044" rIns="183044" bIns="183044" anchor="ctr" anchorCtr="0" compatLnSpc="1">
              <a:noAutofit/>
            </a:bodyPr>
            <a:lstStyle/>
            <a:p>
              <a:pPr marL="0" marR="0" lvl="0" indent="0" algn="l"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If a player is shown a yellow card, they have to leave the pitch and spend the next 10 minutes in the sin-bin, giving the opposition 10 minutes to make use of their one-man advantage</a:t>
              </a:r>
              <a:endParaRPr lang="en-US" sz="28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4F433904-F0E9-4E6F-A3C9-B69472413362}"/>
                </a:ext>
              </a:extLst>
            </p:cNvPr>
            <p:cNvSpPr/>
            <p:nvPr/>
          </p:nvSpPr>
          <p:spPr>
            <a:xfrm>
              <a:off x="838203" y="3401568"/>
              <a:ext cx="8221388" cy="1564328"/>
            </a:xfrm>
            <a:custGeom>
              <a:avLst/>
              <a:gdLst>
                <a:gd name="f0" fmla="val 10800000"/>
                <a:gd name="f1" fmla="val 5400000"/>
                <a:gd name="f2" fmla="val 180"/>
                <a:gd name="f3" fmla="val w"/>
                <a:gd name="f4" fmla="val h"/>
                <a:gd name="f5" fmla="val 0"/>
                <a:gd name="f6" fmla="val 8221391"/>
                <a:gd name="f7" fmla="val 1564326"/>
                <a:gd name="f8" fmla="val 260726"/>
                <a:gd name="f9" fmla="val 116731"/>
                <a:gd name="f10" fmla="val 7960665"/>
                <a:gd name="f11" fmla="val 8104660"/>
                <a:gd name="f12" fmla="val 1303600"/>
                <a:gd name="f13" fmla="val 1447595"/>
                <a:gd name="f14" fmla="+- 0 0 -90"/>
                <a:gd name="f15" fmla="*/ f3 1 8221391"/>
                <a:gd name="f16" fmla="*/ f4 1 1564326"/>
                <a:gd name="f17" fmla="val f5"/>
                <a:gd name="f18" fmla="val f6"/>
                <a:gd name="f19" fmla="val f7"/>
                <a:gd name="f20" fmla="*/ f14 f0 1"/>
                <a:gd name="f21" fmla="+- f19 0 f17"/>
                <a:gd name="f22" fmla="+- f18 0 f17"/>
                <a:gd name="f23" fmla="*/ f20 1 f2"/>
                <a:gd name="f24" fmla="*/ f22 1 8221391"/>
                <a:gd name="f25" fmla="*/ f21 1 1564326"/>
                <a:gd name="f26" fmla="*/ 0 f22 1"/>
                <a:gd name="f27" fmla="*/ 260726 f21 1"/>
                <a:gd name="f28" fmla="*/ 260726 f22 1"/>
                <a:gd name="f29" fmla="*/ 0 f21 1"/>
                <a:gd name="f30" fmla="*/ 7960665 f22 1"/>
                <a:gd name="f31" fmla="*/ 8221391 f22 1"/>
                <a:gd name="f32" fmla="*/ 1303600 f21 1"/>
                <a:gd name="f33" fmla="*/ 1564326 f21 1"/>
                <a:gd name="f34" fmla="+- f23 0 f1"/>
                <a:gd name="f35" fmla="*/ f26 1 8221391"/>
                <a:gd name="f36" fmla="*/ f27 1 1564326"/>
                <a:gd name="f37" fmla="*/ f28 1 8221391"/>
                <a:gd name="f38" fmla="*/ f29 1 1564326"/>
                <a:gd name="f39" fmla="*/ f30 1 8221391"/>
                <a:gd name="f40" fmla="*/ f31 1 8221391"/>
                <a:gd name="f41" fmla="*/ f32 1 1564326"/>
                <a:gd name="f42" fmla="*/ f33 1 1564326"/>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8221391" h="1564326">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AD47"/>
            </a:solidFill>
            <a:ln w="12701" cap="flat">
              <a:solidFill>
                <a:srgbClr val="FFFFFF"/>
              </a:solidFill>
              <a:prstDash val="solid"/>
              <a:miter/>
            </a:ln>
          </p:spPr>
          <p:txBody>
            <a:bodyPr vert="horz" wrap="square" lIns="183044" tIns="183044" rIns="183044" bIns="183044" anchor="ctr" anchorCtr="0" compatLnSpc="1">
              <a:noAutofit/>
            </a:bodyPr>
            <a:lstStyle/>
            <a:p>
              <a:pPr marL="0" marR="0" lvl="0" indent="0" algn="l"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A yellow card is presented for a variety of offences including persistent infringements, high tackles or dangerous play, foul play or a professional </a:t>
              </a:r>
              <a:r>
                <a:rPr lang="en-GB" sz="500" b="0" i="0" u="none" strike="noStrike" kern="1200" cap="none" spc="0" baseline="0">
                  <a:solidFill>
                    <a:srgbClr val="FFFFFF"/>
                  </a:solidFill>
                  <a:uFillTx/>
                  <a:latin typeface="Calibri"/>
                </a:rPr>
                <a:t>foul.</a:t>
              </a:r>
              <a:endParaRPr lang="en-US" sz="500" b="0" i="0" u="none" strike="noStrike" kern="1200" cap="none" spc="0" baseline="0">
                <a:solidFill>
                  <a:srgbClr val="FFFFFF"/>
                </a:solidFill>
                <a:uFillTx/>
                <a:latin typeface="Calibri"/>
              </a:endParaRPr>
            </a:p>
          </p:txBody>
        </p:sp>
      </p:grpSp>
      <p:pic>
        <p:nvPicPr>
          <p:cNvPr id="6" name="Picture 2" descr="How Do You Communicate, and are your Communications Effective ...">
            <a:extLst>
              <a:ext uri="{FF2B5EF4-FFF2-40B4-BE49-F238E27FC236}">
                <a16:creationId xmlns:a16="http://schemas.microsoft.com/office/drawing/2014/main" id="{E9F4D413-7524-43B7-8EA9-2AC312A63A4B}"/>
              </a:ext>
            </a:extLst>
          </p:cNvPr>
          <p:cNvPicPr>
            <a:picLocks noChangeAspect="1"/>
          </p:cNvPicPr>
          <p:nvPr/>
        </p:nvPicPr>
        <p:blipFill>
          <a:blip r:embed="rId2"/>
          <a:srcRect/>
          <a:stretch>
            <a:fillRect/>
          </a:stretch>
        </p:blipFill>
        <p:spPr>
          <a:xfrm>
            <a:off x="9408810" y="185531"/>
            <a:ext cx="2783186" cy="1913025"/>
          </a:xfrm>
          <a:prstGeom prst="rect">
            <a:avLst/>
          </a:prstGeom>
          <a:noFill/>
          <a:ln cap="flat">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8F38-CA1E-4C47-8824-2CBF481A2268}"/>
              </a:ext>
            </a:extLst>
          </p:cNvPr>
          <p:cNvSpPr txBox="1">
            <a:spLocks noGrp="1"/>
          </p:cNvSpPr>
          <p:nvPr>
            <p:ph type="title"/>
          </p:nvPr>
        </p:nvSpPr>
        <p:spPr/>
        <p:txBody>
          <a:bodyPr/>
          <a:lstStyle/>
          <a:p>
            <a:pPr lvl="0"/>
            <a:r>
              <a:rPr lang="en-GB" sz="4800" b="1"/>
              <a:t>Z - Zonal Play</a:t>
            </a:r>
            <a:endParaRPr lang="en-US" sz="4800" b="1"/>
          </a:p>
        </p:txBody>
      </p:sp>
      <p:pic>
        <p:nvPicPr>
          <p:cNvPr id="3" name="Picture 2" descr="The rugby pitch - WHAT IS RUGBY">
            <a:extLst>
              <a:ext uri="{FF2B5EF4-FFF2-40B4-BE49-F238E27FC236}">
                <a16:creationId xmlns:a16="http://schemas.microsoft.com/office/drawing/2014/main" id="{121D3110-B12B-4B27-AA33-661DC43A94AC}"/>
              </a:ext>
            </a:extLst>
          </p:cNvPr>
          <p:cNvPicPr>
            <a:picLocks noChangeAspect="1"/>
          </p:cNvPicPr>
          <p:nvPr/>
        </p:nvPicPr>
        <p:blipFill>
          <a:blip r:embed="rId2"/>
          <a:srcRect/>
          <a:stretch>
            <a:fillRect/>
          </a:stretch>
        </p:blipFill>
        <p:spPr>
          <a:xfrm rot="5400013">
            <a:off x="1925200" y="22325"/>
            <a:ext cx="3772604" cy="6386224"/>
          </a:xfrm>
          <a:prstGeom prst="rect">
            <a:avLst/>
          </a:prstGeom>
          <a:noFill/>
          <a:ln cap="flat">
            <a:noFill/>
          </a:ln>
        </p:spPr>
      </p:pic>
      <p:sp>
        <p:nvSpPr>
          <p:cNvPr id="4" name="TextBox 4">
            <a:extLst>
              <a:ext uri="{FF2B5EF4-FFF2-40B4-BE49-F238E27FC236}">
                <a16:creationId xmlns:a16="http://schemas.microsoft.com/office/drawing/2014/main" id="{0403BFBF-8C2D-4773-A92A-48CCAFB3BA27}"/>
              </a:ext>
            </a:extLst>
          </p:cNvPr>
          <p:cNvSpPr txBox="1"/>
          <p:nvPr/>
        </p:nvSpPr>
        <p:spPr>
          <a:xfrm>
            <a:off x="7386203" y="1329126"/>
            <a:ext cx="3882679" cy="452431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Knowing where and when to kick/run and pass is a key aspect when applying pressure to the opposition.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Some key laws: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22-metre drop-out. This is one of the methods used to restart play when the ball has gone over a team's dead ball line. ... Once the ball has been touched down, a player from the defending team can advance to the 22m line and restart play with a drop kick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 name="TextBox 5">
            <a:extLst>
              <a:ext uri="{FF2B5EF4-FFF2-40B4-BE49-F238E27FC236}">
                <a16:creationId xmlns:a16="http://schemas.microsoft.com/office/drawing/2014/main" id="{E9CBE52B-47FC-4DC3-8587-7D0539ECFFBE}"/>
              </a:ext>
            </a:extLst>
          </p:cNvPr>
          <p:cNvSpPr txBox="1"/>
          <p:nvPr/>
        </p:nvSpPr>
        <p:spPr>
          <a:xfrm>
            <a:off x="236802" y="5101757"/>
            <a:ext cx="11718383" cy="175432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Mark: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Calling a mark is a great way of relieving the pressure in defence when the opposition are on the attack inside the 22-metre line.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 player can only make the mark when they catch a high ball inside their own 22-metre or in-goal area.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As they catch the ball they shout "MARK".</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If they catch the ball cleanly, the referee will give that player a free-kick on the spot where they caught the ball.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AC75D-7AA4-4608-923E-BD56D5329508}"/>
              </a:ext>
            </a:extLst>
          </p:cNvPr>
          <p:cNvSpPr txBox="1">
            <a:spLocks noGrp="1"/>
          </p:cNvSpPr>
          <p:nvPr>
            <p:ph type="title"/>
          </p:nvPr>
        </p:nvSpPr>
        <p:spPr/>
        <p:txBody>
          <a:bodyPr/>
          <a:lstStyle/>
          <a:p>
            <a:pPr lvl="0"/>
            <a:r>
              <a:rPr lang="en-GB" sz="4800" b="1"/>
              <a:t>Useful Links for Further Support:</a:t>
            </a:r>
            <a:endParaRPr lang="en-US" sz="4800" b="1"/>
          </a:p>
        </p:txBody>
      </p:sp>
      <p:sp>
        <p:nvSpPr>
          <p:cNvPr id="3" name="Content Placeholder 2">
            <a:extLst>
              <a:ext uri="{FF2B5EF4-FFF2-40B4-BE49-F238E27FC236}">
                <a16:creationId xmlns:a16="http://schemas.microsoft.com/office/drawing/2014/main" id="{594686B3-EF46-4D76-B572-9231BCF105AC}"/>
              </a:ext>
            </a:extLst>
          </p:cNvPr>
          <p:cNvSpPr txBox="1">
            <a:spLocks noGrp="1"/>
          </p:cNvSpPr>
          <p:nvPr>
            <p:ph idx="1"/>
          </p:nvPr>
        </p:nvSpPr>
        <p:spPr>
          <a:xfrm>
            <a:off x="731520" y="1690689"/>
            <a:ext cx="10622283" cy="4486275"/>
          </a:xfrm>
        </p:spPr>
        <p:txBody>
          <a:bodyPr/>
          <a:lstStyle/>
          <a:p>
            <a:pPr marL="0" lvl="0" indent="0">
              <a:lnSpc>
                <a:spcPct val="70000"/>
              </a:lnSpc>
              <a:buNone/>
            </a:pPr>
            <a:r>
              <a:rPr lang="en-US" sz="2200">
                <a:hlinkClick r:id="rId2"/>
              </a:rPr>
              <a:t>General guide</a:t>
            </a:r>
          </a:p>
          <a:p>
            <a:pPr lvl="0">
              <a:lnSpc>
                <a:spcPct val="70000"/>
              </a:lnSpc>
            </a:pPr>
            <a:r>
              <a:rPr lang="en-US" sz="2200">
                <a:solidFill>
                  <a:srgbClr val="0563C1"/>
                </a:solidFill>
                <a:hlinkClick r:id="rId2"/>
              </a:rPr>
              <a:t>https://www.englandrugby.com/participation/playing/player-welfare-rugby-safe/essential-guides-and-resources</a:t>
            </a:r>
            <a:endParaRPr lang="en-US" sz="2200"/>
          </a:p>
          <a:p>
            <a:pPr marL="0" lvl="0" indent="0">
              <a:lnSpc>
                <a:spcPct val="70000"/>
              </a:lnSpc>
              <a:buNone/>
            </a:pPr>
            <a:r>
              <a:rPr lang="en-US" sz="2200" u="sng"/>
              <a:t>Concussion:</a:t>
            </a:r>
          </a:p>
          <a:p>
            <a:pPr lvl="0">
              <a:lnSpc>
                <a:spcPct val="70000"/>
              </a:lnSpc>
            </a:pPr>
            <a:r>
              <a:rPr lang="en-US" sz="2200">
                <a:hlinkClick r:id="rId3"/>
              </a:rPr>
              <a:t>https://www.englandrugby.com/participation/playing/headcase</a:t>
            </a:r>
            <a:endParaRPr lang="en-US" sz="2200"/>
          </a:p>
          <a:p>
            <a:pPr marL="0" lvl="0" indent="0">
              <a:lnSpc>
                <a:spcPct val="70000"/>
              </a:lnSpc>
              <a:buNone/>
            </a:pPr>
            <a:r>
              <a:rPr lang="en-US" sz="2200" u="sng"/>
              <a:t>Protection: </a:t>
            </a:r>
          </a:p>
          <a:p>
            <a:pPr lvl="0">
              <a:lnSpc>
                <a:spcPct val="70000"/>
              </a:lnSpc>
            </a:pPr>
            <a:r>
              <a:rPr lang="en-US" sz="2200" u="sng">
                <a:hlinkClick r:id="rId2"/>
              </a:rPr>
              <a:t>https://www.englandrugby.com/participation/playing/player-welfare-rugby-safe/essential-guides-and-resources</a:t>
            </a:r>
            <a:endParaRPr lang="en-US" sz="2200" u="sng"/>
          </a:p>
          <a:p>
            <a:pPr marL="0" lvl="0" indent="0">
              <a:lnSpc>
                <a:spcPct val="70000"/>
              </a:lnSpc>
              <a:buNone/>
            </a:pPr>
            <a:r>
              <a:rPr lang="en-US" sz="2200" u="sng"/>
              <a:t>Laws:</a:t>
            </a:r>
          </a:p>
          <a:p>
            <a:pPr lvl="0">
              <a:lnSpc>
                <a:spcPct val="70000"/>
              </a:lnSpc>
            </a:pPr>
            <a:r>
              <a:rPr lang="en-US" sz="2200">
                <a:hlinkClick r:id="rId4"/>
              </a:rPr>
              <a:t>https://rugbyready.worldrugby.org/?section=1</a:t>
            </a:r>
            <a:endParaRPr lang="en-US" sz="2200"/>
          </a:p>
          <a:p>
            <a:pPr marL="0" lvl="0" indent="0">
              <a:lnSpc>
                <a:spcPct val="70000"/>
              </a:lnSpc>
              <a:buNone/>
            </a:pPr>
            <a:r>
              <a:rPr lang="en-US" sz="2200" u="sng"/>
              <a:t>Drills: </a:t>
            </a:r>
          </a:p>
          <a:p>
            <a:pPr lvl="0">
              <a:lnSpc>
                <a:spcPct val="70000"/>
              </a:lnSpc>
            </a:pPr>
            <a:r>
              <a:rPr lang="en-US" sz="2200">
                <a:hlinkClick r:id="rId5"/>
              </a:rPr>
              <a:t>https://www.youtube.com/watch?v=XeEy9weR99o&amp;list=PLz3WzYi2nLwziXbukUWHti7GkqBGPiAdT</a:t>
            </a:r>
            <a:endParaRPr lang="en-US" sz="2200"/>
          </a:p>
          <a:p>
            <a:pPr lvl="0">
              <a:lnSpc>
                <a:spcPct val="70000"/>
              </a:lnSpc>
            </a:pPr>
            <a:endParaRPr lang="en-US" sz="2200"/>
          </a:p>
          <a:p>
            <a:pPr lvl="0">
              <a:lnSpc>
                <a:spcPct val="70000"/>
              </a:lnSpc>
            </a:pPr>
            <a:endParaRPr lang="en-US" sz="2200"/>
          </a:p>
        </p:txBody>
      </p:sp>
      <p:pic>
        <p:nvPicPr>
          <p:cNvPr id="4" name="Picture 4" descr="upload.wikimedia.org/wikipedia/en/thumb/3/39/En...">
            <a:extLst>
              <a:ext uri="{FF2B5EF4-FFF2-40B4-BE49-F238E27FC236}">
                <a16:creationId xmlns:a16="http://schemas.microsoft.com/office/drawing/2014/main" id="{FA396892-426F-4324-B6E8-7015EEB69C86}"/>
              </a:ext>
            </a:extLst>
          </p:cNvPr>
          <p:cNvPicPr>
            <a:picLocks noChangeAspect="1"/>
          </p:cNvPicPr>
          <p:nvPr/>
        </p:nvPicPr>
        <p:blipFill>
          <a:blip r:embed="rId6"/>
          <a:srcRect/>
          <a:stretch>
            <a:fillRect/>
          </a:stretch>
        </p:blipFill>
        <p:spPr>
          <a:xfrm>
            <a:off x="4187924" y="5857728"/>
            <a:ext cx="765517" cy="1000271"/>
          </a:xfrm>
          <a:prstGeom prst="rect">
            <a:avLst/>
          </a:prstGeom>
          <a:noFill/>
          <a:ln cap="flat">
            <a:noFill/>
          </a:ln>
        </p:spPr>
      </p:pic>
      <p:pic>
        <p:nvPicPr>
          <p:cNvPr id="5" name="Picture 4">
            <a:extLst>
              <a:ext uri="{FF2B5EF4-FFF2-40B4-BE49-F238E27FC236}">
                <a16:creationId xmlns:a16="http://schemas.microsoft.com/office/drawing/2014/main" id="{CCC5DA0A-EC5E-45B8-9940-825D9ABC268D}"/>
              </a:ext>
            </a:extLst>
          </p:cNvPr>
          <p:cNvPicPr>
            <a:picLocks noChangeAspect="1"/>
          </p:cNvPicPr>
          <p:nvPr/>
        </p:nvPicPr>
        <p:blipFill>
          <a:blip r:embed="rId7"/>
          <a:stretch>
            <a:fillRect/>
          </a:stretch>
        </p:blipFill>
        <p:spPr>
          <a:xfrm>
            <a:off x="5012201" y="5802700"/>
            <a:ext cx="1000271" cy="1000271"/>
          </a:xfrm>
          <a:prstGeom prst="rect">
            <a:avLst/>
          </a:prstGeom>
          <a:noFill/>
          <a:ln cap="flat">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58C0-52F5-428B-B0E6-7ADFEAA4ACCC}"/>
              </a:ext>
            </a:extLst>
          </p:cNvPr>
          <p:cNvSpPr txBox="1">
            <a:spLocks noGrp="1"/>
          </p:cNvSpPr>
          <p:nvPr>
            <p:ph type="title"/>
          </p:nvPr>
        </p:nvSpPr>
        <p:spPr>
          <a:xfrm>
            <a:off x="838193" y="214554"/>
            <a:ext cx="10515600" cy="1325559"/>
          </a:xfrm>
        </p:spPr>
        <p:txBody>
          <a:bodyPr/>
          <a:lstStyle/>
          <a:p>
            <a:pPr lvl="0"/>
            <a:r>
              <a:rPr lang="en-GB" sz="4800" b="1">
                <a:solidFill>
                  <a:srgbClr val="274873"/>
                </a:solidFill>
              </a:rPr>
              <a:t>B - Ball Familiarisation   </a:t>
            </a:r>
            <a:endParaRPr lang="en-US" sz="4800" b="1">
              <a:solidFill>
                <a:srgbClr val="274873"/>
              </a:solidFill>
            </a:endParaRPr>
          </a:p>
        </p:txBody>
      </p:sp>
      <p:grpSp>
        <p:nvGrpSpPr>
          <p:cNvPr id="3" name="Content Placeholder 6">
            <a:extLst>
              <a:ext uri="{FF2B5EF4-FFF2-40B4-BE49-F238E27FC236}">
                <a16:creationId xmlns:a16="http://schemas.microsoft.com/office/drawing/2014/main" id="{0835F6EF-97A6-4C06-9AE8-85A3E9528503}"/>
              </a:ext>
            </a:extLst>
          </p:cNvPr>
          <p:cNvGrpSpPr/>
          <p:nvPr/>
        </p:nvGrpSpPr>
        <p:grpSpPr>
          <a:xfrm>
            <a:off x="841293" y="1883572"/>
            <a:ext cx="9917390" cy="4575118"/>
            <a:chOff x="841293" y="1883572"/>
            <a:chExt cx="9917390" cy="4575118"/>
          </a:xfrm>
        </p:grpSpPr>
        <p:sp>
          <p:nvSpPr>
            <p:cNvPr id="4" name="Freeform: Shape 3">
              <a:extLst>
                <a:ext uri="{FF2B5EF4-FFF2-40B4-BE49-F238E27FC236}">
                  <a16:creationId xmlns:a16="http://schemas.microsoft.com/office/drawing/2014/main" id="{43EEA32B-563E-42FD-9BA5-BFFC17525391}"/>
                </a:ext>
              </a:extLst>
            </p:cNvPr>
            <p:cNvSpPr/>
            <p:nvPr/>
          </p:nvSpPr>
          <p:spPr>
            <a:xfrm>
              <a:off x="841293" y="1883572"/>
              <a:ext cx="3023591" cy="575998"/>
            </a:xfrm>
            <a:custGeom>
              <a:avLst/>
              <a:gdLst>
                <a:gd name="f0" fmla="val 10800000"/>
                <a:gd name="f1" fmla="val 5400000"/>
                <a:gd name="f2" fmla="val 180"/>
                <a:gd name="f3" fmla="val w"/>
                <a:gd name="f4" fmla="val h"/>
                <a:gd name="f5" fmla="val 0"/>
                <a:gd name="f6" fmla="val 3023593"/>
                <a:gd name="f7" fmla="val 576000"/>
                <a:gd name="f8" fmla="+- 0 0 -90"/>
                <a:gd name="f9" fmla="*/ f3 1 3023593"/>
                <a:gd name="f10" fmla="*/ f4 1 576000"/>
                <a:gd name="f11" fmla="+- f7 0 f5"/>
                <a:gd name="f12" fmla="+- f6 0 f5"/>
                <a:gd name="f13" fmla="*/ f8 f0 1"/>
                <a:gd name="f14" fmla="*/ f12 1 3023593"/>
                <a:gd name="f15" fmla="*/ f11 1 576000"/>
                <a:gd name="f16" fmla="*/ 0 f12 1"/>
                <a:gd name="f17" fmla="*/ 0 f11 1"/>
                <a:gd name="f18" fmla="*/ 3023593 f12 1"/>
                <a:gd name="f19" fmla="*/ 576000 f11 1"/>
                <a:gd name="f20" fmla="*/ f13 1 f2"/>
                <a:gd name="f21" fmla="*/ f16 1 3023593"/>
                <a:gd name="f22" fmla="*/ f17 1 576000"/>
                <a:gd name="f23" fmla="*/ f18 1 3023593"/>
                <a:gd name="f24" fmla="*/ f19 1 576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023593" h="576000">
                  <a:moveTo>
                    <a:pt x="f5" y="f5"/>
                  </a:moveTo>
                  <a:lnTo>
                    <a:pt x="f6" y="f5"/>
                  </a:lnTo>
                  <a:lnTo>
                    <a:pt x="f6" y="f7"/>
                  </a:lnTo>
                  <a:lnTo>
                    <a:pt x="f5" y="f7"/>
                  </a:lnTo>
                  <a:lnTo>
                    <a:pt x="f5" y="f5"/>
                  </a:lnTo>
                  <a:close/>
                </a:path>
              </a:pathLst>
            </a:custGeom>
            <a:solidFill>
              <a:srgbClr val="5B9BD5"/>
            </a:solidFill>
            <a:ln w="12701" cap="flat">
              <a:solidFill>
                <a:srgbClr val="5B9BD5"/>
              </a:solidFill>
              <a:prstDash val="solid"/>
              <a:miter/>
            </a:ln>
          </p:spPr>
          <p:txBody>
            <a:bodyPr vert="horz" wrap="square" lIns="142244" tIns="81281" rIns="142244" bIns="8128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Prior Knowledge</a:t>
              </a:r>
              <a:endParaRPr lang="en-US" sz="2000" b="0" i="0" u="none" strike="noStrike" kern="1200" cap="none" spc="0" baseline="0">
                <a:solidFill>
                  <a:srgbClr val="FFFFFF"/>
                </a:solidFill>
                <a:uFillTx/>
                <a:latin typeface="Calibri"/>
              </a:endParaRPr>
            </a:p>
          </p:txBody>
        </p:sp>
        <p:sp>
          <p:nvSpPr>
            <p:cNvPr id="5" name="Freeform: Shape 4">
              <a:extLst>
                <a:ext uri="{FF2B5EF4-FFF2-40B4-BE49-F238E27FC236}">
                  <a16:creationId xmlns:a16="http://schemas.microsoft.com/office/drawing/2014/main" id="{D6F84BC7-DC0E-4B92-B16B-F880235599F3}"/>
                </a:ext>
              </a:extLst>
            </p:cNvPr>
            <p:cNvSpPr/>
            <p:nvPr/>
          </p:nvSpPr>
          <p:spPr>
            <a:xfrm>
              <a:off x="841293" y="2459571"/>
              <a:ext cx="3023591" cy="3999119"/>
            </a:xfrm>
            <a:custGeom>
              <a:avLst/>
              <a:gdLst>
                <a:gd name="f0" fmla="val 10800000"/>
                <a:gd name="f1" fmla="val 5400000"/>
                <a:gd name="f2" fmla="val 180"/>
                <a:gd name="f3" fmla="val w"/>
                <a:gd name="f4" fmla="val h"/>
                <a:gd name="f5" fmla="val 0"/>
                <a:gd name="f6" fmla="val 3023593"/>
                <a:gd name="f7" fmla="val 3999121"/>
                <a:gd name="f8" fmla="+- 0 0 -90"/>
                <a:gd name="f9" fmla="*/ f3 1 3023593"/>
                <a:gd name="f10" fmla="*/ f4 1 3999121"/>
                <a:gd name="f11" fmla="+- f7 0 f5"/>
                <a:gd name="f12" fmla="+- f6 0 f5"/>
                <a:gd name="f13" fmla="*/ f8 f0 1"/>
                <a:gd name="f14" fmla="*/ f12 1 3023593"/>
                <a:gd name="f15" fmla="*/ f11 1 3999121"/>
                <a:gd name="f16" fmla="*/ 0 f12 1"/>
                <a:gd name="f17" fmla="*/ 0 f11 1"/>
                <a:gd name="f18" fmla="*/ 3023593 f12 1"/>
                <a:gd name="f19" fmla="*/ 3999121 f11 1"/>
                <a:gd name="f20" fmla="*/ f13 1 f2"/>
                <a:gd name="f21" fmla="*/ f16 1 3023593"/>
                <a:gd name="f22" fmla="*/ f17 1 3999121"/>
                <a:gd name="f23" fmla="*/ f18 1 3023593"/>
                <a:gd name="f24" fmla="*/ f19 1 399912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023593" h="3999121">
                  <a:moveTo>
                    <a:pt x="f5" y="f5"/>
                  </a:moveTo>
                  <a:lnTo>
                    <a:pt x="f6" y="f5"/>
                  </a:lnTo>
                  <a:lnTo>
                    <a:pt x="f6" y="f7"/>
                  </a:lnTo>
                  <a:lnTo>
                    <a:pt x="f5" y="f7"/>
                  </a:lnTo>
                  <a:lnTo>
                    <a:pt x="f5" y="f5"/>
                  </a:lnTo>
                  <a:close/>
                </a:path>
              </a:pathLst>
            </a:custGeom>
            <a:solidFill>
              <a:srgbClr val="D2DEEF">
                <a:alpha val="90000"/>
              </a:srgbClr>
            </a:solidFill>
            <a:ln w="12701" cap="flat">
              <a:solidFill>
                <a:srgbClr val="D2DEEF">
                  <a:alpha val="90000"/>
                </a:srgbClr>
              </a:solidFill>
              <a:prstDash val="solid"/>
              <a:miter/>
            </a:ln>
          </p:spPr>
          <p:txBody>
            <a:bodyPr vert="horz" wrap="square" lIns="106683" tIns="106683" rIns="142244" bIns="160020"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Use activation drills to allow pupils to become familiar with the shape and feel of the ball. </a:t>
              </a:r>
              <a:endParaRPr lang="en-US" sz="2000" b="0" i="0" u="none" strike="noStrike" kern="1200" cap="none" spc="0" baseline="0">
                <a:solidFill>
                  <a:srgbClr val="000000"/>
                </a:solidFill>
                <a:uFillTx/>
                <a:latin typeface="Calibri"/>
              </a:endParaRP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p:txBody>
        </p:sp>
        <p:sp>
          <p:nvSpPr>
            <p:cNvPr id="6" name="Freeform: Shape 5">
              <a:extLst>
                <a:ext uri="{FF2B5EF4-FFF2-40B4-BE49-F238E27FC236}">
                  <a16:creationId xmlns:a16="http://schemas.microsoft.com/office/drawing/2014/main" id="{91389407-ED40-4141-9313-9CA154D735BD}"/>
                </a:ext>
              </a:extLst>
            </p:cNvPr>
            <p:cNvSpPr/>
            <p:nvPr/>
          </p:nvSpPr>
          <p:spPr>
            <a:xfrm>
              <a:off x="4288197" y="1883572"/>
              <a:ext cx="3023591" cy="575998"/>
            </a:xfrm>
            <a:custGeom>
              <a:avLst/>
              <a:gdLst>
                <a:gd name="f0" fmla="val 10800000"/>
                <a:gd name="f1" fmla="val 5400000"/>
                <a:gd name="f2" fmla="val 180"/>
                <a:gd name="f3" fmla="val w"/>
                <a:gd name="f4" fmla="val h"/>
                <a:gd name="f5" fmla="val 0"/>
                <a:gd name="f6" fmla="val 3023593"/>
                <a:gd name="f7" fmla="val 576000"/>
                <a:gd name="f8" fmla="+- 0 0 -90"/>
                <a:gd name="f9" fmla="*/ f3 1 3023593"/>
                <a:gd name="f10" fmla="*/ f4 1 576000"/>
                <a:gd name="f11" fmla="+- f7 0 f5"/>
                <a:gd name="f12" fmla="+- f6 0 f5"/>
                <a:gd name="f13" fmla="*/ f8 f0 1"/>
                <a:gd name="f14" fmla="*/ f12 1 3023593"/>
                <a:gd name="f15" fmla="*/ f11 1 576000"/>
                <a:gd name="f16" fmla="*/ 0 f12 1"/>
                <a:gd name="f17" fmla="*/ 0 f11 1"/>
                <a:gd name="f18" fmla="*/ 3023593 f12 1"/>
                <a:gd name="f19" fmla="*/ 576000 f11 1"/>
                <a:gd name="f20" fmla="*/ f13 1 f2"/>
                <a:gd name="f21" fmla="*/ f16 1 3023593"/>
                <a:gd name="f22" fmla="*/ f17 1 576000"/>
                <a:gd name="f23" fmla="*/ f18 1 3023593"/>
                <a:gd name="f24" fmla="*/ f19 1 576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023593" h="576000">
                  <a:moveTo>
                    <a:pt x="f5" y="f5"/>
                  </a:moveTo>
                  <a:lnTo>
                    <a:pt x="f6" y="f5"/>
                  </a:lnTo>
                  <a:lnTo>
                    <a:pt x="f6" y="f7"/>
                  </a:lnTo>
                  <a:lnTo>
                    <a:pt x="f5" y="f7"/>
                  </a:lnTo>
                  <a:lnTo>
                    <a:pt x="f5" y="f5"/>
                  </a:lnTo>
                  <a:close/>
                </a:path>
              </a:pathLst>
            </a:custGeom>
            <a:solidFill>
              <a:srgbClr val="4DC58D"/>
            </a:solidFill>
            <a:ln w="12701" cap="flat">
              <a:solidFill>
                <a:srgbClr val="4DC58D"/>
              </a:solidFill>
              <a:prstDash val="solid"/>
              <a:miter/>
            </a:ln>
          </p:spPr>
          <p:txBody>
            <a:bodyPr vert="horz" wrap="square" lIns="142244" tIns="81281" rIns="142244" bIns="8128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Be progressive</a:t>
              </a:r>
              <a:endParaRPr lang="en-US" sz="20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53F64141-C64A-4F81-911E-60F66D876AD2}"/>
                </a:ext>
              </a:extLst>
            </p:cNvPr>
            <p:cNvSpPr/>
            <p:nvPr/>
          </p:nvSpPr>
          <p:spPr>
            <a:xfrm>
              <a:off x="4288197" y="2459571"/>
              <a:ext cx="3023591" cy="3999119"/>
            </a:xfrm>
            <a:custGeom>
              <a:avLst/>
              <a:gdLst>
                <a:gd name="f0" fmla="val 10800000"/>
                <a:gd name="f1" fmla="val 5400000"/>
                <a:gd name="f2" fmla="val 180"/>
                <a:gd name="f3" fmla="val w"/>
                <a:gd name="f4" fmla="val h"/>
                <a:gd name="f5" fmla="val 0"/>
                <a:gd name="f6" fmla="val 3023593"/>
                <a:gd name="f7" fmla="val 3999121"/>
                <a:gd name="f8" fmla="+- 0 0 -90"/>
                <a:gd name="f9" fmla="*/ f3 1 3023593"/>
                <a:gd name="f10" fmla="*/ f4 1 3999121"/>
                <a:gd name="f11" fmla="+- f7 0 f5"/>
                <a:gd name="f12" fmla="+- f6 0 f5"/>
                <a:gd name="f13" fmla="*/ f8 f0 1"/>
                <a:gd name="f14" fmla="*/ f12 1 3023593"/>
                <a:gd name="f15" fmla="*/ f11 1 3999121"/>
                <a:gd name="f16" fmla="*/ 0 f12 1"/>
                <a:gd name="f17" fmla="*/ 0 f11 1"/>
                <a:gd name="f18" fmla="*/ 3023593 f12 1"/>
                <a:gd name="f19" fmla="*/ 3999121 f11 1"/>
                <a:gd name="f20" fmla="*/ f13 1 f2"/>
                <a:gd name="f21" fmla="*/ f16 1 3023593"/>
                <a:gd name="f22" fmla="*/ f17 1 3999121"/>
                <a:gd name="f23" fmla="*/ f18 1 3023593"/>
                <a:gd name="f24" fmla="*/ f19 1 399912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023593" h="3999121">
                  <a:moveTo>
                    <a:pt x="f5" y="f5"/>
                  </a:moveTo>
                  <a:lnTo>
                    <a:pt x="f6" y="f5"/>
                  </a:lnTo>
                  <a:lnTo>
                    <a:pt x="f6" y="f7"/>
                  </a:lnTo>
                  <a:lnTo>
                    <a:pt x="f5" y="f7"/>
                  </a:lnTo>
                  <a:lnTo>
                    <a:pt x="f5" y="f5"/>
                  </a:lnTo>
                  <a:close/>
                </a:path>
              </a:pathLst>
            </a:custGeom>
            <a:solidFill>
              <a:srgbClr val="D0EAE0">
                <a:alpha val="90000"/>
              </a:srgbClr>
            </a:solidFill>
            <a:ln w="12701" cap="flat">
              <a:solidFill>
                <a:srgbClr val="D0EAE0">
                  <a:alpha val="90000"/>
                </a:srgbClr>
              </a:solidFill>
              <a:prstDash val="solid"/>
              <a:miter/>
            </a:ln>
          </p:spPr>
          <p:txBody>
            <a:bodyPr vert="horz" wrap="square" lIns="106683" tIns="106683" rIns="142244" bIns="160020"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A Rugby ball is like no other, allow pupils time to explore its movement pattern.</a:t>
              </a:r>
              <a:endParaRPr lang="en-US" sz="2000" b="0" i="0" u="none" strike="noStrike" kern="1200" cap="none" spc="0" baseline="0">
                <a:solidFill>
                  <a:srgbClr val="000000"/>
                </a:solidFill>
                <a:uFillTx/>
                <a:latin typeface="Calibri"/>
              </a:endParaRP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GB" sz="2000" b="0" i="0" u="none" strike="noStrike" kern="1200" cap="none" spc="0" baseline="0">
                  <a:solidFill>
                    <a:srgbClr val="000000"/>
                  </a:solidFill>
                  <a:uFillTx/>
                  <a:latin typeface="Calibri"/>
                </a:rPr>
                <a:t>Don’t implement strict rules from the get go </a:t>
              </a:r>
              <a:endParaRPr lang="en-US" sz="20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8033483A-87D2-466F-BC70-504C6E47DA00}"/>
                </a:ext>
              </a:extLst>
            </p:cNvPr>
            <p:cNvSpPr/>
            <p:nvPr/>
          </p:nvSpPr>
          <p:spPr>
            <a:xfrm>
              <a:off x="7735092" y="1883572"/>
              <a:ext cx="3023591" cy="575998"/>
            </a:xfrm>
            <a:custGeom>
              <a:avLst/>
              <a:gdLst>
                <a:gd name="f0" fmla="val 10800000"/>
                <a:gd name="f1" fmla="val 5400000"/>
                <a:gd name="f2" fmla="val 180"/>
                <a:gd name="f3" fmla="val w"/>
                <a:gd name="f4" fmla="val h"/>
                <a:gd name="f5" fmla="val 0"/>
                <a:gd name="f6" fmla="val 3023593"/>
                <a:gd name="f7" fmla="val 576000"/>
                <a:gd name="f8" fmla="+- 0 0 -90"/>
                <a:gd name="f9" fmla="*/ f3 1 3023593"/>
                <a:gd name="f10" fmla="*/ f4 1 576000"/>
                <a:gd name="f11" fmla="+- f7 0 f5"/>
                <a:gd name="f12" fmla="+- f6 0 f5"/>
                <a:gd name="f13" fmla="*/ f8 f0 1"/>
                <a:gd name="f14" fmla="*/ f12 1 3023593"/>
                <a:gd name="f15" fmla="*/ f11 1 576000"/>
                <a:gd name="f16" fmla="*/ 0 f12 1"/>
                <a:gd name="f17" fmla="*/ 0 f11 1"/>
                <a:gd name="f18" fmla="*/ 3023593 f12 1"/>
                <a:gd name="f19" fmla="*/ 576000 f11 1"/>
                <a:gd name="f20" fmla="*/ f13 1 f2"/>
                <a:gd name="f21" fmla="*/ f16 1 3023593"/>
                <a:gd name="f22" fmla="*/ f17 1 576000"/>
                <a:gd name="f23" fmla="*/ f18 1 3023593"/>
                <a:gd name="f24" fmla="*/ f19 1 576000"/>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023593" h="576000">
                  <a:moveTo>
                    <a:pt x="f5" y="f5"/>
                  </a:moveTo>
                  <a:lnTo>
                    <a:pt x="f6" y="f5"/>
                  </a:lnTo>
                  <a:lnTo>
                    <a:pt x="f6" y="f7"/>
                  </a:lnTo>
                  <a:lnTo>
                    <a:pt x="f5" y="f7"/>
                  </a:lnTo>
                  <a:lnTo>
                    <a:pt x="f5" y="f5"/>
                  </a:lnTo>
                  <a:close/>
                </a:path>
              </a:pathLst>
            </a:custGeom>
            <a:solidFill>
              <a:srgbClr val="70AD47"/>
            </a:solidFill>
            <a:ln w="12701" cap="flat">
              <a:solidFill>
                <a:srgbClr val="70AD47"/>
              </a:solidFill>
              <a:prstDash val="solid"/>
              <a:miter/>
            </a:ln>
          </p:spPr>
          <p:txBody>
            <a:bodyPr vert="horz" wrap="square" lIns="142244" tIns="81281" rIns="142244" bIns="81281" anchor="ctr" anchorCtr="1" compatLnSpc="1">
              <a:noAutofit/>
            </a:bodyPr>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2000" b="0" i="0" u="none" strike="noStrike" kern="1200" cap="none" spc="0" baseline="0">
                  <a:solidFill>
                    <a:srgbClr val="FFFFFF"/>
                  </a:solidFill>
                  <a:uFillTx/>
                  <a:latin typeface="Calibri"/>
                </a:rPr>
                <a:t>Teaching Points</a:t>
              </a:r>
              <a:endParaRPr lang="en-US" sz="20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2CDA28E1-AD0B-47A3-93ED-F599A7CB243F}"/>
                </a:ext>
              </a:extLst>
            </p:cNvPr>
            <p:cNvSpPr/>
            <p:nvPr/>
          </p:nvSpPr>
          <p:spPr>
            <a:xfrm>
              <a:off x="7735092" y="2459571"/>
              <a:ext cx="3023591" cy="3999119"/>
            </a:xfrm>
            <a:custGeom>
              <a:avLst/>
              <a:gdLst>
                <a:gd name="f0" fmla="val 10800000"/>
                <a:gd name="f1" fmla="val 5400000"/>
                <a:gd name="f2" fmla="val 180"/>
                <a:gd name="f3" fmla="val w"/>
                <a:gd name="f4" fmla="val h"/>
                <a:gd name="f5" fmla="val 0"/>
                <a:gd name="f6" fmla="val 3023593"/>
                <a:gd name="f7" fmla="val 3999121"/>
                <a:gd name="f8" fmla="+- 0 0 -90"/>
                <a:gd name="f9" fmla="*/ f3 1 3023593"/>
                <a:gd name="f10" fmla="*/ f4 1 3999121"/>
                <a:gd name="f11" fmla="+- f7 0 f5"/>
                <a:gd name="f12" fmla="+- f6 0 f5"/>
                <a:gd name="f13" fmla="*/ f8 f0 1"/>
                <a:gd name="f14" fmla="*/ f12 1 3023593"/>
                <a:gd name="f15" fmla="*/ f11 1 3999121"/>
                <a:gd name="f16" fmla="*/ 0 f12 1"/>
                <a:gd name="f17" fmla="*/ 0 f11 1"/>
                <a:gd name="f18" fmla="*/ 3023593 f12 1"/>
                <a:gd name="f19" fmla="*/ 3999121 f11 1"/>
                <a:gd name="f20" fmla="*/ f13 1 f2"/>
                <a:gd name="f21" fmla="*/ f16 1 3023593"/>
                <a:gd name="f22" fmla="*/ f17 1 3999121"/>
                <a:gd name="f23" fmla="*/ f18 1 3023593"/>
                <a:gd name="f24" fmla="*/ f19 1 3999121"/>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3023593" h="3999121">
                  <a:moveTo>
                    <a:pt x="f5" y="f5"/>
                  </a:moveTo>
                  <a:lnTo>
                    <a:pt x="f6" y="f5"/>
                  </a:lnTo>
                  <a:lnTo>
                    <a:pt x="f6" y="f7"/>
                  </a:lnTo>
                  <a:lnTo>
                    <a:pt x="f5" y="f7"/>
                  </a:lnTo>
                  <a:lnTo>
                    <a:pt x="f5" y="f5"/>
                  </a:lnTo>
                  <a:close/>
                </a:path>
              </a:pathLst>
            </a:custGeom>
            <a:solidFill>
              <a:srgbClr val="D5E3CF">
                <a:alpha val="90000"/>
              </a:srgbClr>
            </a:solidFill>
            <a:ln w="12701" cap="flat">
              <a:solidFill>
                <a:srgbClr val="D5E3CF">
                  <a:alpha val="90000"/>
                </a:srgbClr>
              </a:solidFill>
              <a:prstDash val="solid"/>
              <a:miter/>
            </a:ln>
          </p:spPr>
          <p:txBody>
            <a:bodyPr vert="horz" wrap="square" lIns="106683" tIns="106683" rIns="142244" bIns="160020"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Control of the ball, following on from accuracy, reward consistent play, if at first someone knocks the ball on and the other team receives the ball, play on, use the moment to bring in the knock on rule.</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Focus on short passing at first.  </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endParaRPr lang="en-US" sz="2000" b="0" i="0" u="none" strike="noStrike" kern="1200" cap="none" spc="0" baseline="0">
                <a:solidFill>
                  <a:srgbClr val="000000"/>
                </a:solidFill>
                <a:uFillTx/>
                <a:latin typeface="Calibri"/>
              </a:endParaRPr>
            </a:p>
          </p:txBody>
        </p:sp>
      </p:grpSp>
      <p:pic>
        <p:nvPicPr>
          <p:cNvPr id="10" name="Picture 2" descr="Gilbert Rugby Ball &quot;Omega&quot; buy at Sport-Thieme.com">
            <a:extLst>
              <a:ext uri="{FF2B5EF4-FFF2-40B4-BE49-F238E27FC236}">
                <a16:creationId xmlns:a16="http://schemas.microsoft.com/office/drawing/2014/main" id="{090CB200-8C73-441C-862B-784E14778A75}"/>
              </a:ext>
            </a:extLst>
          </p:cNvPr>
          <p:cNvPicPr>
            <a:picLocks noChangeAspect="1"/>
          </p:cNvPicPr>
          <p:nvPr/>
        </p:nvPicPr>
        <p:blipFill>
          <a:blip r:embed="rId2"/>
          <a:srcRect/>
          <a:stretch>
            <a:fillRect/>
          </a:stretch>
        </p:blipFill>
        <p:spPr>
          <a:xfrm>
            <a:off x="9968944" y="0"/>
            <a:ext cx="1754669" cy="1754669"/>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D37F-591C-49F7-AAAB-8F80DDB425B4}"/>
              </a:ext>
            </a:extLst>
          </p:cNvPr>
          <p:cNvSpPr txBox="1">
            <a:spLocks noGrp="1"/>
          </p:cNvSpPr>
          <p:nvPr>
            <p:ph type="title"/>
          </p:nvPr>
        </p:nvSpPr>
        <p:spPr/>
        <p:txBody>
          <a:bodyPr/>
          <a:lstStyle/>
          <a:p>
            <a:pPr lvl="0"/>
            <a:r>
              <a:rPr lang="en-GB" sz="4800" b="1">
                <a:solidFill>
                  <a:srgbClr val="27BA8A"/>
                </a:solidFill>
              </a:rPr>
              <a:t>C - Continuity</a:t>
            </a:r>
            <a:endParaRPr lang="en-US" sz="4800" b="1">
              <a:solidFill>
                <a:srgbClr val="27BA8A"/>
              </a:solidFill>
            </a:endParaRPr>
          </a:p>
        </p:txBody>
      </p:sp>
      <p:sp>
        <p:nvSpPr>
          <p:cNvPr id="3" name="AutoShape 2" descr="Sign Flag Clipart Mango - Continuity Clipart, HD Png Download ...">
            <a:extLst>
              <a:ext uri="{FF2B5EF4-FFF2-40B4-BE49-F238E27FC236}">
                <a16:creationId xmlns:a16="http://schemas.microsoft.com/office/drawing/2014/main" id="{FE88D022-43F5-4229-9A60-35E90E1896D1}"/>
              </a:ext>
            </a:extLst>
          </p:cNvPr>
          <p:cNvSpPr/>
          <p:nvPr/>
        </p:nvSpPr>
        <p:spPr>
          <a:xfrm>
            <a:off x="5943600" y="327659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4" name="Picture 4" descr="continuity | RelyMD">
            <a:extLst>
              <a:ext uri="{FF2B5EF4-FFF2-40B4-BE49-F238E27FC236}">
                <a16:creationId xmlns:a16="http://schemas.microsoft.com/office/drawing/2014/main" id="{E25D7DF8-D525-4CE7-95E7-523C3D6F113B}"/>
              </a:ext>
            </a:extLst>
          </p:cNvPr>
          <p:cNvPicPr>
            <a:picLocks noGrp="1" noChangeAspect="1"/>
          </p:cNvPicPr>
          <p:nvPr>
            <p:ph idx="1"/>
          </p:nvPr>
        </p:nvPicPr>
        <p:blipFill>
          <a:blip r:embed="rId2"/>
          <a:srcRect/>
          <a:stretch>
            <a:fillRect/>
          </a:stretch>
        </p:blipFill>
        <p:spPr>
          <a:xfrm>
            <a:off x="9495184" y="-54937"/>
            <a:ext cx="2457587" cy="2457587"/>
          </a:xfrm>
        </p:spPr>
      </p:pic>
      <p:grpSp>
        <p:nvGrpSpPr>
          <p:cNvPr id="5" name="Diagram 9">
            <a:extLst>
              <a:ext uri="{FF2B5EF4-FFF2-40B4-BE49-F238E27FC236}">
                <a16:creationId xmlns:a16="http://schemas.microsoft.com/office/drawing/2014/main" id="{D9747CB1-343F-4A50-A555-2C32862C31B3}"/>
              </a:ext>
            </a:extLst>
          </p:cNvPr>
          <p:cNvGrpSpPr/>
          <p:nvPr/>
        </p:nvGrpSpPr>
        <p:grpSpPr>
          <a:xfrm>
            <a:off x="1175443" y="2646008"/>
            <a:ext cx="8987975" cy="2192273"/>
            <a:chOff x="1175443" y="2646008"/>
            <a:chExt cx="8987975" cy="2192273"/>
          </a:xfrm>
        </p:grpSpPr>
        <p:sp>
          <p:nvSpPr>
            <p:cNvPr id="6" name="Freeform: Shape 5">
              <a:extLst>
                <a:ext uri="{FF2B5EF4-FFF2-40B4-BE49-F238E27FC236}">
                  <a16:creationId xmlns:a16="http://schemas.microsoft.com/office/drawing/2014/main" id="{6D167EC6-A1B5-4EF6-BC27-7BF1AF09148C}"/>
                </a:ext>
              </a:extLst>
            </p:cNvPr>
            <p:cNvSpPr/>
            <p:nvPr/>
          </p:nvSpPr>
          <p:spPr>
            <a:xfrm>
              <a:off x="7971419" y="2646163"/>
              <a:ext cx="2191999" cy="219211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D7D31"/>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Freeform: Shape 6">
              <a:extLst>
                <a:ext uri="{FF2B5EF4-FFF2-40B4-BE49-F238E27FC236}">
                  <a16:creationId xmlns:a16="http://schemas.microsoft.com/office/drawing/2014/main" id="{C3995167-6665-40D4-980C-ADC24872AAD9}"/>
                </a:ext>
              </a:extLst>
            </p:cNvPr>
            <p:cNvSpPr/>
            <p:nvPr/>
          </p:nvSpPr>
          <p:spPr>
            <a:xfrm>
              <a:off x="8044735" y="2719251"/>
              <a:ext cx="2046308" cy="2045951"/>
            </a:xfrm>
            <a:custGeom>
              <a:avLst/>
              <a:gdLst>
                <a:gd name="f0" fmla="val 10800000"/>
                <a:gd name="f1" fmla="val 5400000"/>
                <a:gd name="f2" fmla="val 180"/>
                <a:gd name="f3" fmla="val w"/>
                <a:gd name="f4" fmla="val h"/>
                <a:gd name="f5" fmla="val 0"/>
                <a:gd name="f6" fmla="val 2046308"/>
                <a:gd name="f7" fmla="val 2045949"/>
                <a:gd name="f8" fmla="val 1022975"/>
                <a:gd name="f9" fmla="val 458002"/>
                <a:gd name="f10" fmla="val 458082"/>
                <a:gd name="f11" fmla="val 1023154"/>
                <a:gd name="f12" fmla="val 1588226"/>
                <a:gd name="f13" fmla="val 1587948"/>
                <a:gd name="f14" fmla="val 2045950"/>
                <a:gd name="f15" fmla="+- 0 0 -90"/>
                <a:gd name="f16" fmla="*/ f3 1 2046308"/>
                <a:gd name="f17" fmla="*/ f4 1 2045949"/>
                <a:gd name="f18" fmla="+- f7 0 f5"/>
                <a:gd name="f19" fmla="+- f6 0 f5"/>
                <a:gd name="f20" fmla="*/ f15 f0 1"/>
                <a:gd name="f21" fmla="*/ f19 1 2046308"/>
                <a:gd name="f22" fmla="*/ f18 1 2045949"/>
                <a:gd name="f23" fmla="*/ 0 f19 1"/>
                <a:gd name="f24" fmla="*/ 1022975 f18 1"/>
                <a:gd name="f25" fmla="*/ 1023154 f19 1"/>
                <a:gd name="f26" fmla="*/ 0 f18 1"/>
                <a:gd name="f27" fmla="*/ 2046308 f19 1"/>
                <a:gd name="f28" fmla="*/ 2045950 f18 1"/>
                <a:gd name="f29" fmla="*/ f20 1 f2"/>
                <a:gd name="f30" fmla="*/ f23 1 2046308"/>
                <a:gd name="f31" fmla="*/ f24 1 2045949"/>
                <a:gd name="f32" fmla="*/ f25 1 2046308"/>
                <a:gd name="f33" fmla="*/ f26 1 2045949"/>
                <a:gd name="f34" fmla="*/ f27 1 2046308"/>
                <a:gd name="f35" fmla="*/ f28 1 204594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046308" h="2045949">
                  <a:moveTo>
                    <a:pt x="f5" y="f8"/>
                  </a:moveTo>
                  <a:cubicBezTo>
                    <a:pt x="f5" y="f9"/>
                    <a:pt x="f10" y="f5"/>
                    <a:pt x="f11" y="f5"/>
                  </a:cubicBezTo>
                  <a:cubicBezTo>
                    <a:pt x="f12" y="f5"/>
                    <a:pt x="f6" y="f9"/>
                    <a:pt x="f6" y="f8"/>
                  </a:cubicBezTo>
                  <a:cubicBezTo>
                    <a:pt x="f6" y="f13"/>
                    <a:pt x="f12" y="f14"/>
                    <a:pt x="f11" y="f14"/>
                  </a:cubicBezTo>
                  <a:cubicBezTo>
                    <a:pt x="f10" y="f14"/>
                    <a:pt x="f5" y="f13"/>
                    <a:pt x="f5" y="f8"/>
                  </a:cubicBezTo>
                  <a:close/>
                </a:path>
              </a:pathLst>
            </a:custGeom>
            <a:solidFill>
              <a:srgbClr val="FFFFFF">
                <a:alpha val="90000"/>
              </a:srgbClr>
            </a:solidFill>
            <a:ln w="12701" cap="flat">
              <a:solidFill>
                <a:srgbClr val="ED7D31"/>
              </a:solidFill>
              <a:prstDash val="solid"/>
              <a:miter/>
            </a:ln>
          </p:spPr>
          <p:txBody>
            <a:bodyPr vert="horz" wrap="square" lIns="312651" tIns="312651" rIns="312651" bIns="312651"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Decision making about where to attack next.</a:t>
              </a:r>
              <a:endParaRPr lang="en-US" sz="1600" b="0" i="0" u="none" strike="noStrike" kern="1200" cap="none" spc="0" baseline="0">
                <a:solidFill>
                  <a:srgbClr val="000000"/>
                </a:solidFill>
                <a:uFillTx/>
                <a:latin typeface="Calibri"/>
              </a:endParaRPr>
            </a:p>
          </p:txBody>
        </p:sp>
        <p:sp>
          <p:nvSpPr>
            <p:cNvPr id="8" name="Freeform: Shape 7">
              <a:extLst>
                <a:ext uri="{FF2B5EF4-FFF2-40B4-BE49-F238E27FC236}">
                  <a16:creationId xmlns:a16="http://schemas.microsoft.com/office/drawing/2014/main" id="{77175DAD-63C0-458E-A4E8-B1848DC01770}"/>
                </a:ext>
              </a:extLst>
            </p:cNvPr>
            <p:cNvSpPr/>
            <p:nvPr/>
          </p:nvSpPr>
          <p:spPr>
            <a:xfrm rot="2700006">
              <a:off x="5696684" y="2646008"/>
              <a:ext cx="2192036" cy="2192036"/>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3 1 100000"/>
                <a:gd name="f58" fmla="*/ f54 1 100000"/>
                <a:gd name="f59" fmla="+- f55 0 f1"/>
                <a:gd name="f60" fmla="cos 1 f59"/>
                <a:gd name="f61" fmla="sin 1 f59"/>
                <a:gd name="f62" fmla="+- 0 0 f60"/>
                <a:gd name="f63" fmla="+- 0 0 f61"/>
                <a:gd name="f64" fmla="+- 0 0 f62"/>
                <a:gd name="f65" fmla="+- 0 0 f63"/>
                <a:gd name="f66" fmla="val f64"/>
                <a:gd name="f67" fmla="val f65"/>
                <a:gd name="f68" fmla="*/ f66 f57 1"/>
                <a:gd name="f69" fmla="*/ f67 f58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A5A5A5"/>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 name="Freeform: Shape 8">
              <a:extLst>
                <a:ext uri="{FF2B5EF4-FFF2-40B4-BE49-F238E27FC236}">
                  <a16:creationId xmlns:a16="http://schemas.microsoft.com/office/drawing/2014/main" id="{9406E190-3625-468D-B9A1-F18F02B427EB}"/>
                </a:ext>
              </a:extLst>
            </p:cNvPr>
            <p:cNvSpPr/>
            <p:nvPr/>
          </p:nvSpPr>
          <p:spPr>
            <a:xfrm>
              <a:off x="5779419" y="2719251"/>
              <a:ext cx="2046308" cy="2045951"/>
            </a:xfrm>
            <a:custGeom>
              <a:avLst/>
              <a:gdLst>
                <a:gd name="f0" fmla="val 10800000"/>
                <a:gd name="f1" fmla="val 5400000"/>
                <a:gd name="f2" fmla="val 180"/>
                <a:gd name="f3" fmla="val w"/>
                <a:gd name="f4" fmla="val h"/>
                <a:gd name="f5" fmla="val 0"/>
                <a:gd name="f6" fmla="val 2046308"/>
                <a:gd name="f7" fmla="val 2045949"/>
                <a:gd name="f8" fmla="val 1022975"/>
                <a:gd name="f9" fmla="val 458002"/>
                <a:gd name="f10" fmla="val 458082"/>
                <a:gd name="f11" fmla="val 1023154"/>
                <a:gd name="f12" fmla="val 1588226"/>
                <a:gd name="f13" fmla="val 1587948"/>
                <a:gd name="f14" fmla="val 2045950"/>
                <a:gd name="f15" fmla="+- 0 0 -90"/>
                <a:gd name="f16" fmla="*/ f3 1 2046308"/>
                <a:gd name="f17" fmla="*/ f4 1 2045949"/>
                <a:gd name="f18" fmla="+- f7 0 f5"/>
                <a:gd name="f19" fmla="+- f6 0 f5"/>
                <a:gd name="f20" fmla="*/ f15 f0 1"/>
                <a:gd name="f21" fmla="*/ f19 1 2046308"/>
                <a:gd name="f22" fmla="*/ f18 1 2045949"/>
                <a:gd name="f23" fmla="*/ 0 f19 1"/>
                <a:gd name="f24" fmla="*/ 1022975 f18 1"/>
                <a:gd name="f25" fmla="*/ 1023154 f19 1"/>
                <a:gd name="f26" fmla="*/ 0 f18 1"/>
                <a:gd name="f27" fmla="*/ 2046308 f19 1"/>
                <a:gd name="f28" fmla="*/ 2045950 f18 1"/>
                <a:gd name="f29" fmla="*/ f20 1 f2"/>
                <a:gd name="f30" fmla="*/ f23 1 2046308"/>
                <a:gd name="f31" fmla="*/ f24 1 2045949"/>
                <a:gd name="f32" fmla="*/ f25 1 2046308"/>
                <a:gd name="f33" fmla="*/ f26 1 2045949"/>
                <a:gd name="f34" fmla="*/ f27 1 2046308"/>
                <a:gd name="f35" fmla="*/ f28 1 204594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046308" h="2045949">
                  <a:moveTo>
                    <a:pt x="f5" y="f8"/>
                  </a:moveTo>
                  <a:cubicBezTo>
                    <a:pt x="f5" y="f9"/>
                    <a:pt x="f10" y="f5"/>
                    <a:pt x="f11" y="f5"/>
                  </a:cubicBezTo>
                  <a:cubicBezTo>
                    <a:pt x="f12" y="f5"/>
                    <a:pt x="f6" y="f9"/>
                    <a:pt x="f6" y="f8"/>
                  </a:cubicBezTo>
                  <a:cubicBezTo>
                    <a:pt x="f6" y="f13"/>
                    <a:pt x="f12" y="f14"/>
                    <a:pt x="f11" y="f14"/>
                  </a:cubicBezTo>
                  <a:cubicBezTo>
                    <a:pt x="f10" y="f14"/>
                    <a:pt x="f5" y="f13"/>
                    <a:pt x="f5" y="f8"/>
                  </a:cubicBezTo>
                  <a:close/>
                </a:path>
              </a:pathLst>
            </a:custGeom>
            <a:solidFill>
              <a:srgbClr val="FFFFFF">
                <a:alpha val="90000"/>
              </a:srgbClr>
            </a:solidFill>
            <a:ln w="12701" cap="flat">
              <a:solidFill>
                <a:srgbClr val="A5A5A5"/>
              </a:solidFill>
              <a:prstDash val="solid"/>
              <a:miter/>
            </a:ln>
          </p:spPr>
          <p:txBody>
            <a:bodyPr vert="horz" wrap="square" lIns="312651" tIns="312651" rIns="312651" bIns="312651"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Ball carriers keeping and making the ball available.</a:t>
              </a:r>
              <a:endParaRPr lang="en-US" sz="1600" b="0" i="0" u="none" strike="noStrike" kern="1200" cap="none" spc="0" baseline="0">
                <a:solidFill>
                  <a:srgbClr val="000000"/>
                </a:solidFill>
                <a:uFillTx/>
                <a:latin typeface="Calibri"/>
              </a:endParaRPr>
            </a:p>
          </p:txBody>
        </p:sp>
        <p:sp>
          <p:nvSpPr>
            <p:cNvPr id="10" name="Freeform: Shape 9">
              <a:extLst>
                <a:ext uri="{FF2B5EF4-FFF2-40B4-BE49-F238E27FC236}">
                  <a16:creationId xmlns:a16="http://schemas.microsoft.com/office/drawing/2014/main" id="{1258560C-A5D0-4107-AC34-BEA2DF756224}"/>
                </a:ext>
              </a:extLst>
            </p:cNvPr>
            <p:cNvSpPr/>
            <p:nvPr/>
          </p:nvSpPr>
          <p:spPr>
            <a:xfrm rot="2700006">
              <a:off x="3440759" y="2646008"/>
              <a:ext cx="2192036" cy="2192036"/>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3 1 100000"/>
                <a:gd name="f58" fmla="*/ f54 1 100000"/>
                <a:gd name="f59" fmla="+- f55 0 f1"/>
                <a:gd name="f60" fmla="cos 1 f59"/>
                <a:gd name="f61" fmla="sin 1 f59"/>
                <a:gd name="f62" fmla="+- 0 0 f60"/>
                <a:gd name="f63" fmla="+- 0 0 f61"/>
                <a:gd name="f64" fmla="+- 0 0 f62"/>
                <a:gd name="f65" fmla="+- 0 0 f63"/>
                <a:gd name="f66" fmla="val f64"/>
                <a:gd name="f67" fmla="val f65"/>
                <a:gd name="f68" fmla="*/ f66 f57 1"/>
                <a:gd name="f69" fmla="*/ f67 f58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C000"/>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 name="Freeform: Shape 10">
              <a:extLst>
                <a:ext uri="{FF2B5EF4-FFF2-40B4-BE49-F238E27FC236}">
                  <a16:creationId xmlns:a16="http://schemas.microsoft.com/office/drawing/2014/main" id="{81DE8E6B-9E41-4658-9101-09C4FA11612D}"/>
                </a:ext>
              </a:extLst>
            </p:cNvPr>
            <p:cNvSpPr/>
            <p:nvPr/>
          </p:nvSpPr>
          <p:spPr>
            <a:xfrm>
              <a:off x="3514094" y="2719251"/>
              <a:ext cx="2046308" cy="2045951"/>
            </a:xfrm>
            <a:custGeom>
              <a:avLst/>
              <a:gdLst>
                <a:gd name="f0" fmla="val 10800000"/>
                <a:gd name="f1" fmla="val 5400000"/>
                <a:gd name="f2" fmla="val 180"/>
                <a:gd name="f3" fmla="val w"/>
                <a:gd name="f4" fmla="val h"/>
                <a:gd name="f5" fmla="val 0"/>
                <a:gd name="f6" fmla="val 2046308"/>
                <a:gd name="f7" fmla="val 2045949"/>
                <a:gd name="f8" fmla="val 1022975"/>
                <a:gd name="f9" fmla="val 458002"/>
                <a:gd name="f10" fmla="val 458082"/>
                <a:gd name="f11" fmla="val 1023154"/>
                <a:gd name="f12" fmla="val 1588226"/>
                <a:gd name="f13" fmla="val 1587948"/>
                <a:gd name="f14" fmla="val 2045950"/>
                <a:gd name="f15" fmla="+- 0 0 -90"/>
                <a:gd name="f16" fmla="*/ f3 1 2046308"/>
                <a:gd name="f17" fmla="*/ f4 1 2045949"/>
                <a:gd name="f18" fmla="+- f7 0 f5"/>
                <a:gd name="f19" fmla="+- f6 0 f5"/>
                <a:gd name="f20" fmla="*/ f15 f0 1"/>
                <a:gd name="f21" fmla="*/ f19 1 2046308"/>
                <a:gd name="f22" fmla="*/ f18 1 2045949"/>
                <a:gd name="f23" fmla="*/ 0 f19 1"/>
                <a:gd name="f24" fmla="*/ 1022975 f18 1"/>
                <a:gd name="f25" fmla="*/ 1023154 f19 1"/>
                <a:gd name="f26" fmla="*/ 0 f18 1"/>
                <a:gd name="f27" fmla="*/ 2046308 f19 1"/>
                <a:gd name="f28" fmla="*/ 2045950 f18 1"/>
                <a:gd name="f29" fmla="*/ f20 1 f2"/>
                <a:gd name="f30" fmla="*/ f23 1 2046308"/>
                <a:gd name="f31" fmla="*/ f24 1 2045949"/>
                <a:gd name="f32" fmla="*/ f25 1 2046308"/>
                <a:gd name="f33" fmla="*/ f26 1 2045949"/>
                <a:gd name="f34" fmla="*/ f27 1 2046308"/>
                <a:gd name="f35" fmla="*/ f28 1 204594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046308" h="2045949">
                  <a:moveTo>
                    <a:pt x="f5" y="f8"/>
                  </a:moveTo>
                  <a:cubicBezTo>
                    <a:pt x="f5" y="f9"/>
                    <a:pt x="f10" y="f5"/>
                    <a:pt x="f11" y="f5"/>
                  </a:cubicBezTo>
                  <a:cubicBezTo>
                    <a:pt x="f12" y="f5"/>
                    <a:pt x="f6" y="f9"/>
                    <a:pt x="f6" y="f8"/>
                  </a:cubicBezTo>
                  <a:cubicBezTo>
                    <a:pt x="f6" y="f13"/>
                    <a:pt x="f12" y="f14"/>
                    <a:pt x="f11" y="f14"/>
                  </a:cubicBezTo>
                  <a:cubicBezTo>
                    <a:pt x="f10" y="f14"/>
                    <a:pt x="f5" y="f13"/>
                    <a:pt x="f5" y="f8"/>
                  </a:cubicBezTo>
                  <a:close/>
                </a:path>
              </a:pathLst>
            </a:custGeom>
            <a:solidFill>
              <a:srgbClr val="FFFFFF">
                <a:alpha val="90000"/>
              </a:srgbClr>
            </a:solidFill>
            <a:ln w="12701" cap="flat">
              <a:solidFill>
                <a:srgbClr val="FFC000"/>
              </a:solidFill>
              <a:prstDash val="solid"/>
              <a:miter/>
            </a:ln>
          </p:spPr>
          <p:txBody>
            <a:bodyPr vert="horz" wrap="square" lIns="312651" tIns="312651" rIns="312651" bIns="312651"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Support players being in a position to help maintain possession of the ball.</a:t>
              </a:r>
              <a:endParaRPr lang="en-US" sz="1600" b="0" i="0" u="none" strike="noStrike" kern="1200" cap="none" spc="0" baseline="0">
                <a:solidFill>
                  <a:srgbClr val="000000"/>
                </a:solidFill>
                <a:uFillTx/>
                <a:latin typeface="Calibri"/>
              </a:endParaRPr>
            </a:p>
          </p:txBody>
        </p:sp>
        <p:sp>
          <p:nvSpPr>
            <p:cNvPr id="12" name="Freeform: Shape 11">
              <a:extLst>
                <a:ext uri="{FF2B5EF4-FFF2-40B4-BE49-F238E27FC236}">
                  <a16:creationId xmlns:a16="http://schemas.microsoft.com/office/drawing/2014/main" id="{B5FE47AA-A4C6-4513-AC7F-FFD3CE5A9338}"/>
                </a:ext>
              </a:extLst>
            </p:cNvPr>
            <p:cNvSpPr/>
            <p:nvPr/>
          </p:nvSpPr>
          <p:spPr>
            <a:xfrm rot="2700006">
              <a:off x="1175443" y="2646008"/>
              <a:ext cx="2192036" cy="2192036"/>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3 1 100000"/>
                <a:gd name="f58" fmla="*/ f54 1 100000"/>
                <a:gd name="f59" fmla="+- f55 0 f1"/>
                <a:gd name="f60" fmla="cos 1 f59"/>
                <a:gd name="f61" fmla="sin 1 f59"/>
                <a:gd name="f62" fmla="+- 0 0 f60"/>
                <a:gd name="f63" fmla="+- 0 0 f61"/>
                <a:gd name="f64" fmla="+- 0 0 f62"/>
                <a:gd name="f65" fmla="+- 0 0 f63"/>
                <a:gd name="f66" fmla="val f64"/>
                <a:gd name="f67" fmla="val f65"/>
                <a:gd name="f68" fmla="*/ f66 f57 1"/>
                <a:gd name="f69" fmla="*/ f67 f58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5B9BD5"/>
            </a:solidFill>
            <a:ln w="12701" cap="flat">
              <a:solidFill>
                <a:srgbClr val="FFFFFF"/>
              </a:solidFill>
              <a:prstDash val="solid"/>
              <a:miter/>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 name="Freeform: Shape 12">
              <a:extLst>
                <a:ext uri="{FF2B5EF4-FFF2-40B4-BE49-F238E27FC236}">
                  <a16:creationId xmlns:a16="http://schemas.microsoft.com/office/drawing/2014/main" id="{5F84E06F-F4FD-4ED1-90F7-CDE61864DAFB}"/>
                </a:ext>
              </a:extLst>
            </p:cNvPr>
            <p:cNvSpPr/>
            <p:nvPr/>
          </p:nvSpPr>
          <p:spPr>
            <a:xfrm>
              <a:off x="1248777" y="2719251"/>
              <a:ext cx="2046308" cy="2045951"/>
            </a:xfrm>
            <a:custGeom>
              <a:avLst/>
              <a:gdLst>
                <a:gd name="f0" fmla="val 10800000"/>
                <a:gd name="f1" fmla="val 5400000"/>
                <a:gd name="f2" fmla="val 180"/>
                <a:gd name="f3" fmla="val w"/>
                <a:gd name="f4" fmla="val h"/>
                <a:gd name="f5" fmla="val 0"/>
                <a:gd name="f6" fmla="val 2046308"/>
                <a:gd name="f7" fmla="val 2045949"/>
                <a:gd name="f8" fmla="val 1022975"/>
                <a:gd name="f9" fmla="val 458002"/>
                <a:gd name="f10" fmla="val 458082"/>
                <a:gd name="f11" fmla="val 1023154"/>
                <a:gd name="f12" fmla="val 1588226"/>
                <a:gd name="f13" fmla="val 1587948"/>
                <a:gd name="f14" fmla="val 2045950"/>
                <a:gd name="f15" fmla="+- 0 0 -90"/>
                <a:gd name="f16" fmla="*/ f3 1 2046308"/>
                <a:gd name="f17" fmla="*/ f4 1 2045949"/>
                <a:gd name="f18" fmla="+- f7 0 f5"/>
                <a:gd name="f19" fmla="+- f6 0 f5"/>
                <a:gd name="f20" fmla="*/ f15 f0 1"/>
                <a:gd name="f21" fmla="*/ f19 1 2046308"/>
                <a:gd name="f22" fmla="*/ f18 1 2045949"/>
                <a:gd name="f23" fmla="*/ 0 f19 1"/>
                <a:gd name="f24" fmla="*/ 1022975 f18 1"/>
                <a:gd name="f25" fmla="*/ 1023154 f19 1"/>
                <a:gd name="f26" fmla="*/ 0 f18 1"/>
                <a:gd name="f27" fmla="*/ 2046308 f19 1"/>
                <a:gd name="f28" fmla="*/ 2045950 f18 1"/>
                <a:gd name="f29" fmla="*/ f20 1 f2"/>
                <a:gd name="f30" fmla="*/ f23 1 2046308"/>
                <a:gd name="f31" fmla="*/ f24 1 2045949"/>
                <a:gd name="f32" fmla="*/ f25 1 2046308"/>
                <a:gd name="f33" fmla="*/ f26 1 2045949"/>
                <a:gd name="f34" fmla="*/ f27 1 2046308"/>
                <a:gd name="f35" fmla="*/ f28 1 2045949"/>
                <a:gd name="f36" fmla="*/ f5 1 f21"/>
                <a:gd name="f37" fmla="*/ f6 1 f21"/>
                <a:gd name="f38" fmla="*/ f5 1 f22"/>
                <a:gd name="f39" fmla="*/ f7 1 f22"/>
                <a:gd name="f40" fmla="+- f29 0 f1"/>
                <a:gd name="f41" fmla="*/ f30 1 f21"/>
                <a:gd name="f42" fmla="*/ f31 1 f22"/>
                <a:gd name="f43" fmla="*/ f32 1 f21"/>
                <a:gd name="f44" fmla="*/ f33 1 f22"/>
                <a:gd name="f45" fmla="*/ f34 1 f21"/>
                <a:gd name="f46" fmla="*/ f35 1 f22"/>
                <a:gd name="f47" fmla="*/ f36 f16 1"/>
                <a:gd name="f48" fmla="*/ f37 f16 1"/>
                <a:gd name="f49" fmla="*/ f39 f17 1"/>
                <a:gd name="f50" fmla="*/ f38 f17 1"/>
                <a:gd name="f51" fmla="*/ f41 f16 1"/>
                <a:gd name="f52" fmla="*/ f42 f17 1"/>
                <a:gd name="f53" fmla="*/ f43 f16 1"/>
                <a:gd name="f54" fmla="*/ f44 f17 1"/>
                <a:gd name="f55" fmla="*/ f45 f16 1"/>
                <a:gd name="f56" fmla="*/ f46 f17 1"/>
              </a:gdLst>
              <a:ahLst/>
              <a:cxnLst>
                <a:cxn ang="3cd4">
                  <a:pos x="hc" y="t"/>
                </a:cxn>
                <a:cxn ang="0">
                  <a:pos x="r" y="vc"/>
                </a:cxn>
                <a:cxn ang="cd4">
                  <a:pos x="hc" y="b"/>
                </a:cxn>
                <a:cxn ang="cd2">
                  <a:pos x="l" y="vc"/>
                </a:cxn>
                <a:cxn ang="f40">
                  <a:pos x="f51" y="f52"/>
                </a:cxn>
                <a:cxn ang="f40">
                  <a:pos x="f53" y="f54"/>
                </a:cxn>
                <a:cxn ang="f40">
                  <a:pos x="f55" y="f52"/>
                </a:cxn>
                <a:cxn ang="f40">
                  <a:pos x="f53" y="f56"/>
                </a:cxn>
                <a:cxn ang="f40">
                  <a:pos x="f51" y="f52"/>
                </a:cxn>
              </a:cxnLst>
              <a:rect l="f47" t="f50" r="f48" b="f49"/>
              <a:pathLst>
                <a:path w="2046308" h="2045949">
                  <a:moveTo>
                    <a:pt x="f5" y="f8"/>
                  </a:moveTo>
                  <a:cubicBezTo>
                    <a:pt x="f5" y="f9"/>
                    <a:pt x="f10" y="f5"/>
                    <a:pt x="f11" y="f5"/>
                  </a:cubicBezTo>
                  <a:cubicBezTo>
                    <a:pt x="f12" y="f5"/>
                    <a:pt x="f6" y="f9"/>
                    <a:pt x="f6" y="f8"/>
                  </a:cubicBezTo>
                  <a:cubicBezTo>
                    <a:pt x="f6" y="f13"/>
                    <a:pt x="f12" y="f14"/>
                    <a:pt x="f11" y="f14"/>
                  </a:cubicBezTo>
                  <a:cubicBezTo>
                    <a:pt x="f10" y="f14"/>
                    <a:pt x="f5" y="f13"/>
                    <a:pt x="f5" y="f8"/>
                  </a:cubicBezTo>
                  <a:close/>
                </a:path>
              </a:pathLst>
            </a:custGeom>
            <a:solidFill>
              <a:srgbClr val="FFFFFF">
                <a:alpha val="90000"/>
              </a:srgbClr>
            </a:solidFill>
            <a:ln w="12701" cap="flat">
              <a:solidFill>
                <a:srgbClr val="5B9BD5"/>
              </a:solidFill>
              <a:prstDash val="solid"/>
              <a:miter/>
            </a:ln>
          </p:spPr>
          <p:txBody>
            <a:bodyPr vert="horz" wrap="square" lIns="312651" tIns="312651" rIns="312651" bIns="312651" anchor="ctr" anchorCtr="1" compatLnSpc="1">
              <a:noAutofit/>
            </a:bodyPr>
            <a:lstStyle/>
            <a:p>
              <a:pPr marL="0" marR="0" lvl="0" indent="0" algn="ctr" defTabSz="711202"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sz="1600" b="0" i="0" u="none" strike="noStrike" kern="1200" cap="none" spc="0" baseline="0">
                  <a:solidFill>
                    <a:srgbClr val="000000"/>
                  </a:solidFill>
                  <a:uFillTx/>
                  <a:latin typeface="Calibri"/>
                </a:rPr>
                <a:t>Players maintaining/gaining possession of the ball.</a:t>
              </a:r>
              <a:endParaRPr lang="en-US" sz="1600" b="0" i="0" u="none" strike="noStrike" kern="1200" cap="none" spc="0" baseline="0">
                <a:solidFill>
                  <a:srgbClr val="000000"/>
                </a:solidFill>
                <a:uFillTx/>
                <a:latin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15BF-05C2-43AB-A005-F7A2D631FCA2}"/>
              </a:ext>
            </a:extLst>
          </p:cNvPr>
          <p:cNvSpPr txBox="1">
            <a:spLocks noGrp="1"/>
          </p:cNvSpPr>
          <p:nvPr>
            <p:ph type="title"/>
          </p:nvPr>
        </p:nvSpPr>
        <p:spPr/>
        <p:txBody>
          <a:bodyPr/>
          <a:lstStyle/>
          <a:p>
            <a:pPr lvl="0"/>
            <a:r>
              <a:rPr lang="en-GB" sz="4800" b="1">
                <a:solidFill>
                  <a:srgbClr val="0097DF"/>
                </a:solidFill>
              </a:rPr>
              <a:t>D -  Delivery</a:t>
            </a:r>
            <a:endParaRPr lang="en-US" sz="4800" b="1">
              <a:solidFill>
                <a:srgbClr val="0097DF"/>
              </a:solidFill>
            </a:endParaRPr>
          </a:p>
        </p:txBody>
      </p:sp>
      <p:pic>
        <p:nvPicPr>
          <p:cNvPr id="3" name="Picture 2" descr="Delivery | Philip Harris">
            <a:extLst>
              <a:ext uri="{FF2B5EF4-FFF2-40B4-BE49-F238E27FC236}">
                <a16:creationId xmlns:a16="http://schemas.microsoft.com/office/drawing/2014/main" id="{565AF9AB-E0C5-48FA-9B87-55FC3D42485C}"/>
              </a:ext>
            </a:extLst>
          </p:cNvPr>
          <p:cNvPicPr>
            <a:picLocks noChangeAspect="1"/>
          </p:cNvPicPr>
          <p:nvPr/>
        </p:nvPicPr>
        <p:blipFill>
          <a:blip r:embed="rId2"/>
          <a:srcRect/>
          <a:stretch>
            <a:fillRect/>
          </a:stretch>
        </p:blipFill>
        <p:spPr>
          <a:xfrm>
            <a:off x="9077733" y="-225701"/>
            <a:ext cx="2541519" cy="2541519"/>
          </a:xfrm>
          <a:prstGeom prst="rect">
            <a:avLst/>
          </a:prstGeom>
          <a:noFill/>
          <a:ln cap="flat">
            <a:noFill/>
          </a:ln>
        </p:spPr>
      </p:pic>
      <p:grpSp>
        <p:nvGrpSpPr>
          <p:cNvPr id="4" name="Diagram 4">
            <a:extLst>
              <a:ext uri="{FF2B5EF4-FFF2-40B4-BE49-F238E27FC236}">
                <a16:creationId xmlns:a16="http://schemas.microsoft.com/office/drawing/2014/main" id="{45C94764-E337-492F-9E6E-1B4BE0BD8849}"/>
              </a:ext>
            </a:extLst>
          </p:cNvPr>
          <p:cNvGrpSpPr/>
          <p:nvPr/>
        </p:nvGrpSpPr>
        <p:grpSpPr>
          <a:xfrm>
            <a:off x="2031997" y="1535606"/>
            <a:ext cx="8128001" cy="4602724"/>
            <a:chOff x="2031997" y="1535606"/>
            <a:chExt cx="8128001" cy="4602724"/>
          </a:xfrm>
        </p:grpSpPr>
        <p:sp>
          <p:nvSpPr>
            <p:cNvPr id="5" name="Freeform: Shape 4">
              <a:extLst>
                <a:ext uri="{FF2B5EF4-FFF2-40B4-BE49-F238E27FC236}">
                  <a16:creationId xmlns:a16="http://schemas.microsoft.com/office/drawing/2014/main" id="{418E7270-CC5B-406D-A387-405C28ADE898}"/>
                </a:ext>
              </a:extLst>
            </p:cNvPr>
            <p:cNvSpPr/>
            <p:nvPr/>
          </p:nvSpPr>
          <p:spPr>
            <a:xfrm>
              <a:off x="2031997" y="1535606"/>
              <a:ext cx="6908804" cy="2438403"/>
            </a:xfrm>
            <a:custGeom>
              <a:avLst/>
              <a:gdLst>
                <a:gd name="f0" fmla="val 10800000"/>
                <a:gd name="f1" fmla="val 5400000"/>
                <a:gd name="f2" fmla="val 180"/>
                <a:gd name="f3" fmla="val w"/>
                <a:gd name="f4" fmla="val h"/>
                <a:gd name="f5" fmla="val 0"/>
                <a:gd name="f6" fmla="val 6908800"/>
                <a:gd name="f7" fmla="val 2438400"/>
                <a:gd name="f8" fmla="val 243840"/>
                <a:gd name="f9" fmla="val 109171"/>
                <a:gd name="f10" fmla="val 6664960"/>
                <a:gd name="f11" fmla="val 6799629"/>
                <a:gd name="f12" fmla="val 2194560"/>
                <a:gd name="f13" fmla="val 2329229"/>
                <a:gd name="f14" fmla="+- 0 0 -90"/>
                <a:gd name="f15" fmla="*/ f3 1 6908800"/>
                <a:gd name="f16" fmla="*/ f4 1 2438400"/>
                <a:gd name="f17" fmla="+- f7 0 f5"/>
                <a:gd name="f18" fmla="+- f6 0 f5"/>
                <a:gd name="f19" fmla="*/ f14 f0 1"/>
                <a:gd name="f20" fmla="*/ f18 1 6908800"/>
                <a:gd name="f21" fmla="*/ f17 1 2438400"/>
                <a:gd name="f22" fmla="*/ 0 f18 1"/>
                <a:gd name="f23" fmla="*/ 243840 f17 1"/>
                <a:gd name="f24" fmla="*/ 243840 f18 1"/>
                <a:gd name="f25" fmla="*/ 0 f17 1"/>
                <a:gd name="f26" fmla="*/ 6664960 f18 1"/>
                <a:gd name="f27" fmla="*/ 6908800 f18 1"/>
                <a:gd name="f28" fmla="*/ 2194560 f17 1"/>
                <a:gd name="f29" fmla="*/ 2438400 f17 1"/>
                <a:gd name="f30" fmla="*/ f19 1 f2"/>
                <a:gd name="f31" fmla="*/ f22 1 6908800"/>
                <a:gd name="f32" fmla="*/ f23 1 2438400"/>
                <a:gd name="f33" fmla="*/ f24 1 6908800"/>
                <a:gd name="f34" fmla="*/ f25 1 2438400"/>
                <a:gd name="f35" fmla="*/ f26 1 6908800"/>
                <a:gd name="f36" fmla="*/ f27 1 6908800"/>
                <a:gd name="f37" fmla="*/ f28 1 2438400"/>
                <a:gd name="f38" fmla="*/ f29 1 24384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6908800" h="24384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166667" tIns="166667" rIns="2544107" bIns="166667" anchor="ctr" anchorCtr="0" compatLnSpc="1">
              <a:noAutofit/>
            </a:bodyPr>
            <a:lstStyle/>
            <a:p>
              <a:pPr marL="0" marR="0" lvl="0" indent="0" algn="l" defTabSz="1111252"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500" b="0" i="0" u="none" strike="noStrike" kern="1200" cap="none" spc="0" baseline="0">
                  <a:solidFill>
                    <a:srgbClr val="FFFFFF"/>
                  </a:solidFill>
                  <a:uFillTx/>
                  <a:latin typeface="Calibri"/>
                </a:rPr>
                <a:t>‘Game Zones’ – Conditioned games that implement the skills practiced or lesson objectives</a:t>
              </a:r>
              <a:endParaRPr lang="en-US" sz="2500" b="0" i="0" u="none" strike="noStrike" kern="1200" cap="none" spc="0" baseline="0">
                <a:solidFill>
                  <a:srgbClr val="FFFFFF"/>
                </a:solidFill>
                <a:uFillTx/>
                <a:latin typeface="Calibri"/>
              </a:endParaRPr>
            </a:p>
          </p:txBody>
        </p:sp>
        <p:sp>
          <p:nvSpPr>
            <p:cNvPr id="6" name="Freeform: Shape 5">
              <a:extLst>
                <a:ext uri="{FF2B5EF4-FFF2-40B4-BE49-F238E27FC236}">
                  <a16:creationId xmlns:a16="http://schemas.microsoft.com/office/drawing/2014/main" id="{85397AA9-8865-4B85-B9CB-9E4B46B7F0EB}"/>
                </a:ext>
              </a:extLst>
            </p:cNvPr>
            <p:cNvSpPr/>
            <p:nvPr/>
          </p:nvSpPr>
          <p:spPr>
            <a:xfrm>
              <a:off x="3251194" y="3699927"/>
              <a:ext cx="6908804" cy="2438403"/>
            </a:xfrm>
            <a:custGeom>
              <a:avLst/>
              <a:gdLst>
                <a:gd name="f0" fmla="val 10800000"/>
                <a:gd name="f1" fmla="val 5400000"/>
                <a:gd name="f2" fmla="val 180"/>
                <a:gd name="f3" fmla="val w"/>
                <a:gd name="f4" fmla="val h"/>
                <a:gd name="f5" fmla="val 0"/>
                <a:gd name="f6" fmla="val 6908800"/>
                <a:gd name="f7" fmla="val 2438400"/>
                <a:gd name="f8" fmla="val 243840"/>
                <a:gd name="f9" fmla="val 109171"/>
                <a:gd name="f10" fmla="val 6664960"/>
                <a:gd name="f11" fmla="val 6799629"/>
                <a:gd name="f12" fmla="val 2194560"/>
                <a:gd name="f13" fmla="val 2329229"/>
                <a:gd name="f14" fmla="+- 0 0 -90"/>
                <a:gd name="f15" fmla="*/ f3 1 6908800"/>
                <a:gd name="f16" fmla="*/ f4 1 2438400"/>
                <a:gd name="f17" fmla="+- f7 0 f5"/>
                <a:gd name="f18" fmla="+- f6 0 f5"/>
                <a:gd name="f19" fmla="*/ f14 f0 1"/>
                <a:gd name="f20" fmla="*/ f18 1 6908800"/>
                <a:gd name="f21" fmla="*/ f17 1 2438400"/>
                <a:gd name="f22" fmla="*/ 0 f18 1"/>
                <a:gd name="f23" fmla="*/ 243840 f17 1"/>
                <a:gd name="f24" fmla="*/ 243840 f18 1"/>
                <a:gd name="f25" fmla="*/ 0 f17 1"/>
                <a:gd name="f26" fmla="*/ 6664960 f18 1"/>
                <a:gd name="f27" fmla="*/ 6908800 f18 1"/>
                <a:gd name="f28" fmla="*/ 2194560 f17 1"/>
                <a:gd name="f29" fmla="*/ 2438400 f17 1"/>
                <a:gd name="f30" fmla="*/ f19 1 f2"/>
                <a:gd name="f31" fmla="*/ f22 1 6908800"/>
                <a:gd name="f32" fmla="*/ f23 1 2438400"/>
                <a:gd name="f33" fmla="*/ f24 1 6908800"/>
                <a:gd name="f34" fmla="*/ f25 1 2438400"/>
                <a:gd name="f35" fmla="*/ f26 1 6908800"/>
                <a:gd name="f36" fmla="*/ f27 1 6908800"/>
                <a:gd name="f37" fmla="*/ f28 1 2438400"/>
                <a:gd name="f38" fmla="*/ f29 1 2438400"/>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6908800" h="24384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66667" tIns="166667" rIns="2970830" bIns="166667" anchor="ctr" anchorCtr="0" compatLnSpc="1">
              <a:noAutofit/>
            </a:bodyPr>
            <a:lstStyle/>
            <a:p>
              <a:pPr marL="0" marR="0" lvl="0" indent="0" algn="l" defTabSz="1111252"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500" b="0" i="0" u="none" strike="noStrike" kern="1200" cap="none" spc="0" baseline="0">
                  <a:solidFill>
                    <a:srgbClr val="FFFFFF"/>
                  </a:solidFill>
                  <a:uFillTx/>
                  <a:latin typeface="Calibri"/>
                </a:rPr>
                <a:t>Skill Zones’ - Skill specific but engaging – If you co/team teach use the other teacher to deliver this at the same time as the game zone. </a:t>
              </a:r>
              <a:endParaRPr lang="en-US" sz="2500" b="0" i="0" u="none" strike="noStrike" kern="1200" cap="none" spc="0" baseline="0">
                <a:solidFill>
                  <a:srgbClr val="FFFFFF"/>
                </a:solidFill>
                <a:uFillTx/>
                <a:latin typeface="Calibri"/>
              </a:endParaRPr>
            </a:p>
          </p:txBody>
        </p:sp>
        <p:sp>
          <p:nvSpPr>
            <p:cNvPr id="7" name="Freeform: Shape 6">
              <a:extLst>
                <a:ext uri="{FF2B5EF4-FFF2-40B4-BE49-F238E27FC236}">
                  <a16:creationId xmlns:a16="http://schemas.microsoft.com/office/drawing/2014/main" id="{E4AB4E13-D084-4D08-B2F5-9A0CF5631418}"/>
                </a:ext>
              </a:extLst>
            </p:cNvPr>
            <p:cNvSpPr/>
            <p:nvPr/>
          </p:nvSpPr>
          <p:spPr>
            <a:xfrm>
              <a:off x="7355835" y="2636516"/>
              <a:ext cx="1584956" cy="1584956"/>
            </a:xfrm>
            <a:custGeom>
              <a:avLst/>
              <a:gdLst>
                <a:gd name="f0" fmla="val 10800000"/>
                <a:gd name="f1" fmla="val 5400000"/>
                <a:gd name="f2" fmla="val 180"/>
                <a:gd name="f3" fmla="val w"/>
                <a:gd name="f4" fmla="val h"/>
                <a:gd name="f5" fmla="val 0"/>
                <a:gd name="f6" fmla="val 1584960"/>
                <a:gd name="f7" fmla="val 871728"/>
                <a:gd name="f8" fmla="val 356616"/>
                <a:gd name="f9" fmla="val 1228344"/>
                <a:gd name="f10" fmla="val 792480"/>
                <a:gd name="f11" fmla="+- 0 0 -90"/>
                <a:gd name="f12" fmla="*/ f3 1 1584960"/>
                <a:gd name="f13" fmla="*/ f4 1 1584960"/>
                <a:gd name="f14" fmla="+- f6 0 f5"/>
                <a:gd name="f15" fmla="*/ f11 f0 1"/>
                <a:gd name="f16" fmla="*/ f14 1 1584960"/>
                <a:gd name="f17" fmla="*/ 0 f14 1"/>
                <a:gd name="f18" fmla="*/ 871728 f14 1"/>
                <a:gd name="f19" fmla="*/ 356616 f14 1"/>
                <a:gd name="f20" fmla="*/ 1228344 f14 1"/>
                <a:gd name="f21" fmla="*/ 1584960 f14 1"/>
                <a:gd name="f22" fmla="*/ 792480 f14 1"/>
                <a:gd name="f23" fmla="*/ f15 1 f2"/>
                <a:gd name="f24" fmla="*/ f17 1 1584960"/>
                <a:gd name="f25" fmla="*/ f18 1 1584960"/>
                <a:gd name="f26" fmla="*/ f19 1 1584960"/>
                <a:gd name="f27" fmla="*/ f20 1 1584960"/>
                <a:gd name="f28" fmla="*/ f21 1 1584960"/>
                <a:gd name="f29" fmla="*/ f22 1 1584960"/>
                <a:gd name="f30" fmla="*/ f5 1 f16"/>
                <a:gd name="f31" fmla="*/ f6 1 f16"/>
                <a:gd name="f32" fmla="+- f23 0 f1"/>
                <a:gd name="f33" fmla="*/ f24 1 f16"/>
                <a:gd name="f34" fmla="*/ f25 1 f16"/>
                <a:gd name="f35" fmla="*/ f26 1 f16"/>
                <a:gd name="f36" fmla="*/ f27 1 f16"/>
                <a:gd name="f37" fmla="*/ f28 1 f16"/>
                <a:gd name="f38" fmla="*/ f29 1 f16"/>
                <a:gd name="f39" fmla="*/ f30 f12 1"/>
                <a:gd name="f40" fmla="*/ f31 f12 1"/>
                <a:gd name="f41" fmla="*/ f31 f13 1"/>
                <a:gd name="f42" fmla="*/ f30 f13 1"/>
                <a:gd name="f43" fmla="*/ f33 f12 1"/>
                <a:gd name="f44" fmla="*/ f34 f13 1"/>
                <a:gd name="f45" fmla="*/ f35 f12 1"/>
                <a:gd name="f46" fmla="*/ f33 f13 1"/>
                <a:gd name="f47" fmla="*/ f36 f12 1"/>
                <a:gd name="f48" fmla="*/ f37 f12 1"/>
                <a:gd name="f49" fmla="*/ f38 f12 1"/>
                <a:gd name="f50" fmla="*/ f37 f13 1"/>
              </a:gdLst>
              <a:ahLst/>
              <a:cxnLst>
                <a:cxn ang="3cd4">
                  <a:pos x="hc" y="t"/>
                </a:cxn>
                <a:cxn ang="0">
                  <a:pos x="r" y="vc"/>
                </a:cxn>
                <a:cxn ang="cd4">
                  <a:pos x="hc" y="b"/>
                </a:cxn>
                <a:cxn ang="cd2">
                  <a:pos x="l" y="vc"/>
                </a:cxn>
                <a:cxn ang="f32">
                  <a:pos x="f43" y="f44"/>
                </a:cxn>
                <a:cxn ang="f32">
                  <a:pos x="f45" y="f44"/>
                </a:cxn>
                <a:cxn ang="f32">
                  <a:pos x="f45" y="f46"/>
                </a:cxn>
                <a:cxn ang="f32">
                  <a:pos x="f47" y="f46"/>
                </a:cxn>
                <a:cxn ang="f32">
                  <a:pos x="f47" y="f44"/>
                </a:cxn>
                <a:cxn ang="f32">
                  <a:pos x="f48" y="f44"/>
                </a:cxn>
                <a:cxn ang="f32">
                  <a:pos x="f49" y="f50"/>
                </a:cxn>
                <a:cxn ang="f32">
                  <a:pos x="f43" y="f44"/>
                </a:cxn>
              </a:cxnLst>
              <a:rect l="f39" t="f42" r="f40" b="f41"/>
              <a:pathLst>
                <a:path w="1584960" h="1584960">
                  <a:moveTo>
                    <a:pt x="f5" y="f7"/>
                  </a:moveTo>
                  <a:lnTo>
                    <a:pt x="f8" y="f7"/>
                  </a:lnTo>
                  <a:lnTo>
                    <a:pt x="f8" y="f5"/>
                  </a:lnTo>
                  <a:lnTo>
                    <a:pt x="f9" y="f5"/>
                  </a:lnTo>
                  <a:lnTo>
                    <a:pt x="f9" y="f7"/>
                  </a:lnTo>
                  <a:lnTo>
                    <a:pt x="f6" y="f7"/>
                  </a:lnTo>
                  <a:lnTo>
                    <a:pt x="f10" y="f6"/>
                  </a:lnTo>
                  <a:lnTo>
                    <a:pt x="f5" y="f7"/>
                  </a:lnTo>
                  <a:close/>
                </a:path>
              </a:pathLst>
            </a:custGeom>
            <a:solidFill>
              <a:srgbClr val="FFE8CB">
                <a:alpha val="90000"/>
              </a:srgbClr>
            </a:solidFill>
            <a:ln w="12701" cap="flat">
              <a:solidFill>
                <a:srgbClr val="FFE8CB">
                  <a:alpha val="90000"/>
                </a:srgbClr>
              </a:solidFill>
              <a:prstDash val="solid"/>
              <a:miter/>
            </a:ln>
          </p:spPr>
          <p:txBody>
            <a:bodyPr vert="horz" wrap="square" lIns="402336" tIns="45720" rIns="402336" bIns="437997" anchor="ctr" anchorCtr="1" compatLnSpc="1">
              <a:noAutofit/>
            </a:bodyPr>
            <a:lstStyle/>
            <a:p>
              <a:pPr marL="0" marR="0" lvl="0" indent="0" algn="ctr" defTabSz="1600200" rtl="0" fontAlgn="auto" hangingPunct="1">
                <a:lnSpc>
                  <a:spcPct val="90000"/>
                </a:lnSpc>
                <a:spcBef>
                  <a:spcPts val="0"/>
                </a:spcBef>
                <a:spcAft>
                  <a:spcPts val="1500"/>
                </a:spcAft>
                <a:buNone/>
                <a:tabLst/>
                <a:defRPr sz="1800" b="0" i="0" u="none" strike="noStrike" kern="0" cap="none" spc="0" baseline="0">
                  <a:solidFill>
                    <a:srgbClr val="000000"/>
                  </a:solidFill>
                  <a:uFillTx/>
                </a:defRPr>
              </a:pPr>
              <a:endParaRPr lang="en-US" sz="3600" b="0" i="0" u="none" strike="noStrike" kern="1200" cap="none" spc="0" baseline="0">
                <a:solidFill>
                  <a:srgbClr val="000000"/>
                </a:solidFill>
                <a:uFillTx/>
                <a:latin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0080B-E62E-41B5-90F1-63D9A1708FB6}"/>
              </a:ext>
            </a:extLst>
          </p:cNvPr>
          <p:cNvSpPr txBox="1">
            <a:spLocks noGrp="1"/>
          </p:cNvSpPr>
          <p:nvPr>
            <p:ph type="title"/>
          </p:nvPr>
        </p:nvSpPr>
        <p:spPr/>
        <p:txBody>
          <a:bodyPr/>
          <a:lstStyle/>
          <a:p>
            <a:pPr lvl="0"/>
            <a:r>
              <a:rPr lang="en-GB" sz="4800" b="1">
                <a:solidFill>
                  <a:srgbClr val="00B0F0"/>
                </a:solidFill>
              </a:rPr>
              <a:t>E – Evasion</a:t>
            </a:r>
            <a:endParaRPr lang="en-US" sz="4800" b="1">
              <a:solidFill>
                <a:srgbClr val="00B0F0"/>
              </a:solidFill>
            </a:endParaRPr>
          </a:p>
        </p:txBody>
      </p:sp>
      <p:pic>
        <p:nvPicPr>
          <p:cNvPr id="3" name="Picture 8" descr="No mistake touch rugby">
            <a:extLst>
              <a:ext uri="{FF2B5EF4-FFF2-40B4-BE49-F238E27FC236}">
                <a16:creationId xmlns:a16="http://schemas.microsoft.com/office/drawing/2014/main" id="{2540FC2C-E5D6-4988-BC56-D2582CCDB2DE}"/>
              </a:ext>
            </a:extLst>
          </p:cNvPr>
          <p:cNvPicPr>
            <a:picLocks noChangeAspect="1"/>
          </p:cNvPicPr>
          <p:nvPr/>
        </p:nvPicPr>
        <p:blipFill>
          <a:blip r:embed="rId2"/>
          <a:srcRect/>
          <a:stretch>
            <a:fillRect/>
          </a:stretch>
        </p:blipFill>
        <p:spPr>
          <a:xfrm>
            <a:off x="9181856" y="112334"/>
            <a:ext cx="3010140" cy="2433922"/>
          </a:xfrm>
          <a:prstGeom prst="rect">
            <a:avLst/>
          </a:prstGeom>
          <a:noFill/>
          <a:ln cap="flat">
            <a:noFill/>
          </a:ln>
        </p:spPr>
      </p:pic>
      <p:sp>
        <p:nvSpPr>
          <p:cNvPr id="4" name="TextBox 5">
            <a:extLst>
              <a:ext uri="{FF2B5EF4-FFF2-40B4-BE49-F238E27FC236}">
                <a16:creationId xmlns:a16="http://schemas.microsoft.com/office/drawing/2014/main" id="{48A77150-2485-4398-99D7-2DF8E523A33C}"/>
              </a:ext>
            </a:extLst>
          </p:cNvPr>
          <p:cNvSpPr txBox="1"/>
          <p:nvPr/>
        </p:nvSpPr>
        <p:spPr>
          <a:xfrm>
            <a:off x="8581296" y="3059664"/>
            <a:ext cx="364469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Player of Note: Damian McKenzie</a:t>
            </a:r>
            <a:endParaRPr lang="en-US" sz="1800" b="0" i="0" u="none" strike="noStrike" kern="1200" cap="none" spc="0" baseline="0">
              <a:solidFill>
                <a:srgbClr val="000000"/>
              </a:solidFill>
              <a:uFillTx/>
              <a:latin typeface="Calibri"/>
            </a:endParaRPr>
          </a:p>
        </p:txBody>
      </p:sp>
      <p:pic>
        <p:nvPicPr>
          <p:cNvPr id="5" name="Picture 2" descr="Image result for damian mckenzie">
            <a:extLst>
              <a:ext uri="{FF2B5EF4-FFF2-40B4-BE49-F238E27FC236}">
                <a16:creationId xmlns:a16="http://schemas.microsoft.com/office/drawing/2014/main" id="{82A6EEF0-4707-4D2F-A83E-DF0018B6B432}"/>
              </a:ext>
            </a:extLst>
          </p:cNvPr>
          <p:cNvPicPr>
            <a:picLocks noChangeAspect="1"/>
          </p:cNvPicPr>
          <p:nvPr/>
        </p:nvPicPr>
        <p:blipFill>
          <a:blip r:embed="rId3"/>
          <a:srcRect/>
          <a:stretch>
            <a:fillRect/>
          </a:stretch>
        </p:blipFill>
        <p:spPr>
          <a:xfrm>
            <a:off x="9087727" y="3429000"/>
            <a:ext cx="2367088" cy="3015608"/>
          </a:xfrm>
          <a:prstGeom prst="rect">
            <a:avLst/>
          </a:prstGeom>
          <a:noFill/>
          <a:ln cap="flat">
            <a:noFill/>
          </a:ln>
        </p:spPr>
      </p:pic>
      <p:grpSp>
        <p:nvGrpSpPr>
          <p:cNvPr id="6" name="Diagram 6">
            <a:extLst>
              <a:ext uri="{FF2B5EF4-FFF2-40B4-BE49-F238E27FC236}">
                <a16:creationId xmlns:a16="http://schemas.microsoft.com/office/drawing/2014/main" id="{6B74B8A2-30AF-458A-AEA9-505DAD2C3A0A}"/>
              </a:ext>
            </a:extLst>
          </p:cNvPr>
          <p:cNvGrpSpPr/>
          <p:nvPr/>
        </p:nvGrpSpPr>
        <p:grpSpPr>
          <a:xfrm>
            <a:off x="386580" y="1282500"/>
            <a:ext cx="8126016" cy="5418670"/>
            <a:chOff x="386580" y="1282500"/>
            <a:chExt cx="8126016" cy="5418670"/>
          </a:xfrm>
        </p:grpSpPr>
        <p:sp>
          <p:nvSpPr>
            <p:cNvPr id="7" name="Freeform: Shape 6">
              <a:extLst>
                <a:ext uri="{FF2B5EF4-FFF2-40B4-BE49-F238E27FC236}">
                  <a16:creationId xmlns:a16="http://schemas.microsoft.com/office/drawing/2014/main" id="{2932BA89-75BF-49EB-B56E-13E907C34651}"/>
                </a:ext>
              </a:extLst>
            </p:cNvPr>
            <p:cNvSpPr/>
            <p:nvPr/>
          </p:nvSpPr>
          <p:spPr>
            <a:xfrm>
              <a:off x="386580" y="1282500"/>
              <a:ext cx="2579686" cy="5418670"/>
            </a:xfrm>
            <a:custGeom>
              <a:avLst/>
              <a:gdLst>
                <a:gd name="f0" fmla="val 10800000"/>
                <a:gd name="f1" fmla="val 5400000"/>
                <a:gd name="f2" fmla="val 180"/>
                <a:gd name="f3" fmla="val w"/>
                <a:gd name="f4" fmla="val h"/>
                <a:gd name="f5" fmla="val 0"/>
                <a:gd name="f6" fmla="val 10000"/>
                <a:gd name="f7" fmla="val 2000"/>
                <a:gd name="f8" fmla="val 8000"/>
                <a:gd name="f9" fmla="+- 0 0 -90"/>
                <a:gd name="f10" fmla="*/ f3 1 10000"/>
                <a:gd name="f11" fmla="*/ f4 1 10000"/>
                <a:gd name="f12" fmla="+- f6 0 f5"/>
                <a:gd name="f13" fmla="*/ f9 f0 1"/>
                <a:gd name="f14" fmla="*/ f12 1 10000"/>
                <a:gd name="f15" fmla="*/ 0 f12 1"/>
                <a:gd name="f16" fmla="*/ 10000 f12 1"/>
                <a:gd name="f17" fmla="*/ 8000 f12 1"/>
                <a:gd name="f18" fmla="*/ 2000 f12 1"/>
                <a:gd name="f19" fmla="*/ f13 1 f2"/>
                <a:gd name="f20" fmla="*/ f15 1 10000"/>
                <a:gd name="f21" fmla="*/ f16 1 10000"/>
                <a:gd name="f22" fmla="*/ f17 1 10000"/>
                <a:gd name="f23" fmla="*/ f18 1 10000"/>
                <a:gd name="f24" fmla="*/ f5 1 f14"/>
                <a:gd name="f25" fmla="*/ f6 1 f14"/>
                <a:gd name="f26" fmla="+- f19 0 f1"/>
                <a:gd name="f27" fmla="*/ f20 1 f14"/>
                <a:gd name="f28" fmla="*/ f21 1 f14"/>
                <a:gd name="f29" fmla="*/ f22 1 f14"/>
                <a:gd name="f30" fmla="*/ f23 1 f14"/>
                <a:gd name="f31" fmla="*/ f24 f10 1"/>
                <a:gd name="f32" fmla="*/ f25 f10 1"/>
                <a:gd name="f33" fmla="*/ f25 f11 1"/>
                <a:gd name="f34" fmla="*/ f24 f11 1"/>
                <a:gd name="f35" fmla="*/ f27 f10 1"/>
                <a:gd name="f36" fmla="*/ f27 f11 1"/>
                <a:gd name="f37" fmla="*/ f28 f10 1"/>
                <a:gd name="f38" fmla="*/ f29 f10 1"/>
                <a:gd name="f39" fmla="*/ f28 f11 1"/>
                <a:gd name="f40" fmla="*/ f30 f10 1"/>
              </a:gdLst>
              <a:ahLst/>
              <a:cxnLst>
                <a:cxn ang="3cd4">
                  <a:pos x="hc" y="t"/>
                </a:cxn>
                <a:cxn ang="0">
                  <a:pos x="r" y="vc"/>
                </a:cxn>
                <a:cxn ang="cd4">
                  <a:pos x="hc" y="b"/>
                </a:cxn>
                <a:cxn ang="cd2">
                  <a:pos x="l" y="vc"/>
                </a:cxn>
                <a:cxn ang="f26">
                  <a:pos x="f35" y="f36"/>
                </a:cxn>
                <a:cxn ang="f26">
                  <a:pos x="f37" y="f36"/>
                </a:cxn>
                <a:cxn ang="f26">
                  <a:pos x="f38" y="f39"/>
                </a:cxn>
                <a:cxn ang="f26">
                  <a:pos x="f40" y="f39"/>
                </a:cxn>
                <a:cxn ang="f26">
                  <a:pos x="f35" y="f36"/>
                </a:cxn>
              </a:cxnLst>
              <a:rect l="f31" t="f34" r="f32" b="f33"/>
              <a:pathLst>
                <a:path w="10000" h="10000">
                  <a:moveTo>
                    <a:pt x="f5" y="f6"/>
                  </a:moveTo>
                  <a:lnTo>
                    <a:pt x="f5" y="f5"/>
                  </a:lnTo>
                  <a:lnTo>
                    <a:pt x="f6" y="f7"/>
                  </a:lnTo>
                  <a:lnTo>
                    <a:pt x="f6" y="f8"/>
                  </a:lnTo>
                  <a:lnTo>
                    <a:pt x="f5" y="f6"/>
                  </a:lnTo>
                  <a:close/>
                </a:path>
              </a:pathLst>
            </a:custGeom>
            <a:solidFill>
              <a:srgbClr val="ED7D31"/>
            </a:solidFill>
            <a:ln w="12701" cap="flat">
              <a:solidFill>
                <a:srgbClr val="FFFFFF"/>
              </a:solidFill>
              <a:prstDash val="solid"/>
              <a:miter/>
            </a:ln>
          </p:spPr>
          <p:txBody>
            <a:bodyPr vert="horz" wrap="square" lIns="114300" tIns="1083728" rIns="114300" bIns="1083728" anchor="ctr" anchorCtr="1" compatLnSpc="1">
              <a:noAutofit/>
            </a:bodyPr>
            <a:lstStyle/>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Rugby is not a contact game. It is an evasion game. </a:t>
              </a:r>
            </a:p>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Footwork and evasion skills are the “fine arts” – ways to run with the ball and beat players with skill, pace and panache </a:t>
              </a:r>
            </a:p>
            <a:p>
              <a:pPr marL="0" marR="0" lvl="0" indent="0" algn="ctr" defTabSz="800100"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Allow your students to be creative in their evasion techniques</a:t>
              </a:r>
            </a:p>
            <a:p>
              <a:pPr marL="0" marR="0" lvl="0" indent="0" algn="ctr" defTabSz="800100" rtl="0" fontAlgn="auto" hangingPunct="1">
                <a:lnSpc>
                  <a:spcPct val="90000"/>
                </a:lnSpc>
                <a:spcBef>
                  <a:spcPts val="0"/>
                </a:spcBef>
                <a:spcAft>
                  <a:spcPts val="700"/>
                </a:spcAft>
                <a:buNone/>
                <a:tabLst/>
                <a:defRPr sz="1800" b="0" i="0" u="none" strike="noStrike" kern="0" cap="none" spc="0" baseline="0">
                  <a:solidFill>
                    <a:srgbClr val="000000"/>
                  </a:solidFill>
                  <a:uFillTx/>
                </a:defRPr>
              </a:pPr>
              <a:endParaRPr lang="en-US" sz="1700" b="0" i="0" u="none" strike="noStrike" kern="1200" cap="none" spc="0" baseline="0">
                <a:solidFill>
                  <a:srgbClr val="FFFFFF"/>
                </a:solidFill>
                <a:uFillTx/>
                <a:latin typeface="Calibri"/>
              </a:endParaRPr>
            </a:p>
          </p:txBody>
        </p:sp>
        <p:sp>
          <p:nvSpPr>
            <p:cNvPr id="8" name="Freeform: Shape 7">
              <a:extLst>
                <a:ext uri="{FF2B5EF4-FFF2-40B4-BE49-F238E27FC236}">
                  <a16:creationId xmlns:a16="http://schemas.microsoft.com/office/drawing/2014/main" id="{8C8E9116-62C4-41FF-80AF-328866B3597E}"/>
                </a:ext>
              </a:extLst>
            </p:cNvPr>
            <p:cNvSpPr/>
            <p:nvPr/>
          </p:nvSpPr>
          <p:spPr>
            <a:xfrm>
              <a:off x="3159745" y="1282500"/>
              <a:ext cx="2579686" cy="5418670"/>
            </a:xfrm>
            <a:custGeom>
              <a:avLst/>
              <a:gdLst>
                <a:gd name="f0" fmla="val 10800000"/>
                <a:gd name="f1" fmla="val 5400000"/>
                <a:gd name="f2" fmla="val 180"/>
                <a:gd name="f3" fmla="val w"/>
                <a:gd name="f4" fmla="val h"/>
                <a:gd name="f5" fmla="val 0"/>
                <a:gd name="f6" fmla="val 10000"/>
                <a:gd name="f7" fmla="val 2000"/>
                <a:gd name="f8" fmla="val 8000"/>
                <a:gd name="f9" fmla="+- 0 0 -90"/>
                <a:gd name="f10" fmla="*/ f3 1 10000"/>
                <a:gd name="f11" fmla="*/ f4 1 10000"/>
                <a:gd name="f12" fmla="+- f6 0 f5"/>
                <a:gd name="f13" fmla="*/ f9 f0 1"/>
                <a:gd name="f14" fmla="*/ f12 1 10000"/>
                <a:gd name="f15" fmla="*/ 0 f12 1"/>
                <a:gd name="f16" fmla="*/ 10000 f12 1"/>
                <a:gd name="f17" fmla="*/ 8000 f12 1"/>
                <a:gd name="f18" fmla="*/ 2000 f12 1"/>
                <a:gd name="f19" fmla="*/ f13 1 f2"/>
                <a:gd name="f20" fmla="*/ f15 1 10000"/>
                <a:gd name="f21" fmla="*/ f16 1 10000"/>
                <a:gd name="f22" fmla="*/ f17 1 10000"/>
                <a:gd name="f23" fmla="*/ f18 1 10000"/>
                <a:gd name="f24" fmla="*/ f5 1 f14"/>
                <a:gd name="f25" fmla="*/ f6 1 f14"/>
                <a:gd name="f26" fmla="+- f19 0 f1"/>
                <a:gd name="f27" fmla="*/ f20 1 f14"/>
                <a:gd name="f28" fmla="*/ f21 1 f14"/>
                <a:gd name="f29" fmla="*/ f22 1 f14"/>
                <a:gd name="f30" fmla="*/ f23 1 f14"/>
                <a:gd name="f31" fmla="*/ f24 f10 1"/>
                <a:gd name="f32" fmla="*/ f25 f10 1"/>
                <a:gd name="f33" fmla="*/ f25 f11 1"/>
                <a:gd name="f34" fmla="*/ f24 f11 1"/>
                <a:gd name="f35" fmla="*/ f27 f10 1"/>
                <a:gd name="f36" fmla="*/ f27 f11 1"/>
                <a:gd name="f37" fmla="*/ f28 f10 1"/>
                <a:gd name="f38" fmla="*/ f29 f10 1"/>
                <a:gd name="f39" fmla="*/ f28 f11 1"/>
                <a:gd name="f40" fmla="*/ f30 f10 1"/>
              </a:gdLst>
              <a:ahLst/>
              <a:cxnLst>
                <a:cxn ang="3cd4">
                  <a:pos x="hc" y="t"/>
                </a:cxn>
                <a:cxn ang="0">
                  <a:pos x="r" y="vc"/>
                </a:cxn>
                <a:cxn ang="cd4">
                  <a:pos x="hc" y="b"/>
                </a:cxn>
                <a:cxn ang="cd2">
                  <a:pos x="l" y="vc"/>
                </a:cxn>
                <a:cxn ang="f26">
                  <a:pos x="f35" y="f36"/>
                </a:cxn>
                <a:cxn ang="f26">
                  <a:pos x="f37" y="f36"/>
                </a:cxn>
                <a:cxn ang="f26">
                  <a:pos x="f38" y="f39"/>
                </a:cxn>
                <a:cxn ang="f26">
                  <a:pos x="f40" y="f39"/>
                </a:cxn>
                <a:cxn ang="f26">
                  <a:pos x="f35" y="f36"/>
                </a:cxn>
              </a:cxnLst>
              <a:rect l="f31" t="f34" r="f32" b="f33"/>
              <a:pathLst>
                <a:path w="10000" h="10000">
                  <a:moveTo>
                    <a:pt x="f5" y="f6"/>
                  </a:moveTo>
                  <a:lnTo>
                    <a:pt x="f5" y="f5"/>
                  </a:lnTo>
                  <a:lnTo>
                    <a:pt x="f6" y="f7"/>
                  </a:lnTo>
                  <a:lnTo>
                    <a:pt x="f6" y="f8"/>
                  </a:lnTo>
                  <a:lnTo>
                    <a:pt x="f5" y="f6"/>
                  </a:lnTo>
                  <a:close/>
                </a:path>
              </a:pathLst>
            </a:custGeom>
            <a:solidFill>
              <a:srgbClr val="A5A5A5"/>
            </a:solidFill>
            <a:ln w="12701" cap="flat">
              <a:solidFill>
                <a:srgbClr val="FFFFFF"/>
              </a:solidFill>
              <a:prstDash val="solid"/>
              <a:miter/>
            </a:ln>
          </p:spPr>
          <p:txBody>
            <a:bodyPr vert="horz" wrap="square" lIns="165104" tIns="1083728" rIns="167737" bIns="1083728" anchor="ctr" anchorCtr="1" compatLnSpc="1">
              <a:noAutofit/>
            </a:bodyPr>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600" b="0" i="0" u="none" strike="noStrike" kern="1200" cap="none" spc="0" baseline="0">
                  <a:solidFill>
                    <a:srgbClr val="FFFFFF"/>
                  </a:solidFill>
                  <a:uFillTx/>
                  <a:latin typeface="Calibri"/>
                </a:rPr>
                <a:t>Three Key Areas: </a:t>
              </a:r>
            </a:p>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600" b="0" i="0" u="none" strike="noStrike" kern="1200" cap="none" spc="0" baseline="0">
                  <a:solidFill>
                    <a:srgbClr val="FFFFFF"/>
                  </a:solidFill>
                  <a:uFillTx/>
                  <a:latin typeface="Calibri"/>
                </a:rPr>
                <a:t>avoid tackles</a:t>
              </a:r>
            </a:p>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600" b="0" i="0" u="none" strike="noStrike" kern="1200" cap="none" spc="0" baseline="0">
                  <a:solidFill>
                    <a:srgbClr val="FFFFFF"/>
                  </a:solidFill>
                  <a:uFillTx/>
                  <a:latin typeface="Calibri"/>
                </a:rPr>
                <a:t>how you slip through defences</a:t>
              </a:r>
            </a:p>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600" b="0" i="0" u="none" strike="noStrike" kern="1200" cap="none" spc="0" baseline="0">
                  <a:solidFill>
                    <a:srgbClr val="FFFFFF"/>
                  </a:solidFill>
                  <a:uFillTx/>
                  <a:latin typeface="Calibri"/>
                </a:rPr>
                <a:t>how you move opposition</a:t>
              </a:r>
              <a:endParaRPr lang="en-US" sz="26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87BC023F-0C4B-4159-A0C5-2443556498F6}"/>
                </a:ext>
              </a:extLst>
            </p:cNvPr>
            <p:cNvSpPr/>
            <p:nvPr/>
          </p:nvSpPr>
          <p:spPr>
            <a:xfrm>
              <a:off x="5932910" y="1282500"/>
              <a:ext cx="2579686" cy="5418670"/>
            </a:xfrm>
            <a:custGeom>
              <a:avLst/>
              <a:gdLst>
                <a:gd name="f0" fmla="val 10800000"/>
                <a:gd name="f1" fmla="val 5400000"/>
                <a:gd name="f2" fmla="val 180"/>
                <a:gd name="f3" fmla="val w"/>
                <a:gd name="f4" fmla="val h"/>
                <a:gd name="f5" fmla="val 0"/>
                <a:gd name="f6" fmla="val 10000"/>
                <a:gd name="f7" fmla="val 2000"/>
                <a:gd name="f8" fmla="val 8000"/>
                <a:gd name="f9" fmla="+- 0 0 -90"/>
                <a:gd name="f10" fmla="*/ f3 1 10000"/>
                <a:gd name="f11" fmla="*/ f4 1 10000"/>
                <a:gd name="f12" fmla="+- f6 0 f5"/>
                <a:gd name="f13" fmla="*/ f9 f0 1"/>
                <a:gd name="f14" fmla="*/ f12 1 10000"/>
                <a:gd name="f15" fmla="*/ 0 f12 1"/>
                <a:gd name="f16" fmla="*/ 10000 f12 1"/>
                <a:gd name="f17" fmla="*/ 8000 f12 1"/>
                <a:gd name="f18" fmla="*/ 2000 f12 1"/>
                <a:gd name="f19" fmla="*/ f13 1 f2"/>
                <a:gd name="f20" fmla="*/ f15 1 10000"/>
                <a:gd name="f21" fmla="*/ f16 1 10000"/>
                <a:gd name="f22" fmla="*/ f17 1 10000"/>
                <a:gd name="f23" fmla="*/ f18 1 10000"/>
                <a:gd name="f24" fmla="*/ f5 1 f14"/>
                <a:gd name="f25" fmla="*/ f6 1 f14"/>
                <a:gd name="f26" fmla="+- f19 0 f1"/>
                <a:gd name="f27" fmla="*/ f20 1 f14"/>
                <a:gd name="f28" fmla="*/ f21 1 f14"/>
                <a:gd name="f29" fmla="*/ f22 1 f14"/>
                <a:gd name="f30" fmla="*/ f23 1 f14"/>
                <a:gd name="f31" fmla="*/ f24 f10 1"/>
                <a:gd name="f32" fmla="*/ f25 f10 1"/>
                <a:gd name="f33" fmla="*/ f25 f11 1"/>
                <a:gd name="f34" fmla="*/ f24 f11 1"/>
                <a:gd name="f35" fmla="*/ f27 f10 1"/>
                <a:gd name="f36" fmla="*/ f27 f11 1"/>
                <a:gd name="f37" fmla="*/ f28 f10 1"/>
                <a:gd name="f38" fmla="*/ f29 f10 1"/>
                <a:gd name="f39" fmla="*/ f28 f11 1"/>
                <a:gd name="f40" fmla="*/ f30 f10 1"/>
              </a:gdLst>
              <a:ahLst/>
              <a:cxnLst>
                <a:cxn ang="3cd4">
                  <a:pos x="hc" y="t"/>
                </a:cxn>
                <a:cxn ang="0">
                  <a:pos x="r" y="vc"/>
                </a:cxn>
                <a:cxn ang="cd4">
                  <a:pos x="hc" y="b"/>
                </a:cxn>
                <a:cxn ang="cd2">
                  <a:pos x="l" y="vc"/>
                </a:cxn>
                <a:cxn ang="f26">
                  <a:pos x="f35" y="f36"/>
                </a:cxn>
                <a:cxn ang="f26">
                  <a:pos x="f37" y="f36"/>
                </a:cxn>
                <a:cxn ang="f26">
                  <a:pos x="f38" y="f39"/>
                </a:cxn>
                <a:cxn ang="f26">
                  <a:pos x="f40" y="f39"/>
                </a:cxn>
                <a:cxn ang="f26">
                  <a:pos x="f35" y="f36"/>
                </a:cxn>
              </a:cxnLst>
              <a:rect l="f31" t="f34" r="f32" b="f33"/>
              <a:pathLst>
                <a:path w="10000" h="10000">
                  <a:moveTo>
                    <a:pt x="f5" y="f6"/>
                  </a:moveTo>
                  <a:lnTo>
                    <a:pt x="f5" y="f5"/>
                  </a:lnTo>
                  <a:lnTo>
                    <a:pt x="f6" y="f7"/>
                  </a:lnTo>
                  <a:lnTo>
                    <a:pt x="f6" y="f8"/>
                  </a:lnTo>
                  <a:lnTo>
                    <a:pt x="f5" y="f6"/>
                  </a:lnTo>
                  <a:close/>
                </a:path>
              </a:pathLst>
            </a:custGeom>
            <a:solidFill>
              <a:srgbClr val="FFC000"/>
            </a:solidFill>
            <a:ln w="12701" cap="flat">
              <a:solidFill>
                <a:srgbClr val="FFFFFF"/>
              </a:solidFill>
              <a:prstDash val="solid"/>
              <a:miter/>
            </a:ln>
          </p:spPr>
          <p:txBody>
            <a:bodyPr vert="horz" wrap="square" lIns="165104" tIns="1083728" rIns="167737" bIns="1083728" anchor="ctr" anchorCtr="1" compatLnSpc="1">
              <a:noAutofit/>
            </a:bodyPr>
            <a:lstStyle/>
            <a:p>
              <a:pPr marL="0" marR="0" lvl="0" indent="0" algn="ctr" defTabSz="1155701" rtl="0" fontAlgn="auto" hangingPunct="1">
                <a:lnSpc>
                  <a:spcPct val="90000"/>
                </a:lnSpc>
                <a:spcBef>
                  <a:spcPts val="0"/>
                </a:spcBef>
                <a:spcAft>
                  <a:spcPts val="1100"/>
                </a:spcAft>
                <a:buNone/>
                <a:tabLst/>
                <a:defRPr sz="1800" b="0" i="0" u="none" strike="noStrike" kern="0" cap="none" spc="0" baseline="0">
                  <a:solidFill>
                    <a:srgbClr val="000000"/>
                  </a:solidFill>
                  <a:uFillTx/>
                </a:defRPr>
              </a:pPr>
              <a:r>
                <a:rPr lang="en-GB" sz="2600" b="0" i="0" u="none" strike="noStrike" kern="1200" cap="none" spc="0" baseline="0">
                  <a:solidFill>
                    <a:srgbClr val="FFFFFF"/>
                  </a:solidFill>
                  <a:uFillTx/>
                  <a:latin typeface="Calibri"/>
                </a:rPr>
                <a:t>Not everyone is the next Jonathon Joseph, however they can still be used to create space and create gaps. </a:t>
              </a:r>
              <a:endParaRPr lang="en-US" sz="2600" b="0" i="0" u="none" strike="noStrike" kern="1200" cap="none" spc="0" baseline="0">
                <a:solidFill>
                  <a:srgbClr val="FFFFFF"/>
                </a:solidFill>
                <a:uFillTx/>
                <a:latin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DEFD-C53A-431B-812B-39E31D602E78}"/>
              </a:ext>
            </a:extLst>
          </p:cNvPr>
          <p:cNvSpPr txBox="1">
            <a:spLocks noGrp="1"/>
          </p:cNvSpPr>
          <p:nvPr>
            <p:ph type="title"/>
          </p:nvPr>
        </p:nvSpPr>
        <p:spPr/>
        <p:txBody>
          <a:bodyPr/>
          <a:lstStyle/>
          <a:p>
            <a:pPr lvl="0"/>
            <a:r>
              <a:rPr lang="en-GB" sz="4800" b="1">
                <a:solidFill>
                  <a:srgbClr val="0070C0"/>
                </a:solidFill>
              </a:rPr>
              <a:t>F – Falling Technique </a:t>
            </a:r>
            <a:endParaRPr lang="en-US" sz="4800" b="1">
              <a:solidFill>
                <a:srgbClr val="0070C0"/>
              </a:solidFill>
            </a:endParaRPr>
          </a:p>
        </p:txBody>
      </p:sp>
      <p:pic>
        <p:nvPicPr>
          <p:cNvPr id="3" name="Picture 2" descr="Fall safely, present quickly">
            <a:extLst>
              <a:ext uri="{FF2B5EF4-FFF2-40B4-BE49-F238E27FC236}">
                <a16:creationId xmlns:a16="http://schemas.microsoft.com/office/drawing/2014/main" id="{6C343385-B23C-4961-A133-2AB61A041DCC}"/>
              </a:ext>
            </a:extLst>
          </p:cNvPr>
          <p:cNvPicPr>
            <a:picLocks noChangeAspect="1"/>
          </p:cNvPicPr>
          <p:nvPr/>
        </p:nvPicPr>
        <p:blipFill>
          <a:blip r:embed="rId2"/>
          <a:srcRect/>
          <a:stretch>
            <a:fillRect/>
          </a:stretch>
        </p:blipFill>
        <p:spPr>
          <a:xfrm>
            <a:off x="692429" y="2010975"/>
            <a:ext cx="10802072" cy="3658304"/>
          </a:xfrm>
          <a:prstGeom prst="rect">
            <a:avLst/>
          </a:prstGeom>
          <a:noFill/>
          <a:ln cap="flat">
            <a:noFill/>
          </a:ln>
        </p:spPr>
      </p:pic>
      <p:pic>
        <p:nvPicPr>
          <p:cNvPr id="4" name="Picture 4" descr="Person Falling Transparent &amp; PNG Clipart Free Download - YWD">
            <a:extLst>
              <a:ext uri="{FF2B5EF4-FFF2-40B4-BE49-F238E27FC236}">
                <a16:creationId xmlns:a16="http://schemas.microsoft.com/office/drawing/2014/main" id="{7E878343-9704-403E-AC24-45CBA6777FB5}"/>
              </a:ext>
            </a:extLst>
          </p:cNvPr>
          <p:cNvPicPr>
            <a:picLocks noChangeAspect="1"/>
          </p:cNvPicPr>
          <p:nvPr/>
        </p:nvPicPr>
        <p:blipFill>
          <a:blip r:embed="rId3"/>
          <a:srcRect/>
          <a:stretch>
            <a:fillRect/>
          </a:stretch>
        </p:blipFill>
        <p:spPr>
          <a:xfrm>
            <a:off x="9432648" y="124239"/>
            <a:ext cx="2066928" cy="2209803"/>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8BF64-AABF-4704-B542-C968E6150387}"/>
              </a:ext>
            </a:extLst>
          </p:cNvPr>
          <p:cNvSpPr txBox="1">
            <a:spLocks noGrp="1"/>
          </p:cNvSpPr>
          <p:nvPr>
            <p:ph type="title"/>
          </p:nvPr>
        </p:nvSpPr>
        <p:spPr>
          <a:xfrm>
            <a:off x="345835" y="380161"/>
            <a:ext cx="10515600" cy="1325559"/>
          </a:xfrm>
        </p:spPr>
        <p:txBody>
          <a:bodyPr/>
          <a:lstStyle/>
          <a:p>
            <a:pPr lvl="0"/>
            <a:r>
              <a:rPr lang="en-GB" b="1">
                <a:solidFill>
                  <a:srgbClr val="002060"/>
                </a:solidFill>
              </a:rPr>
              <a:t>G – Grit  </a:t>
            </a:r>
            <a:endParaRPr lang="en-US" b="1">
              <a:solidFill>
                <a:srgbClr val="002060"/>
              </a:solidFill>
            </a:endParaRPr>
          </a:p>
        </p:txBody>
      </p:sp>
      <p:pic>
        <p:nvPicPr>
          <p:cNvPr id="3" name="Picture 4" descr="Mental png 8 » PNG Image">
            <a:extLst>
              <a:ext uri="{FF2B5EF4-FFF2-40B4-BE49-F238E27FC236}">
                <a16:creationId xmlns:a16="http://schemas.microsoft.com/office/drawing/2014/main" id="{E01F34FC-3D09-4762-9175-4292B2237758}"/>
              </a:ext>
            </a:extLst>
          </p:cNvPr>
          <p:cNvPicPr>
            <a:picLocks noChangeAspect="1"/>
          </p:cNvPicPr>
          <p:nvPr/>
        </p:nvPicPr>
        <p:blipFill>
          <a:blip r:embed="rId2"/>
          <a:srcRect/>
          <a:stretch>
            <a:fillRect/>
          </a:stretch>
        </p:blipFill>
        <p:spPr>
          <a:xfrm>
            <a:off x="10491139" y="7488"/>
            <a:ext cx="1725308" cy="2040831"/>
          </a:xfrm>
          <a:prstGeom prst="rect">
            <a:avLst/>
          </a:prstGeom>
          <a:noFill/>
          <a:ln cap="flat">
            <a:noFill/>
          </a:ln>
        </p:spPr>
      </p:pic>
      <p:sp>
        <p:nvSpPr>
          <p:cNvPr id="4" name="TextBox 4">
            <a:extLst>
              <a:ext uri="{FF2B5EF4-FFF2-40B4-BE49-F238E27FC236}">
                <a16:creationId xmlns:a16="http://schemas.microsoft.com/office/drawing/2014/main" id="{C8E08A54-CB3C-41A5-B0EE-4276F91DA545}"/>
              </a:ext>
            </a:extLst>
          </p:cNvPr>
          <p:cNvSpPr txBox="1"/>
          <p:nvPr/>
        </p:nvSpPr>
        <p:spPr>
          <a:xfrm>
            <a:off x="8581296" y="3059664"/>
            <a:ext cx="364469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Player of Note: David Pocock</a:t>
            </a:r>
          </a:p>
        </p:txBody>
      </p:sp>
      <p:pic>
        <p:nvPicPr>
          <p:cNvPr id="5" name="Picture 2" descr="Pocock to be Eased Back Following Injury | Huge Rugby News">
            <a:extLst>
              <a:ext uri="{FF2B5EF4-FFF2-40B4-BE49-F238E27FC236}">
                <a16:creationId xmlns:a16="http://schemas.microsoft.com/office/drawing/2014/main" id="{BC63C45C-B329-413A-A4B1-8A73EDB2BB0F}"/>
              </a:ext>
            </a:extLst>
          </p:cNvPr>
          <p:cNvPicPr>
            <a:picLocks noChangeAspect="1"/>
          </p:cNvPicPr>
          <p:nvPr/>
        </p:nvPicPr>
        <p:blipFill>
          <a:blip r:embed="rId3"/>
          <a:srcRect/>
          <a:stretch>
            <a:fillRect/>
          </a:stretch>
        </p:blipFill>
        <p:spPr>
          <a:xfrm>
            <a:off x="8086743" y="3533369"/>
            <a:ext cx="3875675" cy="2609560"/>
          </a:xfrm>
          <a:prstGeom prst="rect">
            <a:avLst/>
          </a:prstGeom>
          <a:noFill/>
          <a:ln cap="flat">
            <a:noFill/>
          </a:ln>
        </p:spPr>
      </p:pic>
      <p:grpSp>
        <p:nvGrpSpPr>
          <p:cNvPr id="6" name="Diagram 6">
            <a:extLst>
              <a:ext uri="{FF2B5EF4-FFF2-40B4-BE49-F238E27FC236}">
                <a16:creationId xmlns:a16="http://schemas.microsoft.com/office/drawing/2014/main" id="{1779A011-1ED3-4F89-88B7-FC98357DB455}"/>
              </a:ext>
            </a:extLst>
          </p:cNvPr>
          <p:cNvGrpSpPr/>
          <p:nvPr/>
        </p:nvGrpSpPr>
        <p:grpSpPr>
          <a:xfrm>
            <a:off x="135623" y="1417045"/>
            <a:ext cx="7939259" cy="5050113"/>
            <a:chOff x="135623" y="1417045"/>
            <a:chExt cx="7939259" cy="5050113"/>
          </a:xfrm>
        </p:grpSpPr>
        <p:sp>
          <p:nvSpPr>
            <p:cNvPr id="7" name="Freeform: Shape 6">
              <a:extLst>
                <a:ext uri="{FF2B5EF4-FFF2-40B4-BE49-F238E27FC236}">
                  <a16:creationId xmlns:a16="http://schemas.microsoft.com/office/drawing/2014/main" id="{9B27D088-DCCB-4D77-9AAF-046812CEA02C}"/>
                </a:ext>
              </a:extLst>
            </p:cNvPr>
            <p:cNvSpPr/>
            <p:nvPr/>
          </p:nvSpPr>
          <p:spPr>
            <a:xfrm>
              <a:off x="135623" y="1417045"/>
              <a:ext cx="7939259" cy="1215009"/>
            </a:xfrm>
            <a:custGeom>
              <a:avLst/>
              <a:gdLst>
                <a:gd name="f0" fmla="val 10800000"/>
                <a:gd name="f1" fmla="val 5400000"/>
                <a:gd name="f2" fmla="val 180"/>
                <a:gd name="f3" fmla="val w"/>
                <a:gd name="f4" fmla="val h"/>
                <a:gd name="f5" fmla="val 0"/>
                <a:gd name="f6" fmla="val 7939262"/>
                <a:gd name="f7" fmla="val 1215008"/>
                <a:gd name="f8" fmla="val 202505"/>
                <a:gd name="f9" fmla="val 90665"/>
                <a:gd name="f10" fmla="val 7736757"/>
                <a:gd name="f11" fmla="val 7848597"/>
                <a:gd name="f12" fmla="val 1012503"/>
                <a:gd name="f13" fmla="val 1124343"/>
                <a:gd name="f14" fmla="+- 0 0 -90"/>
                <a:gd name="f15" fmla="*/ f3 1 7939262"/>
                <a:gd name="f16" fmla="*/ f4 1 1215008"/>
                <a:gd name="f17" fmla="+- f7 0 f5"/>
                <a:gd name="f18" fmla="+- f6 0 f5"/>
                <a:gd name="f19" fmla="*/ f14 f0 1"/>
                <a:gd name="f20" fmla="*/ f18 1 7939262"/>
                <a:gd name="f21" fmla="*/ f17 1 1215008"/>
                <a:gd name="f22" fmla="*/ 0 f18 1"/>
                <a:gd name="f23" fmla="*/ 202505 f17 1"/>
                <a:gd name="f24" fmla="*/ 202505 f18 1"/>
                <a:gd name="f25" fmla="*/ 0 f17 1"/>
                <a:gd name="f26" fmla="*/ 7736757 f18 1"/>
                <a:gd name="f27" fmla="*/ 7939262 f18 1"/>
                <a:gd name="f28" fmla="*/ 1012503 f17 1"/>
                <a:gd name="f29" fmla="*/ 1215008 f17 1"/>
                <a:gd name="f30" fmla="*/ f19 1 f2"/>
                <a:gd name="f31" fmla="*/ f22 1 7939262"/>
                <a:gd name="f32" fmla="*/ f23 1 1215008"/>
                <a:gd name="f33" fmla="*/ f24 1 7939262"/>
                <a:gd name="f34" fmla="*/ f25 1 1215008"/>
                <a:gd name="f35" fmla="*/ f26 1 7939262"/>
                <a:gd name="f36" fmla="*/ f27 1 7939262"/>
                <a:gd name="f37" fmla="*/ f28 1 1215008"/>
                <a:gd name="f38" fmla="*/ f29 1 121500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7939262" h="121500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C000"/>
            </a:solidFill>
            <a:ln w="12701" cap="flat">
              <a:solidFill>
                <a:srgbClr val="FFFFFF"/>
              </a:solidFill>
              <a:prstDash val="solid"/>
              <a:miter/>
            </a:ln>
          </p:spPr>
          <p:txBody>
            <a:bodyPr vert="horz" wrap="square" lIns="165991" tIns="165991" rIns="165991" bIns="165991" anchor="ctr" anchorCtr="0" compatLnSpc="1">
              <a:noAutofit/>
            </a:bodyPr>
            <a:lstStyle/>
            <a:p>
              <a:pPr marL="0" marR="0" lvl="0" indent="0" algn="l" defTabSz="1244598"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en-GB" sz="2800" b="0" i="0" u="none" strike="noStrike" kern="1200" cap="none" spc="0" baseline="0">
                  <a:solidFill>
                    <a:srgbClr val="FFFFFF"/>
                  </a:solidFill>
                  <a:uFillTx/>
                  <a:latin typeface="Calibri"/>
                </a:rPr>
                <a:t>Be strong in body and mind</a:t>
              </a:r>
              <a:endParaRPr lang="en-US" sz="2800" b="0" i="0" u="none" strike="noStrike" kern="1200" cap="none" spc="0" baseline="0">
                <a:solidFill>
                  <a:srgbClr val="FFFFFF"/>
                </a:solidFill>
                <a:uFillTx/>
                <a:latin typeface="Calibri"/>
              </a:endParaRPr>
            </a:p>
          </p:txBody>
        </p:sp>
        <p:sp>
          <p:nvSpPr>
            <p:cNvPr id="8" name="Freeform: Shape 7">
              <a:extLst>
                <a:ext uri="{FF2B5EF4-FFF2-40B4-BE49-F238E27FC236}">
                  <a16:creationId xmlns:a16="http://schemas.microsoft.com/office/drawing/2014/main" id="{7421CCD3-2D6A-4AC6-A5D5-0180DD13B5D6}"/>
                </a:ext>
              </a:extLst>
            </p:cNvPr>
            <p:cNvSpPr/>
            <p:nvPr/>
          </p:nvSpPr>
          <p:spPr>
            <a:xfrm>
              <a:off x="135623" y="2695413"/>
              <a:ext cx="7939259" cy="1215009"/>
            </a:xfrm>
            <a:custGeom>
              <a:avLst/>
              <a:gdLst>
                <a:gd name="f0" fmla="val 10800000"/>
                <a:gd name="f1" fmla="val 5400000"/>
                <a:gd name="f2" fmla="val 180"/>
                <a:gd name="f3" fmla="val w"/>
                <a:gd name="f4" fmla="val h"/>
                <a:gd name="f5" fmla="val 0"/>
                <a:gd name="f6" fmla="val 7939262"/>
                <a:gd name="f7" fmla="val 1215008"/>
                <a:gd name="f8" fmla="val 202505"/>
                <a:gd name="f9" fmla="val 90665"/>
                <a:gd name="f10" fmla="val 7736757"/>
                <a:gd name="f11" fmla="val 7848597"/>
                <a:gd name="f12" fmla="val 1012503"/>
                <a:gd name="f13" fmla="val 1124343"/>
                <a:gd name="f14" fmla="+- 0 0 -90"/>
                <a:gd name="f15" fmla="*/ f3 1 7939262"/>
                <a:gd name="f16" fmla="*/ f4 1 1215008"/>
                <a:gd name="f17" fmla="+- f7 0 f5"/>
                <a:gd name="f18" fmla="+- f6 0 f5"/>
                <a:gd name="f19" fmla="*/ f14 f0 1"/>
                <a:gd name="f20" fmla="*/ f18 1 7939262"/>
                <a:gd name="f21" fmla="*/ f17 1 1215008"/>
                <a:gd name="f22" fmla="*/ 0 f18 1"/>
                <a:gd name="f23" fmla="*/ 202505 f17 1"/>
                <a:gd name="f24" fmla="*/ 202505 f18 1"/>
                <a:gd name="f25" fmla="*/ 0 f17 1"/>
                <a:gd name="f26" fmla="*/ 7736757 f18 1"/>
                <a:gd name="f27" fmla="*/ 7939262 f18 1"/>
                <a:gd name="f28" fmla="*/ 1012503 f17 1"/>
                <a:gd name="f29" fmla="*/ 1215008 f17 1"/>
                <a:gd name="f30" fmla="*/ f19 1 f2"/>
                <a:gd name="f31" fmla="*/ f22 1 7939262"/>
                <a:gd name="f32" fmla="*/ f23 1 1215008"/>
                <a:gd name="f33" fmla="*/ f24 1 7939262"/>
                <a:gd name="f34" fmla="*/ f25 1 1215008"/>
                <a:gd name="f35" fmla="*/ f26 1 7939262"/>
                <a:gd name="f36" fmla="*/ f27 1 7939262"/>
                <a:gd name="f37" fmla="*/ f28 1 1215008"/>
                <a:gd name="f38" fmla="*/ f29 1 121500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7939262" h="121500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67EF21"/>
            </a:solidFill>
            <a:ln w="12701" cap="flat">
              <a:solidFill>
                <a:srgbClr val="FFFFFF"/>
              </a:solidFill>
              <a:prstDash val="solid"/>
              <a:miter/>
            </a:ln>
          </p:spPr>
          <p:txBody>
            <a:bodyPr vert="horz" wrap="square" lIns="143131" tIns="143131" rIns="143131" bIns="143131" anchor="ctr" anchorCtr="0" compatLnSpc="1">
              <a:noAutofit/>
            </a:bodyPr>
            <a:lstStyle/>
            <a:p>
              <a:pPr marL="0" marR="0" lvl="0" indent="0" algn="l"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In a game situation every player must be "strong" on the ball and secure in contact. Your players must get into the mindset that they will never give away possession</a:t>
              </a:r>
              <a:endParaRPr lang="en-US" sz="2200" b="0" i="0" u="none" strike="noStrike" kern="1200" cap="none" spc="0" baseline="0">
                <a:solidFill>
                  <a:srgbClr val="FFFFFF"/>
                </a:solidFill>
                <a:uFillTx/>
                <a:latin typeface="Calibri"/>
              </a:endParaRPr>
            </a:p>
          </p:txBody>
        </p:sp>
        <p:sp>
          <p:nvSpPr>
            <p:cNvPr id="9" name="Freeform: Shape 8">
              <a:extLst>
                <a:ext uri="{FF2B5EF4-FFF2-40B4-BE49-F238E27FC236}">
                  <a16:creationId xmlns:a16="http://schemas.microsoft.com/office/drawing/2014/main" id="{2A3B7619-24ED-4624-A3D0-2823D627B219}"/>
                </a:ext>
              </a:extLst>
            </p:cNvPr>
            <p:cNvSpPr/>
            <p:nvPr/>
          </p:nvSpPr>
          <p:spPr>
            <a:xfrm>
              <a:off x="135623" y="3973781"/>
              <a:ext cx="7939259" cy="1215009"/>
            </a:xfrm>
            <a:custGeom>
              <a:avLst/>
              <a:gdLst>
                <a:gd name="f0" fmla="val 10800000"/>
                <a:gd name="f1" fmla="val 5400000"/>
                <a:gd name="f2" fmla="val 180"/>
                <a:gd name="f3" fmla="val w"/>
                <a:gd name="f4" fmla="val h"/>
                <a:gd name="f5" fmla="val 0"/>
                <a:gd name="f6" fmla="val 7939262"/>
                <a:gd name="f7" fmla="val 1215008"/>
                <a:gd name="f8" fmla="val 202505"/>
                <a:gd name="f9" fmla="val 90665"/>
                <a:gd name="f10" fmla="val 7736757"/>
                <a:gd name="f11" fmla="val 7848597"/>
                <a:gd name="f12" fmla="val 1012503"/>
                <a:gd name="f13" fmla="val 1124343"/>
                <a:gd name="f14" fmla="+- 0 0 -90"/>
                <a:gd name="f15" fmla="*/ f3 1 7939262"/>
                <a:gd name="f16" fmla="*/ f4 1 1215008"/>
                <a:gd name="f17" fmla="+- f7 0 f5"/>
                <a:gd name="f18" fmla="+- f6 0 f5"/>
                <a:gd name="f19" fmla="*/ f14 f0 1"/>
                <a:gd name="f20" fmla="*/ f18 1 7939262"/>
                <a:gd name="f21" fmla="*/ f17 1 1215008"/>
                <a:gd name="f22" fmla="*/ 0 f18 1"/>
                <a:gd name="f23" fmla="*/ 202505 f17 1"/>
                <a:gd name="f24" fmla="*/ 202505 f18 1"/>
                <a:gd name="f25" fmla="*/ 0 f17 1"/>
                <a:gd name="f26" fmla="*/ 7736757 f18 1"/>
                <a:gd name="f27" fmla="*/ 7939262 f18 1"/>
                <a:gd name="f28" fmla="*/ 1012503 f17 1"/>
                <a:gd name="f29" fmla="*/ 1215008 f17 1"/>
                <a:gd name="f30" fmla="*/ f19 1 f2"/>
                <a:gd name="f31" fmla="*/ f22 1 7939262"/>
                <a:gd name="f32" fmla="*/ f23 1 1215008"/>
                <a:gd name="f33" fmla="*/ f24 1 7939262"/>
                <a:gd name="f34" fmla="*/ f25 1 1215008"/>
                <a:gd name="f35" fmla="*/ f26 1 7939262"/>
                <a:gd name="f36" fmla="*/ f27 1 7939262"/>
                <a:gd name="f37" fmla="*/ f28 1 1215008"/>
                <a:gd name="f38" fmla="*/ f29 1 121500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7939262" h="121500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3FE19B"/>
            </a:solidFill>
            <a:ln w="12701" cap="flat">
              <a:solidFill>
                <a:srgbClr val="FFFFFF"/>
              </a:solidFill>
              <a:prstDash val="solid"/>
              <a:miter/>
            </a:ln>
          </p:spPr>
          <p:txBody>
            <a:bodyPr vert="horz" wrap="square" lIns="143131" tIns="143131" rIns="143131" bIns="143131" anchor="ctr" anchorCtr="0" compatLnSpc="1">
              <a:noAutofit/>
            </a:bodyPr>
            <a:lstStyle/>
            <a:p>
              <a:pPr marL="0" marR="0" lvl="0" indent="0" algn="l"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Rugby is a hard game</a:t>
              </a:r>
              <a:endParaRPr lang="en-US" sz="2200" b="0" i="0" u="none" strike="noStrike" kern="1200" cap="none" spc="0" baseline="0">
                <a:solidFill>
                  <a:srgbClr val="FFFFFF"/>
                </a:solidFill>
                <a:uFillTx/>
                <a:latin typeface="Calibri"/>
              </a:endParaRPr>
            </a:p>
          </p:txBody>
        </p:sp>
        <p:sp>
          <p:nvSpPr>
            <p:cNvPr id="10" name="Freeform: Shape 9">
              <a:extLst>
                <a:ext uri="{FF2B5EF4-FFF2-40B4-BE49-F238E27FC236}">
                  <a16:creationId xmlns:a16="http://schemas.microsoft.com/office/drawing/2014/main" id="{8B39DCBF-6C9C-45E3-B846-F4FC063E4052}"/>
                </a:ext>
              </a:extLst>
            </p:cNvPr>
            <p:cNvSpPr/>
            <p:nvPr/>
          </p:nvSpPr>
          <p:spPr>
            <a:xfrm>
              <a:off x="135623" y="5252149"/>
              <a:ext cx="7939259" cy="1215009"/>
            </a:xfrm>
            <a:custGeom>
              <a:avLst/>
              <a:gdLst>
                <a:gd name="f0" fmla="val 10800000"/>
                <a:gd name="f1" fmla="val 5400000"/>
                <a:gd name="f2" fmla="val 180"/>
                <a:gd name="f3" fmla="val w"/>
                <a:gd name="f4" fmla="val h"/>
                <a:gd name="f5" fmla="val 0"/>
                <a:gd name="f6" fmla="val 7939262"/>
                <a:gd name="f7" fmla="val 1215008"/>
                <a:gd name="f8" fmla="val 202505"/>
                <a:gd name="f9" fmla="val 90665"/>
                <a:gd name="f10" fmla="val 7736757"/>
                <a:gd name="f11" fmla="val 7848597"/>
                <a:gd name="f12" fmla="val 1012503"/>
                <a:gd name="f13" fmla="val 1124343"/>
                <a:gd name="f14" fmla="+- 0 0 -90"/>
                <a:gd name="f15" fmla="*/ f3 1 7939262"/>
                <a:gd name="f16" fmla="*/ f4 1 1215008"/>
                <a:gd name="f17" fmla="+- f7 0 f5"/>
                <a:gd name="f18" fmla="+- f6 0 f5"/>
                <a:gd name="f19" fmla="*/ f14 f0 1"/>
                <a:gd name="f20" fmla="*/ f18 1 7939262"/>
                <a:gd name="f21" fmla="*/ f17 1 1215008"/>
                <a:gd name="f22" fmla="*/ 0 f18 1"/>
                <a:gd name="f23" fmla="*/ 202505 f17 1"/>
                <a:gd name="f24" fmla="*/ 202505 f18 1"/>
                <a:gd name="f25" fmla="*/ 0 f17 1"/>
                <a:gd name="f26" fmla="*/ 7736757 f18 1"/>
                <a:gd name="f27" fmla="*/ 7939262 f18 1"/>
                <a:gd name="f28" fmla="*/ 1012503 f17 1"/>
                <a:gd name="f29" fmla="*/ 1215008 f17 1"/>
                <a:gd name="f30" fmla="*/ f19 1 f2"/>
                <a:gd name="f31" fmla="*/ f22 1 7939262"/>
                <a:gd name="f32" fmla="*/ f23 1 1215008"/>
                <a:gd name="f33" fmla="*/ f24 1 7939262"/>
                <a:gd name="f34" fmla="*/ f25 1 1215008"/>
                <a:gd name="f35" fmla="*/ f26 1 7939262"/>
                <a:gd name="f36" fmla="*/ f27 1 7939262"/>
                <a:gd name="f37" fmla="*/ f28 1 1215008"/>
                <a:gd name="f38" fmla="*/ f29 1 1215008"/>
                <a:gd name="f39" fmla="*/ f5 1 f20"/>
                <a:gd name="f40" fmla="*/ f6 1 f20"/>
                <a:gd name="f41" fmla="*/ f5 1 f21"/>
                <a:gd name="f42" fmla="*/ f7 1 f21"/>
                <a:gd name="f43" fmla="+- f30 0 f1"/>
                <a:gd name="f44" fmla="*/ f31 1 f20"/>
                <a:gd name="f45" fmla="*/ f32 1 f21"/>
                <a:gd name="f46" fmla="*/ f33 1 f20"/>
                <a:gd name="f47" fmla="*/ f34 1 f21"/>
                <a:gd name="f48" fmla="*/ f35 1 f20"/>
                <a:gd name="f49" fmla="*/ f36 1 f20"/>
                <a:gd name="f50" fmla="*/ f37 1 f21"/>
                <a:gd name="f51" fmla="*/ f38 1 f21"/>
                <a:gd name="f52" fmla="*/ f39 f15 1"/>
                <a:gd name="f53" fmla="*/ f40 f15 1"/>
                <a:gd name="f54" fmla="*/ f42 f16 1"/>
                <a:gd name="f55" fmla="*/ f41 f16 1"/>
                <a:gd name="f56" fmla="*/ f44 f15 1"/>
                <a:gd name="f57" fmla="*/ f45 f16 1"/>
                <a:gd name="f58" fmla="*/ f46 f15 1"/>
                <a:gd name="f59" fmla="*/ f47 f16 1"/>
                <a:gd name="f60" fmla="*/ f48 f15 1"/>
                <a:gd name="f61" fmla="*/ f49 f15 1"/>
                <a:gd name="f62" fmla="*/ f50 f16 1"/>
                <a:gd name="f63" fmla="*/ f51 f16 1"/>
              </a:gdLst>
              <a:ahLst/>
              <a:cxnLst>
                <a:cxn ang="3cd4">
                  <a:pos x="hc" y="t"/>
                </a:cxn>
                <a:cxn ang="0">
                  <a:pos x="r" y="vc"/>
                </a:cxn>
                <a:cxn ang="cd4">
                  <a:pos x="hc" y="b"/>
                </a:cxn>
                <a:cxn ang="cd2">
                  <a:pos x="l" y="vc"/>
                </a:cxn>
                <a:cxn ang="f43">
                  <a:pos x="f56" y="f57"/>
                </a:cxn>
                <a:cxn ang="f43">
                  <a:pos x="f58" y="f59"/>
                </a:cxn>
                <a:cxn ang="f43">
                  <a:pos x="f60" y="f59"/>
                </a:cxn>
                <a:cxn ang="f43">
                  <a:pos x="f61" y="f57"/>
                </a:cxn>
                <a:cxn ang="f43">
                  <a:pos x="f61" y="f62"/>
                </a:cxn>
                <a:cxn ang="f43">
                  <a:pos x="f60" y="f63"/>
                </a:cxn>
                <a:cxn ang="f43">
                  <a:pos x="f58" y="f63"/>
                </a:cxn>
                <a:cxn ang="f43">
                  <a:pos x="f56" y="f62"/>
                </a:cxn>
                <a:cxn ang="f43">
                  <a:pos x="f56" y="f57"/>
                </a:cxn>
              </a:cxnLst>
              <a:rect l="f52" t="f55" r="f53" b="f54"/>
              <a:pathLst>
                <a:path w="7939262" h="1215008">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43131" tIns="143131" rIns="143131" bIns="143131" anchor="ctr" anchorCtr="0" compatLnSpc="1">
              <a:noAutofit/>
            </a:bodyPr>
            <a:lstStyle/>
            <a:p>
              <a:pPr marL="0" marR="0" lvl="0" indent="0" algn="l" defTabSz="977895"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en-GB" sz="2200" b="0" i="0" u="none" strike="noStrike" kern="1200" cap="none" spc="0" baseline="0">
                  <a:solidFill>
                    <a:srgbClr val="FFFFFF"/>
                  </a:solidFill>
                  <a:uFillTx/>
                  <a:latin typeface="Calibri"/>
                </a:rPr>
                <a:t>In a game situation every player must be "strong" on the ball and secure in contact. Your players must get into the mindset that they will never give away possession</a:t>
              </a:r>
              <a:endParaRPr lang="en-US" sz="2200" b="0" i="0" u="none" strike="noStrike" kern="1200" cap="none" spc="0" baseline="0">
                <a:solidFill>
                  <a:srgbClr val="FFFFFF"/>
                </a:solidFill>
                <a:uFillTx/>
                <a:latin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72C8-A645-4CEC-A76F-81B51FF69340}"/>
              </a:ext>
            </a:extLst>
          </p:cNvPr>
          <p:cNvSpPr txBox="1">
            <a:spLocks noGrp="1"/>
          </p:cNvSpPr>
          <p:nvPr>
            <p:ph type="title"/>
          </p:nvPr>
        </p:nvSpPr>
        <p:spPr/>
        <p:txBody>
          <a:bodyPr/>
          <a:lstStyle/>
          <a:p>
            <a:pPr lvl="0"/>
            <a:r>
              <a:rPr lang="en-GB" sz="4800" b="1">
                <a:solidFill>
                  <a:srgbClr val="7030A0"/>
                </a:solidFill>
              </a:rPr>
              <a:t>H – Handling</a:t>
            </a:r>
            <a:endParaRPr lang="en-US" sz="4800" b="1">
              <a:solidFill>
                <a:srgbClr val="7030A0"/>
              </a:solidFill>
            </a:endParaRPr>
          </a:p>
        </p:txBody>
      </p:sp>
      <p:pic>
        <p:nvPicPr>
          <p:cNvPr id="3" name="Picture 4" descr="Catching a Rugby Ball Illustration - Twinkl">
            <a:extLst>
              <a:ext uri="{FF2B5EF4-FFF2-40B4-BE49-F238E27FC236}">
                <a16:creationId xmlns:a16="http://schemas.microsoft.com/office/drawing/2014/main" id="{F5F69558-A3C7-4DB4-B28A-73B8A4B20766}"/>
              </a:ext>
            </a:extLst>
          </p:cNvPr>
          <p:cNvPicPr>
            <a:picLocks noChangeAspect="1"/>
          </p:cNvPicPr>
          <p:nvPr/>
        </p:nvPicPr>
        <p:blipFill>
          <a:blip r:embed="rId2"/>
          <a:srcRect l="31229" t="1" r="25487" b="-4528"/>
          <a:stretch>
            <a:fillRect/>
          </a:stretch>
        </p:blipFill>
        <p:spPr>
          <a:xfrm>
            <a:off x="10424562" y="0"/>
            <a:ext cx="2202332" cy="2659166"/>
          </a:xfrm>
          <a:prstGeom prst="rect">
            <a:avLst/>
          </a:prstGeom>
          <a:noFill/>
          <a:ln cap="flat">
            <a:noFill/>
          </a:ln>
        </p:spPr>
      </p:pic>
      <p:sp>
        <p:nvSpPr>
          <p:cNvPr id="4" name="TextBox 4">
            <a:extLst>
              <a:ext uri="{FF2B5EF4-FFF2-40B4-BE49-F238E27FC236}">
                <a16:creationId xmlns:a16="http://schemas.microsoft.com/office/drawing/2014/main" id="{688AD396-893D-4119-BE13-578FEE630447}"/>
              </a:ext>
            </a:extLst>
          </p:cNvPr>
          <p:cNvSpPr txBox="1"/>
          <p:nvPr/>
        </p:nvSpPr>
        <p:spPr>
          <a:xfrm>
            <a:off x="8581296" y="3059664"/>
            <a:ext cx="3644697"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Player of Note: Brian O’Driscoll</a:t>
            </a:r>
          </a:p>
        </p:txBody>
      </p:sp>
      <p:pic>
        <p:nvPicPr>
          <p:cNvPr id="5" name="Picture 2" descr="Brian O'Driscoll centre of attention as Irish win | The Scotsman">
            <a:extLst>
              <a:ext uri="{FF2B5EF4-FFF2-40B4-BE49-F238E27FC236}">
                <a16:creationId xmlns:a16="http://schemas.microsoft.com/office/drawing/2014/main" id="{91AE21FB-B5D1-483C-B3F9-A740E573A2B2}"/>
              </a:ext>
            </a:extLst>
          </p:cNvPr>
          <p:cNvPicPr>
            <a:picLocks noChangeAspect="1"/>
          </p:cNvPicPr>
          <p:nvPr/>
        </p:nvPicPr>
        <p:blipFill>
          <a:blip r:embed="rId3"/>
          <a:srcRect/>
          <a:stretch>
            <a:fillRect/>
          </a:stretch>
        </p:blipFill>
        <p:spPr>
          <a:xfrm>
            <a:off x="8132298" y="3514249"/>
            <a:ext cx="3657600" cy="2577464"/>
          </a:xfrm>
          <a:prstGeom prst="rect">
            <a:avLst/>
          </a:prstGeom>
          <a:noFill/>
          <a:ln cap="flat">
            <a:noFill/>
          </a:ln>
        </p:spPr>
      </p:pic>
      <p:grpSp>
        <p:nvGrpSpPr>
          <p:cNvPr id="6" name="Diagram 6">
            <a:extLst>
              <a:ext uri="{FF2B5EF4-FFF2-40B4-BE49-F238E27FC236}">
                <a16:creationId xmlns:a16="http://schemas.microsoft.com/office/drawing/2014/main" id="{FCC00B07-5576-4F56-9607-E0F693544EDA}"/>
              </a:ext>
            </a:extLst>
          </p:cNvPr>
          <p:cNvGrpSpPr/>
          <p:nvPr/>
        </p:nvGrpSpPr>
        <p:grpSpPr>
          <a:xfrm>
            <a:off x="4297" y="1332719"/>
            <a:ext cx="8128001" cy="5412397"/>
            <a:chOff x="4297" y="1332719"/>
            <a:chExt cx="8128001" cy="5412397"/>
          </a:xfrm>
        </p:grpSpPr>
        <p:sp>
          <p:nvSpPr>
            <p:cNvPr id="7" name="Freeform: Shape 6">
              <a:extLst>
                <a:ext uri="{FF2B5EF4-FFF2-40B4-BE49-F238E27FC236}">
                  <a16:creationId xmlns:a16="http://schemas.microsoft.com/office/drawing/2014/main" id="{E002A56B-C460-4D15-B630-2BCF57AD42C1}"/>
                </a:ext>
              </a:extLst>
            </p:cNvPr>
            <p:cNvSpPr/>
            <p:nvPr/>
          </p:nvSpPr>
          <p:spPr>
            <a:xfrm>
              <a:off x="4297" y="1332719"/>
              <a:ext cx="1992843" cy="2846920"/>
            </a:xfrm>
            <a:custGeom>
              <a:avLst/>
              <a:gdLst>
                <a:gd name="f0" fmla="val 10800000"/>
                <a:gd name="f1" fmla="val 5400000"/>
                <a:gd name="f2" fmla="val 180"/>
                <a:gd name="f3" fmla="val w"/>
                <a:gd name="f4" fmla="val h"/>
                <a:gd name="f5" fmla="val 0"/>
                <a:gd name="f6" fmla="val 2846916"/>
                <a:gd name="f7" fmla="val 1992841"/>
                <a:gd name="f8" fmla="val 2846915"/>
                <a:gd name="f9" fmla="val 1295347"/>
                <a:gd name="f10" fmla="val 1423457"/>
                <a:gd name="f11" fmla="val 1"/>
                <a:gd name="f12" fmla="val 697495"/>
                <a:gd name="f13" fmla="+- 0 0 -90"/>
                <a:gd name="f14" fmla="*/ f3 1 2846916"/>
                <a:gd name="f15" fmla="*/ f4 1 1992841"/>
                <a:gd name="f16" fmla="+- f7 0 f5"/>
                <a:gd name="f17" fmla="+- f6 0 f5"/>
                <a:gd name="f18" fmla="*/ f13 f0 1"/>
                <a:gd name="f19" fmla="*/ f17 1 2846916"/>
                <a:gd name="f20" fmla="*/ f16 1 1992841"/>
                <a:gd name="f21" fmla="*/ 0 f17 1"/>
                <a:gd name="f22" fmla="*/ 0 f16 1"/>
                <a:gd name="f23" fmla="*/ 1850496 f17 1"/>
                <a:gd name="f24" fmla="*/ 2846916 f17 1"/>
                <a:gd name="f25" fmla="*/ 996421 f16 1"/>
                <a:gd name="f26" fmla="*/ 1992841 f16 1"/>
                <a:gd name="f27" fmla="*/ 996421 f17 1"/>
                <a:gd name="f28" fmla="*/ f18 1 f2"/>
                <a:gd name="f29" fmla="*/ f21 1 2846916"/>
                <a:gd name="f30" fmla="*/ f22 1 1992841"/>
                <a:gd name="f31" fmla="*/ f23 1 2846916"/>
                <a:gd name="f32" fmla="*/ f24 1 2846916"/>
                <a:gd name="f33" fmla="*/ f25 1 1992841"/>
                <a:gd name="f34" fmla="*/ f26 1 1992841"/>
                <a:gd name="f35" fmla="*/ f27 1 2846916"/>
                <a:gd name="f36" fmla="*/ f5 1 f19"/>
                <a:gd name="f37" fmla="*/ f6 1 f19"/>
                <a:gd name="f38" fmla="*/ f5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4" y="f57"/>
                </a:cxn>
                <a:cxn ang="f40">
                  <a:pos x="f52" y="f57"/>
                </a:cxn>
                <a:cxn ang="f40">
                  <a:pos x="f58" y="f56"/>
                </a:cxn>
                <a:cxn ang="f40">
                  <a:pos x="f52" y="f53"/>
                </a:cxn>
              </a:cxnLst>
              <a:rect l="f48" t="f51" r="f49" b="f50"/>
              <a:pathLst>
                <a:path w="2846916" h="1992841">
                  <a:moveTo>
                    <a:pt x="f8" y="f5"/>
                  </a:moveTo>
                  <a:lnTo>
                    <a:pt x="f8" y="f9"/>
                  </a:lnTo>
                  <a:lnTo>
                    <a:pt x="f10" y="f7"/>
                  </a:lnTo>
                  <a:lnTo>
                    <a:pt x="f11" y="f9"/>
                  </a:lnTo>
                  <a:lnTo>
                    <a:pt x="f11" y="f5"/>
                  </a:lnTo>
                  <a:lnTo>
                    <a:pt x="f10" y="f12"/>
                  </a:lnTo>
                  <a:lnTo>
                    <a:pt x="f8" y="f5"/>
                  </a:lnTo>
                  <a:close/>
                </a:path>
              </a:pathLst>
            </a:custGeom>
            <a:solidFill>
              <a:srgbClr val="FFFFFF"/>
            </a:solidFill>
            <a:ln w="12701" cap="flat">
              <a:solidFill>
                <a:srgbClr val="3D4B5F"/>
              </a:solidFill>
              <a:prstDash val="solid"/>
              <a:miter/>
            </a:ln>
          </p:spPr>
          <p:txBody>
            <a:bodyPr vert="horz" wrap="square" lIns="18416" tIns="1014837" rIns="18416" bIns="1014837" anchor="ctr" anchorCtr="1" compatLnSpc="1">
              <a:noAutofit/>
            </a:bodyPr>
            <a:lstStyle/>
            <a:p>
              <a:pPr marL="0" marR="0" lvl="0" indent="0" algn="ctr" defTabSz="1289047"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en-US" sz="2900" b="0" i="0" u="none" strike="noStrike" kern="1200" cap="none" spc="0" baseline="0">
                  <a:solidFill>
                    <a:srgbClr val="44546A"/>
                  </a:solidFill>
                  <a:uFillTx/>
                  <a:latin typeface="Calibri"/>
                </a:rPr>
                <a:t>The safest pass</a:t>
              </a:r>
            </a:p>
          </p:txBody>
        </p:sp>
        <p:sp>
          <p:nvSpPr>
            <p:cNvPr id="8" name="Freeform: Shape 7">
              <a:extLst>
                <a:ext uri="{FF2B5EF4-FFF2-40B4-BE49-F238E27FC236}">
                  <a16:creationId xmlns:a16="http://schemas.microsoft.com/office/drawing/2014/main" id="{3114E1A2-6267-4C68-8A2F-6D30700DECA2}"/>
                </a:ext>
              </a:extLst>
            </p:cNvPr>
            <p:cNvSpPr/>
            <p:nvPr/>
          </p:nvSpPr>
          <p:spPr>
            <a:xfrm>
              <a:off x="1997141" y="1437720"/>
              <a:ext cx="6135157" cy="1850498"/>
            </a:xfrm>
            <a:custGeom>
              <a:avLst/>
              <a:gdLst>
                <a:gd name="f0" fmla="val 10800000"/>
                <a:gd name="f1" fmla="val 5400000"/>
                <a:gd name="f2" fmla="val 180"/>
                <a:gd name="f3" fmla="val w"/>
                <a:gd name="f4" fmla="val h"/>
                <a:gd name="f5" fmla="val 0"/>
                <a:gd name="f6" fmla="val 1850495"/>
                <a:gd name="f7" fmla="val 6135158"/>
                <a:gd name="f8" fmla="val 1022548"/>
                <a:gd name="f9" fmla="val 5112610"/>
                <a:gd name="f10" fmla="val 5677348"/>
                <a:gd name="f11" fmla="val 1808845"/>
                <a:gd name="f12" fmla="val 6135156"/>
                <a:gd name="f13" fmla="val 1757468"/>
                <a:gd name="f14" fmla="val 2"/>
                <a:gd name="f15" fmla="val 457810"/>
                <a:gd name="f16" fmla="+- 0 0 -90"/>
                <a:gd name="f17" fmla="*/ f3 1 1850495"/>
                <a:gd name="f18" fmla="*/ f4 1 6135158"/>
                <a:gd name="f19" fmla="+- f7 0 f5"/>
                <a:gd name="f20" fmla="+- f6 0 f5"/>
                <a:gd name="f21" fmla="*/ f16 f0 1"/>
                <a:gd name="f22" fmla="*/ f20 1 1850495"/>
                <a:gd name="f23" fmla="*/ f19 1 6135158"/>
                <a:gd name="f24" fmla="*/ 308422 f20 1"/>
                <a:gd name="f25" fmla="*/ 0 f19 1"/>
                <a:gd name="f26" fmla="*/ 1542073 f20 1"/>
                <a:gd name="f27" fmla="*/ 1850495 f20 1"/>
                <a:gd name="f28" fmla="*/ 308422 f19 1"/>
                <a:gd name="f29" fmla="*/ 6135158 f19 1"/>
                <a:gd name="f30" fmla="*/ 0 f20 1"/>
                <a:gd name="f31" fmla="*/ f21 1 f2"/>
                <a:gd name="f32" fmla="*/ f24 1 1850495"/>
                <a:gd name="f33" fmla="*/ f25 1 6135158"/>
                <a:gd name="f34" fmla="*/ f26 1 1850495"/>
                <a:gd name="f35" fmla="*/ f27 1 1850495"/>
                <a:gd name="f36" fmla="*/ f28 1 6135158"/>
                <a:gd name="f37" fmla="*/ f29 1 6135158"/>
                <a:gd name="f38" fmla="*/ f30 1 1850495"/>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850495" h="6135158">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CFD1D4">
                <a:alpha val="90000"/>
              </a:srgbClr>
            </a:solidFill>
            <a:ln w="12701" cap="flat">
              <a:solidFill>
                <a:srgbClr val="44546A"/>
              </a:solidFill>
              <a:prstDash val="solid"/>
              <a:miter/>
            </a:ln>
          </p:spPr>
          <p:txBody>
            <a:bodyPr vert="horz" wrap="square" lIns="206252" tIns="108749" rIns="108749" bIns="108749" anchor="ctr" anchorCtr="0" compatLnSpc="1">
              <a:noAutofit/>
            </a:bodyPr>
            <a:lstStyle/>
            <a:p>
              <a:pPr marL="285750" marR="0" lvl="1" indent="-285750" algn="l" defTabSz="1289047" rtl="0" fontAlgn="auto" hangingPunct="1">
                <a:lnSpc>
                  <a:spcPct val="90000"/>
                </a:lnSpc>
                <a:spcBef>
                  <a:spcPts val="0"/>
                </a:spcBef>
                <a:spcAft>
                  <a:spcPts val="500"/>
                </a:spcAft>
                <a:buSzPct val="100000"/>
                <a:buChar char="•"/>
                <a:tabLst/>
                <a:defRPr sz="1800" b="0" i="0" u="none" strike="noStrike" kern="0" cap="none" spc="0" baseline="0">
                  <a:solidFill>
                    <a:srgbClr val="000000"/>
                  </a:solidFill>
                  <a:uFillTx/>
                </a:defRPr>
              </a:pPr>
              <a:r>
                <a:rPr lang="en-GB" sz="2900" b="0" i="0" u="none" strike="noStrike" kern="1200" cap="none" spc="0" baseline="0">
                  <a:solidFill>
                    <a:srgbClr val="44546A"/>
                  </a:solidFill>
                  <a:uFillTx/>
                  <a:latin typeface="Calibri"/>
                </a:rPr>
                <a:t>The ball carrier passes back to a supporting player whilst they are still on their feet. (The "pocket pass".)</a:t>
              </a:r>
              <a:endParaRPr lang="en-US" sz="2900" b="0" i="0" u="none" strike="noStrike" kern="1200" cap="none" spc="0" baseline="0">
                <a:solidFill>
                  <a:srgbClr val="44546A"/>
                </a:solidFill>
                <a:uFillTx/>
                <a:latin typeface="Calibri"/>
              </a:endParaRPr>
            </a:p>
          </p:txBody>
        </p:sp>
        <p:sp>
          <p:nvSpPr>
            <p:cNvPr id="9" name="Freeform: Shape 8">
              <a:extLst>
                <a:ext uri="{FF2B5EF4-FFF2-40B4-BE49-F238E27FC236}">
                  <a16:creationId xmlns:a16="http://schemas.microsoft.com/office/drawing/2014/main" id="{B7673356-6ABB-42C0-A52E-F9C97D9C747D}"/>
                </a:ext>
              </a:extLst>
            </p:cNvPr>
            <p:cNvSpPr/>
            <p:nvPr/>
          </p:nvSpPr>
          <p:spPr>
            <a:xfrm>
              <a:off x="4297" y="3898196"/>
              <a:ext cx="1992843" cy="2846920"/>
            </a:xfrm>
            <a:custGeom>
              <a:avLst/>
              <a:gdLst>
                <a:gd name="f0" fmla="val 10800000"/>
                <a:gd name="f1" fmla="val 5400000"/>
                <a:gd name="f2" fmla="val 180"/>
                <a:gd name="f3" fmla="val w"/>
                <a:gd name="f4" fmla="val h"/>
                <a:gd name="f5" fmla="val 0"/>
                <a:gd name="f6" fmla="val 2846916"/>
                <a:gd name="f7" fmla="val 1992841"/>
                <a:gd name="f8" fmla="val 2846915"/>
                <a:gd name="f9" fmla="val 1295347"/>
                <a:gd name="f10" fmla="val 1423457"/>
                <a:gd name="f11" fmla="val 1"/>
                <a:gd name="f12" fmla="val 697495"/>
                <a:gd name="f13" fmla="+- 0 0 -90"/>
                <a:gd name="f14" fmla="*/ f3 1 2846916"/>
                <a:gd name="f15" fmla="*/ f4 1 1992841"/>
                <a:gd name="f16" fmla="+- f7 0 f5"/>
                <a:gd name="f17" fmla="+- f6 0 f5"/>
                <a:gd name="f18" fmla="*/ f13 f0 1"/>
                <a:gd name="f19" fmla="*/ f17 1 2846916"/>
                <a:gd name="f20" fmla="*/ f16 1 1992841"/>
                <a:gd name="f21" fmla="*/ 0 f17 1"/>
                <a:gd name="f22" fmla="*/ 0 f16 1"/>
                <a:gd name="f23" fmla="*/ 1850496 f17 1"/>
                <a:gd name="f24" fmla="*/ 2846916 f17 1"/>
                <a:gd name="f25" fmla="*/ 996421 f16 1"/>
                <a:gd name="f26" fmla="*/ 1992841 f16 1"/>
                <a:gd name="f27" fmla="*/ 996421 f17 1"/>
                <a:gd name="f28" fmla="*/ f18 1 f2"/>
                <a:gd name="f29" fmla="*/ f21 1 2846916"/>
                <a:gd name="f30" fmla="*/ f22 1 1992841"/>
                <a:gd name="f31" fmla="*/ f23 1 2846916"/>
                <a:gd name="f32" fmla="*/ f24 1 2846916"/>
                <a:gd name="f33" fmla="*/ f25 1 1992841"/>
                <a:gd name="f34" fmla="*/ f26 1 1992841"/>
                <a:gd name="f35" fmla="*/ f27 1 2846916"/>
                <a:gd name="f36" fmla="*/ f5 1 f19"/>
                <a:gd name="f37" fmla="*/ f6 1 f19"/>
                <a:gd name="f38" fmla="*/ f5 1 f20"/>
                <a:gd name="f39" fmla="*/ f7 1 f20"/>
                <a:gd name="f40" fmla="+- f28 0 f1"/>
                <a:gd name="f41" fmla="*/ f29 1 f19"/>
                <a:gd name="f42" fmla="*/ f30 1 f20"/>
                <a:gd name="f43" fmla="*/ f31 1 f19"/>
                <a:gd name="f44" fmla="*/ f32 1 f19"/>
                <a:gd name="f45" fmla="*/ f33 1 f20"/>
                <a:gd name="f46" fmla="*/ f34 1 f20"/>
                <a:gd name="f47" fmla="*/ f35 1 f19"/>
                <a:gd name="f48" fmla="*/ f36 f14 1"/>
                <a:gd name="f49" fmla="*/ f37 f14 1"/>
                <a:gd name="f50" fmla="*/ f39 f15 1"/>
                <a:gd name="f51" fmla="*/ f38 f15 1"/>
                <a:gd name="f52" fmla="*/ f41 f14 1"/>
                <a:gd name="f53" fmla="*/ f42 f15 1"/>
                <a:gd name="f54" fmla="*/ f43 f14 1"/>
                <a:gd name="f55" fmla="*/ f44 f14 1"/>
                <a:gd name="f56" fmla="*/ f45 f15 1"/>
                <a:gd name="f57" fmla="*/ f46 f15 1"/>
                <a:gd name="f58" fmla="*/ f47 f14 1"/>
              </a:gdLst>
              <a:ahLst/>
              <a:cxnLst>
                <a:cxn ang="3cd4">
                  <a:pos x="hc" y="t"/>
                </a:cxn>
                <a:cxn ang="0">
                  <a:pos x="r" y="vc"/>
                </a:cxn>
                <a:cxn ang="cd4">
                  <a:pos x="hc" y="b"/>
                </a:cxn>
                <a:cxn ang="cd2">
                  <a:pos x="l" y="vc"/>
                </a:cxn>
                <a:cxn ang="f40">
                  <a:pos x="f52" y="f53"/>
                </a:cxn>
                <a:cxn ang="f40">
                  <a:pos x="f54" y="f53"/>
                </a:cxn>
                <a:cxn ang="f40">
                  <a:pos x="f55" y="f56"/>
                </a:cxn>
                <a:cxn ang="f40">
                  <a:pos x="f54" y="f57"/>
                </a:cxn>
                <a:cxn ang="f40">
                  <a:pos x="f52" y="f57"/>
                </a:cxn>
                <a:cxn ang="f40">
                  <a:pos x="f58" y="f56"/>
                </a:cxn>
                <a:cxn ang="f40">
                  <a:pos x="f52" y="f53"/>
                </a:cxn>
              </a:cxnLst>
              <a:rect l="f48" t="f51" r="f49" b="f50"/>
              <a:pathLst>
                <a:path w="2846916" h="1992841">
                  <a:moveTo>
                    <a:pt x="f8" y="f5"/>
                  </a:moveTo>
                  <a:lnTo>
                    <a:pt x="f8" y="f9"/>
                  </a:lnTo>
                  <a:lnTo>
                    <a:pt x="f10" y="f7"/>
                  </a:lnTo>
                  <a:lnTo>
                    <a:pt x="f11" y="f9"/>
                  </a:lnTo>
                  <a:lnTo>
                    <a:pt x="f11" y="f5"/>
                  </a:lnTo>
                  <a:lnTo>
                    <a:pt x="f10" y="f12"/>
                  </a:lnTo>
                  <a:lnTo>
                    <a:pt x="f8" y="f5"/>
                  </a:lnTo>
                  <a:close/>
                </a:path>
              </a:pathLst>
            </a:custGeom>
            <a:solidFill>
              <a:srgbClr val="FFFFFF"/>
            </a:solidFill>
            <a:ln w="12701" cap="flat">
              <a:solidFill>
                <a:srgbClr val="3D4B5F"/>
              </a:solidFill>
              <a:prstDash val="solid"/>
              <a:miter/>
            </a:ln>
          </p:spPr>
          <p:txBody>
            <a:bodyPr vert="horz" wrap="square" lIns="18416" tIns="1014837" rIns="18416" bIns="1014837" anchor="ctr" anchorCtr="1" compatLnSpc="1">
              <a:noAutofit/>
            </a:bodyPr>
            <a:lstStyle/>
            <a:p>
              <a:pPr marL="0" marR="0" lvl="0" indent="0" algn="ctr" defTabSz="1289047" rtl="0" fontAlgn="auto" hangingPunct="1">
                <a:lnSpc>
                  <a:spcPct val="90000"/>
                </a:lnSpc>
                <a:spcBef>
                  <a:spcPts val="0"/>
                </a:spcBef>
                <a:spcAft>
                  <a:spcPts val="1200"/>
                </a:spcAft>
                <a:buNone/>
                <a:tabLst/>
                <a:defRPr sz="1800" b="0" i="0" u="none" strike="noStrike" kern="0" cap="none" spc="0" baseline="0">
                  <a:solidFill>
                    <a:srgbClr val="000000"/>
                  </a:solidFill>
                  <a:uFillTx/>
                </a:defRPr>
              </a:pPr>
              <a:r>
                <a:rPr lang="en-GB" sz="2900" b="0" i="0" u="none" strike="noStrike" kern="1200" cap="none" spc="0" baseline="0">
                  <a:solidFill>
                    <a:srgbClr val="44546A"/>
                  </a:solidFill>
                  <a:uFillTx/>
                  <a:latin typeface="Calibri"/>
                </a:rPr>
                <a:t>The least safe pass</a:t>
              </a:r>
              <a:endParaRPr lang="en-US" sz="2900" b="0" i="0" u="none" strike="noStrike" kern="1200" cap="none" spc="0" baseline="0">
                <a:solidFill>
                  <a:srgbClr val="44546A"/>
                </a:solidFill>
                <a:uFillTx/>
                <a:latin typeface="Calibri"/>
              </a:endParaRPr>
            </a:p>
          </p:txBody>
        </p:sp>
        <p:sp>
          <p:nvSpPr>
            <p:cNvPr id="10" name="Freeform: Shape 9">
              <a:extLst>
                <a:ext uri="{FF2B5EF4-FFF2-40B4-BE49-F238E27FC236}">
                  <a16:creationId xmlns:a16="http://schemas.microsoft.com/office/drawing/2014/main" id="{27EA7D0D-BDD1-4C44-8ACC-000E46527FAD}"/>
                </a:ext>
              </a:extLst>
            </p:cNvPr>
            <p:cNvSpPr/>
            <p:nvPr/>
          </p:nvSpPr>
          <p:spPr>
            <a:xfrm>
              <a:off x="1997141" y="3898196"/>
              <a:ext cx="6135157" cy="1850498"/>
            </a:xfrm>
            <a:custGeom>
              <a:avLst/>
              <a:gdLst>
                <a:gd name="f0" fmla="val 10800000"/>
                <a:gd name="f1" fmla="val 5400000"/>
                <a:gd name="f2" fmla="val 180"/>
                <a:gd name="f3" fmla="val w"/>
                <a:gd name="f4" fmla="val h"/>
                <a:gd name="f5" fmla="val 0"/>
                <a:gd name="f6" fmla="val 1850495"/>
                <a:gd name="f7" fmla="val 6135158"/>
                <a:gd name="f8" fmla="val 1022548"/>
                <a:gd name="f9" fmla="val 5112610"/>
                <a:gd name="f10" fmla="val 5677348"/>
                <a:gd name="f11" fmla="val 1808845"/>
                <a:gd name="f12" fmla="val 6135156"/>
                <a:gd name="f13" fmla="val 1757468"/>
                <a:gd name="f14" fmla="val 2"/>
                <a:gd name="f15" fmla="val 457810"/>
                <a:gd name="f16" fmla="+- 0 0 -90"/>
                <a:gd name="f17" fmla="*/ f3 1 1850495"/>
                <a:gd name="f18" fmla="*/ f4 1 6135158"/>
                <a:gd name="f19" fmla="+- f7 0 f5"/>
                <a:gd name="f20" fmla="+- f6 0 f5"/>
                <a:gd name="f21" fmla="*/ f16 f0 1"/>
                <a:gd name="f22" fmla="*/ f20 1 1850495"/>
                <a:gd name="f23" fmla="*/ f19 1 6135158"/>
                <a:gd name="f24" fmla="*/ 308422 f20 1"/>
                <a:gd name="f25" fmla="*/ 0 f19 1"/>
                <a:gd name="f26" fmla="*/ 1542073 f20 1"/>
                <a:gd name="f27" fmla="*/ 1850495 f20 1"/>
                <a:gd name="f28" fmla="*/ 308422 f19 1"/>
                <a:gd name="f29" fmla="*/ 6135158 f19 1"/>
                <a:gd name="f30" fmla="*/ 0 f20 1"/>
                <a:gd name="f31" fmla="*/ f21 1 f2"/>
                <a:gd name="f32" fmla="*/ f24 1 1850495"/>
                <a:gd name="f33" fmla="*/ f25 1 6135158"/>
                <a:gd name="f34" fmla="*/ f26 1 1850495"/>
                <a:gd name="f35" fmla="*/ f27 1 1850495"/>
                <a:gd name="f36" fmla="*/ f28 1 6135158"/>
                <a:gd name="f37" fmla="*/ f29 1 6135158"/>
                <a:gd name="f38" fmla="*/ f30 1 1850495"/>
                <a:gd name="f39" fmla="*/ f5 1 f22"/>
                <a:gd name="f40" fmla="*/ f6 1 f22"/>
                <a:gd name="f41" fmla="*/ f5 1 f23"/>
                <a:gd name="f42" fmla="*/ f7 1 f23"/>
                <a:gd name="f43" fmla="+- f31 0 f1"/>
                <a:gd name="f44" fmla="*/ f32 1 f22"/>
                <a:gd name="f45" fmla="*/ f33 1 f23"/>
                <a:gd name="f46" fmla="*/ f34 1 f22"/>
                <a:gd name="f47" fmla="*/ f35 1 f22"/>
                <a:gd name="f48" fmla="*/ f36 1 f23"/>
                <a:gd name="f49" fmla="*/ f37 1 f23"/>
                <a:gd name="f50" fmla="*/ f38 1 f22"/>
                <a:gd name="f51" fmla="*/ f39 f17 1"/>
                <a:gd name="f52" fmla="*/ f40 f17 1"/>
                <a:gd name="f53" fmla="*/ f42 f18 1"/>
                <a:gd name="f54" fmla="*/ f41 f18 1"/>
                <a:gd name="f55" fmla="*/ f44 f17 1"/>
                <a:gd name="f56" fmla="*/ f45 f18 1"/>
                <a:gd name="f57" fmla="*/ f46 f17 1"/>
                <a:gd name="f58" fmla="*/ f47 f17 1"/>
                <a:gd name="f59" fmla="*/ f48 f18 1"/>
                <a:gd name="f60" fmla="*/ f49 f18 1"/>
                <a:gd name="f61" fmla="*/ f50 f17 1"/>
              </a:gdLst>
              <a:ahLst/>
              <a:cxnLst>
                <a:cxn ang="3cd4">
                  <a:pos x="hc" y="t"/>
                </a:cxn>
                <a:cxn ang="0">
                  <a:pos x="r" y="vc"/>
                </a:cxn>
                <a:cxn ang="cd4">
                  <a:pos x="hc" y="b"/>
                </a:cxn>
                <a:cxn ang="cd2">
                  <a:pos x="l" y="vc"/>
                </a:cxn>
                <a:cxn ang="f43">
                  <a:pos x="f55" y="f56"/>
                </a:cxn>
                <a:cxn ang="f43">
                  <a:pos x="f57" y="f56"/>
                </a:cxn>
                <a:cxn ang="f43">
                  <a:pos x="f58" y="f59"/>
                </a:cxn>
                <a:cxn ang="f43">
                  <a:pos x="f58" y="f60"/>
                </a:cxn>
                <a:cxn ang="f43">
                  <a:pos x="f58" y="f60"/>
                </a:cxn>
                <a:cxn ang="f43">
                  <a:pos x="f61" y="f60"/>
                </a:cxn>
                <a:cxn ang="f43">
                  <a:pos x="f61" y="f60"/>
                </a:cxn>
                <a:cxn ang="f43">
                  <a:pos x="f61" y="f59"/>
                </a:cxn>
                <a:cxn ang="f43">
                  <a:pos x="f55" y="f56"/>
                </a:cxn>
              </a:cxnLst>
              <a:rect l="f51" t="f54" r="f52" b="f53"/>
              <a:pathLst>
                <a:path w="1850495" h="6135158">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CFD1D4">
                <a:alpha val="90000"/>
              </a:srgbClr>
            </a:solidFill>
            <a:ln w="12701" cap="flat">
              <a:solidFill>
                <a:srgbClr val="44546A"/>
              </a:solidFill>
              <a:prstDash val="solid"/>
              <a:miter/>
            </a:ln>
          </p:spPr>
          <p:txBody>
            <a:bodyPr vert="horz" wrap="square" lIns="206252" tIns="108749" rIns="108749" bIns="108749" anchor="ctr" anchorCtr="0" compatLnSpc="1">
              <a:noAutofit/>
            </a:bodyPr>
            <a:lstStyle/>
            <a:p>
              <a:pPr marL="285750" marR="0" lvl="1" indent="-285750" algn="l" defTabSz="1289047" rtl="0" fontAlgn="auto" hangingPunct="1">
                <a:lnSpc>
                  <a:spcPct val="90000"/>
                </a:lnSpc>
                <a:spcBef>
                  <a:spcPts val="0"/>
                </a:spcBef>
                <a:spcAft>
                  <a:spcPts val="500"/>
                </a:spcAft>
                <a:buSzPct val="100000"/>
                <a:buChar char="•"/>
                <a:tabLst/>
                <a:defRPr sz="1800" b="0" i="0" u="none" strike="noStrike" kern="0" cap="none" spc="0" baseline="0">
                  <a:solidFill>
                    <a:srgbClr val="000000"/>
                  </a:solidFill>
                  <a:uFillTx/>
                </a:defRPr>
              </a:pPr>
              <a:r>
                <a:rPr lang="en-GB" sz="2900" b="0" i="0" u="none" strike="noStrike" kern="1200" cap="none" spc="0" baseline="0">
                  <a:solidFill>
                    <a:srgbClr val="44546A"/>
                  </a:solidFill>
                  <a:uFillTx/>
                  <a:latin typeface="Calibri"/>
                </a:rPr>
                <a:t>The ball carrier falls over with the tackler and offloads the ball just before or whilst going to ground.</a:t>
              </a:r>
              <a:endParaRPr lang="en-US" sz="2900" b="0" i="0" u="none" strike="noStrike" kern="1200" cap="none" spc="0" baseline="0">
                <a:solidFill>
                  <a:srgbClr val="44546A"/>
                </a:solidFill>
                <a:uFillTx/>
                <a:latin typeface="Calibri"/>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9507</TotalTime>
  <Words>2304</Words>
  <Application>Microsoft Office PowerPoint</Application>
  <PresentationFormat>Widescreen</PresentationFormat>
  <Paragraphs>203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A -  Accuracy</vt:lpstr>
      <vt:lpstr>B - Ball Familiarisation   </vt:lpstr>
      <vt:lpstr>C - Continuity</vt:lpstr>
      <vt:lpstr>D -  Delivery</vt:lpstr>
      <vt:lpstr>E – Evasion</vt:lpstr>
      <vt:lpstr>F – Falling Technique </vt:lpstr>
      <vt:lpstr>G – Grit  </vt:lpstr>
      <vt:lpstr>H – Handling</vt:lpstr>
      <vt:lpstr>I -  Inclusive</vt:lpstr>
      <vt:lpstr>J -  Judgement</vt:lpstr>
      <vt:lpstr>K -  Knowledge</vt:lpstr>
      <vt:lpstr>L - Leadership </vt:lpstr>
      <vt:lpstr>M – Management</vt:lpstr>
      <vt:lpstr>N - Nuisance</vt:lpstr>
      <vt:lpstr>O – Offence </vt:lpstr>
      <vt:lpstr>P - Protection</vt:lpstr>
      <vt:lpstr>Q – Quality</vt:lpstr>
      <vt:lpstr>R -  Respect</vt:lpstr>
      <vt:lpstr>S - Support</vt:lpstr>
      <vt:lpstr>T -  Tackling</vt:lpstr>
      <vt:lpstr>U - Unconscious</vt:lpstr>
      <vt:lpstr>V - Vision</vt:lpstr>
      <vt:lpstr>W – Winning </vt:lpstr>
      <vt:lpstr>X – Rugby X </vt:lpstr>
      <vt:lpstr>Y – Yellow Card  </vt:lpstr>
      <vt:lpstr>Z - Zonal Play</vt:lpstr>
      <vt:lpstr>Useful Links for Further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Louis McIlveen</dc:creator>
  <cp:lastModifiedBy>Paul Towns</cp:lastModifiedBy>
  <cp:revision>21</cp:revision>
  <dcterms:created xsi:type="dcterms:W3CDTF">2020-05-23T20:19:04Z</dcterms:created>
  <dcterms:modified xsi:type="dcterms:W3CDTF">2020-09-07T15:21:42Z</dcterms:modified>
</cp:coreProperties>
</file>