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Boogaloo"/>
      <p:regular r:id="rId41"/>
    </p:embeddedFont>
    <p:embeddedFont>
      <p:font typeface="Neuton"/>
      <p:regular r:id="rId42"/>
      <p:bold r:id="rId43"/>
      <p:italic r:id="rId44"/>
    </p:embeddedFont>
    <p:embeddedFont>
      <p:font typeface="Coming Soon"/>
      <p:regular r:id="rId45"/>
    </p:embeddedFont>
    <p:embeddedFont>
      <p:font typeface="Schoolbell"/>
      <p:regular r:id="rId46"/>
    </p:embeddedFont>
    <p:embeddedFont>
      <p:font typeface="Luckiest Guy"/>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A605809-8C1D-4C42-996E-C80D22EBB862}">
  <a:tblStyle styleId="{8A605809-8C1D-4C42-996E-C80D22EBB86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Neuton-regular.fntdata"/><Relationship Id="rId41" Type="http://schemas.openxmlformats.org/officeDocument/2006/relationships/font" Target="fonts/Boogaloo-regular.fntdata"/><Relationship Id="rId22" Type="http://schemas.openxmlformats.org/officeDocument/2006/relationships/slide" Target="slides/slide16.xml"/><Relationship Id="rId44" Type="http://schemas.openxmlformats.org/officeDocument/2006/relationships/font" Target="fonts/Neuton-italic.fntdata"/><Relationship Id="rId21" Type="http://schemas.openxmlformats.org/officeDocument/2006/relationships/slide" Target="slides/slide15.xml"/><Relationship Id="rId43" Type="http://schemas.openxmlformats.org/officeDocument/2006/relationships/font" Target="fonts/Neuton-bold.fntdata"/><Relationship Id="rId24" Type="http://schemas.openxmlformats.org/officeDocument/2006/relationships/slide" Target="slides/slide18.xml"/><Relationship Id="rId46" Type="http://schemas.openxmlformats.org/officeDocument/2006/relationships/font" Target="fonts/Schoolbell-regular.fntdata"/><Relationship Id="rId23" Type="http://schemas.openxmlformats.org/officeDocument/2006/relationships/slide" Target="slides/slide17.xml"/><Relationship Id="rId45" Type="http://schemas.openxmlformats.org/officeDocument/2006/relationships/font" Target="fonts/ComingSoon-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LuckiestGuy-regular.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ap.org/en-us/about-the-aap/aap-press-room/pages/Kids-and-Vitamin-D-Deficiency.aspx" TargetMode="External"/><Relationship Id="rId3" Type="http://schemas.openxmlformats.org/officeDocument/2006/relationships/hyperlink" Target="https://www.reuters.com/article/us-outdoor-nearsightedness/outdoor-time-may-protect-kids-from-nearsightedness-idUSTRE5146C920090205"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ap.org/en-us/about-the-aap/aap-press-room/pages/Kids-and-Vitamin-D-Deficiency.aspx" TargetMode="External"/><Relationship Id="rId3" Type="http://schemas.openxmlformats.org/officeDocument/2006/relationships/hyperlink" Target="https://www.reuters.com/article/us-outdoor-nearsightedness/outdoor-time-may-protect-kids-from-nearsightedness-idUSTRE5146C920090205"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34d95edbd94c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34d95edbd94c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7b69fa617264fac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7b69fa617264fa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1f7c0804417e7c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1f7c0804417e7c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5b1810613ae1105a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5b1810613ae1105a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3885bda4df3eda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3885bda4df3eda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e2377e361a9014f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e2377e361a9014f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5b1810613ae1105a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5b1810613ae1105a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5b1810613ae1105a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5b1810613ae1105a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77329086b0d697e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77329086b0d697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77329086b0d697e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77329086b0d697e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77329086b0d697e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77329086b0d697e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34d95edbd94c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34d95edbd94c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b2c2de06ed380e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b2c2de06ed380e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2c85c633ae8385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2c85c633ae8385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b2c2de06ed380ea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b2c2de06ed380ea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b2c2de06ed380ea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b2c2de06ed380ea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7060497f66f4486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7060497f66f4486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40606a151ed67ba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40606a151ed67ba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7060497f66f4486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7060497f66f4486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7060497f66f4486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7060497f66f4486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510ab9eba4a074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510ab9eba4a074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b2c2de06ed380ea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b2c2de06ed380ea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510ab9eba4a07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510ab9eba4a07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b2c2de06ed380ea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2b2c2de06ed380ea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34d95edbd94c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134d95edbd94c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34d95edbd94c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34d95edbd94c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34d95edbd94c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34d95edbd94c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510ab9eba4a074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510ab9eba4a07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highlight>
                  <a:srgbClr val="FFFFFF"/>
                </a:highlight>
                <a:latin typeface="Times New Roman"/>
                <a:ea typeface="Times New Roman"/>
                <a:cs typeface="Times New Roman"/>
                <a:sym typeface="Times New Roman"/>
              </a:rPr>
              <a:t>Being outside can benefit the body by increasing fitness levels and developing healthy and active bodies.  This is “an important strategy in helping the one in three American kids who are obese get fit.”  Spending time outside also increases vitamin D levels that help protect children from future bone problems, heart disease, diabetes, and other health issues.(</a:t>
            </a:r>
            <a:r>
              <a:rPr baseline="30000" lang="en" sz="1200">
                <a:highlight>
                  <a:srgbClr val="FFFFFF"/>
                </a:highlight>
                <a:latin typeface="Times New Roman"/>
                <a:ea typeface="Times New Roman"/>
                <a:cs typeface="Times New Roman"/>
                <a:sym typeface="Times New Roman"/>
              </a:rPr>
              <a:t>4</a:t>
            </a:r>
            <a:r>
              <a:rPr lang="en" sz="1200">
                <a:highlight>
                  <a:srgbClr val="FFFFFF"/>
                </a:highlight>
                <a:latin typeface="Times New Roman"/>
                <a:ea typeface="Times New Roman"/>
                <a:cs typeface="Times New Roman"/>
                <a:sym typeface="Times New Roman"/>
              </a:rPr>
              <a:t>NWF, 2018)</a:t>
            </a:r>
            <a:endParaRPr sz="1200">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 “In the last 20 years, the prevalence of obesity among young children aged 6 to 11 has more than doubled to 17 percent and more than tripled to 17.6 percent for adolescents aged 12-19.17 The odds of being obese are even higher in marginalized neighborhoods with few or no parks. Risks associated with overweight and obesity include high blood pressure, diabetes, high cholesterol, asthma, sleep apnea, joint pain, and fatty liver disease—and most alarmingly, shortened life expectancy” (</a:t>
            </a:r>
            <a:r>
              <a:rPr baseline="30000" lang="en" sz="1200">
                <a:latin typeface="Times New Roman"/>
                <a:ea typeface="Times New Roman"/>
                <a:cs typeface="Times New Roman"/>
                <a:sym typeface="Times New Roman"/>
              </a:rPr>
              <a:t>4 </a:t>
            </a:r>
            <a:r>
              <a:rPr lang="en" sz="1200">
                <a:latin typeface="Times New Roman"/>
                <a:ea typeface="Times New Roman"/>
                <a:cs typeface="Times New Roman"/>
                <a:sym typeface="Times New Roman"/>
              </a:rPr>
              <a:t>NWF, 2018)</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According to the National wildlife federation and an article by the Washington Post youth that have more “green time” than “screen time” benefits their body by:</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Much higher levels of fitness→ they are participating in organized sports, hiking, breathing fresh air, and much more.</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Stronger bones→ Exposure to natural light helps prevent </a:t>
            </a:r>
            <a:r>
              <a:rPr lang="en" sz="1200">
                <a:uFill>
                  <a:noFill/>
                </a:uFill>
                <a:latin typeface="Times New Roman"/>
                <a:ea typeface="Times New Roman"/>
                <a:cs typeface="Times New Roman"/>
                <a:sym typeface="Times New Roman"/>
                <a:hlinkClick r:id="rId2"/>
              </a:rPr>
              <a:t>vitamin D deficiency</a:t>
            </a:r>
            <a:r>
              <a:rPr lang="en" sz="1200">
                <a:latin typeface="Times New Roman"/>
                <a:ea typeface="Times New Roman"/>
                <a:cs typeface="Times New Roman"/>
                <a:sym typeface="Times New Roman"/>
              </a:rPr>
              <a:t>, making outdoorsy children less vulnerable to bone problems, cardiovascular disease, diabetes and other health issues.</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Improved eyesight→ Time spent outdoors can </a:t>
            </a:r>
            <a:r>
              <a:rPr lang="en" sz="1200">
                <a:uFill>
                  <a:noFill/>
                </a:uFill>
                <a:latin typeface="Times New Roman"/>
                <a:ea typeface="Times New Roman"/>
                <a:cs typeface="Times New Roman"/>
                <a:sym typeface="Times New Roman"/>
                <a:hlinkClick r:id="rId3"/>
              </a:rPr>
              <a:t>help combat increasing diagnosis of nearsightedness</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Better sleep→ Exposure to natural light, and lots of physical activity, help reset a child’s natural sleep rhythms.</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A longer life span and healthier adult life (O’Mara, 2018) </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 Active kids are more likely to grow into active adults</a:t>
            </a:r>
            <a:endParaRPr sz="120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510ab9eba4a074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510ab9eba4a07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highlight>
                  <a:srgbClr val="FFFFFF"/>
                </a:highlight>
                <a:latin typeface="Times New Roman"/>
                <a:ea typeface="Times New Roman"/>
                <a:cs typeface="Times New Roman"/>
                <a:sym typeface="Times New Roman"/>
              </a:rPr>
              <a:t>Being outside can benefit the body by increasing fitness levels and developing healthy and active bodies.  This is “an important strategy in helping the one in three American kids who are obese get fit.”  Spending time outside also increases vitamin D levels that help protect children from future bone problems, heart disease, diabetes, and other health issues.(</a:t>
            </a:r>
            <a:r>
              <a:rPr baseline="30000" lang="en" sz="1200">
                <a:highlight>
                  <a:srgbClr val="FFFFFF"/>
                </a:highlight>
                <a:latin typeface="Times New Roman"/>
                <a:ea typeface="Times New Roman"/>
                <a:cs typeface="Times New Roman"/>
                <a:sym typeface="Times New Roman"/>
              </a:rPr>
              <a:t>4</a:t>
            </a:r>
            <a:r>
              <a:rPr lang="en" sz="1200">
                <a:highlight>
                  <a:srgbClr val="FFFFFF"/>
                </a:highlight>
                <a:latin typeface="Times New Roman"/>
                <a:ea typeface="Times New Roman"/>
                <a:cs typeface="Times New Roman"/>
                <a:sym typeface="Times New Roman"/>
              </a:rPr>
              <a:t>NWF, 2018)</a:t>
            </a:r>
            <a:endParaRPr sz="1200">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 “In the last 20 years, the prevalence of obesity among young children aged 6 to 11 has more than doubled to 17 percent and more than tripled to 17.6 percent for adolescents aged 12-19.17 The odds of being obese are even higher in marginalized neighborhoods with few or no parks. Risks associated with overweight and obesity include high blood pressure, diabetes, high cholesterol, asthma, sleep apnea, joint pain, and fatty liver disease—and most alarmingly, shortened life expectancy” (</a:t>
            </a:r>
            <a:r>
              <a:rPr baseline="30000" lang="en" sz="1200">
                <a:latin typeface="Times New Roman"/>
                <a:ea typeface="Times New Roman"/>
                <a:cs typeface="Times New Roman"/>
                <a:sym typeface="Times New Roman"/>
              </a:rPr>
              <a:t>4 </a:t>
            </a:r>
            <a:r>
              <a:rPr lang="en" sz="1200">
                <a:latin typeface="Times New Roman"/>
                <a:ea typeface="Times New Roman"/>
                <a:cs typeface="Times New Roman"/>
                <a:sym typeface="Times New Roman"/>
              </a:rPr>
              <a:t>NWF, 2018)</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According to the National wildlife federation and an article by the Washington Post youth that have more “green time” than “screen time” benefits their body by:</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Much higher levels of fitness→ they are participating in organized sports, hiking, breathing fresh air, and much more.</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Stronger bones→ Exposure to natural light helps prevent </a:t>
            </a:r>
            <a:r>
              <a:rPr lang="en" sz="1200">
                <a:uFill>
                  <a:noFill/>
                </a:uFill>
                <a:latin typeface="Times New Roman"/>
                <a:ea typeface="Times New Roman"/>
                <a:cs typeface="Times New Roman"/>
                <a:sym typeface="Times New Roman"/>
                <a:hlinkClick r:id="rId2"/>
              </a:rPr>
              <a:t>vitamin D deficiency</a:t>
            </a:r>
            <a:r>
              <a:rPr lang="en" sz="1200">
                <a:latin typeface="Times New Roman"/>
                <a:ea typeface="Times New Roman"/>
                <a:cs typeface="Times New Roman"/>
                <a:sym typeface="Times New Roman"/>
              </a:rPr>
              <a:t>, making outdoorsy children less vulnerable to bone problems, cardiovascular disease, diabetes and other health issues.</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Improved eyesight→ Time spent outdoors can </a:t>
            </a:r>
            <a:r>
              <a:rPr lang="en" sz="1200">
                <a:uFill>
                  <a:noFill/>
                </a:uFill>
                <a:latin typeface="Times New Roman"/>
                <a:ea typeface="Times New Roman"/>
                <a:cs typeface="Times New Roman"/>
                <a:sym typeface="Times New Roman"/>
                <a:hlinkClick r:id="rId3"/>
              </a:rPr>
              <a:t>help combat increasing diagnosis of nearsightedness</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Better sleep→ Exposure to natural light, and lots of physical activity, help reset a child’s natural sleep rhythms.</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A longer life span and healthier adult life (O’Mara, 2018) </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 Active kids are more likely to grow into active adults</a:t>
            </a:r>
            <a:endParaRPr sz="1200">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510ab9eba4a07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510ab9eba4a07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34d95edbd94c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34d95edbd94c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34d95edbd94c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34d95edbd94c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34d95edbd94c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34d95edbd94c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bg>
      <p:bgPr>
        <a:solidFill>
          <a:srgbClr val="93B770"/>
        </a:solidFill>
      </p:bgPr>
    </p:bg>
    <p:spTree>
      <p:nvGrpSpPr>
        <p:cNvPr id="50" name="Shape 50"/>
        <p:cNvGrpSpPr/>
        <p:nvPr/>
      </p:nvGrpSpPr>
      <p:grpSpPr>
        <a:xfrm>
          <a:off x="0" y="0"/>
          <a:ext cx="0" cy="0"/>
          <a:chOff x="0" y="0"/>
          <a:chExt cx="0" cy="0"/>
        </a:xfrm>
      </p:grpSpPr>
      <p:sp>
        <p:nvSpPr>
          <p:cNvPr id="51" name="Google Shape;51;p13"/>
          <p:cNvSpPr txBox="1"/>
          <p:nvPr>
            <p:ph type="ctrTitle"/>
          </p:nvPr>
        </p:nvSpPr>
        <p:spPr>
          <a:xfrm>
            <a:off x="2192225" y="1991825"/>
            <a:ext cx="4759500" cy="1159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5600"/>
              <a:buNone/>
              <a:defRPr sz="5600">
                <a:solidFill>
                  <a:srgbClr val="FFFFFF"/>
                </a:solidFill>
              </a:defRPr>
            </a:lvl1pPr>
            <a:lvl2pPr lvl="1" rtl="0" algn="ctr">
              <a:spcBef>
                <a:spcPts val="0"/>
              </a:spcBef>
              <a:spcAft>
                <a:spcPts val="0"/>
              </a:spcAft>
              <a:buClr>
                <a:srgbClr val="FFFFFF"/>
              </a:buClr>
              <a:buSzPts val="5600"/>
              <a:buNone/>
              <a:defRPr sz="5600">
                <a:solidFill>
                  <a:srgbClr val="FFFFFF"/>
                </a:solidFill>
              </a:defRPr>
            </a:lvl2pPr>
            <a:lvl3pPr lvl="2" rtl="0" algn="ctr">
              <a:spcBef>
                <a:spcPts val="0"/>
              </a:spcBef>
              <a:spcAft>
                <a:spcPts val="0"/>
              </a:spcAft>
              <a:buClr>
                <a:srgbClr val="FFFFFF"/>
              </a:buClr>
              <a:buSzPts val="5600"/>
              <a:buNone/>
              <a:defRPr sz="5600">
                <a:solidFill>
                  <a:srgbClr val="FFFFFF"/>
                </a:solidFill>
              </a:defRPr>
            </a:lvl3pPr>
            <a:lvl4pPr lvl="3" rtl="0" algn="ctr">
              <a:spcBef>
                <a:spcPts val="0"/>
              </a:spcBef>
              <a:spcAft>
                <a:spcPts val="0"/>
              </a:spcAft>
              <a:buClr>
                <a:srgbClr val="FFFFFF"/>
              </a:buClr>
              <a:buSzPts val="5600"/>
              <a:buNone/>
              <a:defRPr sz="5600">
                <a:solidFill>
                  <a:srgbClr val="FFFFFF"/>
                </a:solidFill>
              </a:defRPr>
            </a:lvl4pPr>
            <a:lvl5pPr lvl="4" rtl="0" algn="ctr">
              <a:spcBef>
                <a:spcPts val="0"/>
              </a:spcBef>
              <a:spcAft>
                <a:spcPts val="0"/>
              </a:spcAft>
              <a:buClr>
                <a:srgbClr val="FFFFFF"/>
              </a:buClr>
              <a:buSzPts val="5600"/>
              <a:buNone/>
              <a:defRPr sz="5600">
                <a:solidFill>
                  <a:srgbClr val="FFFFFF"/>
                </a:solidFill>
              </a:defRPr>
            </a:lvl5pPr>
            <a:lvl6pPr lvl="5" rtl="0" algn="ctr">
              <a:spcBef>
                <a:spcPts val="0"/>
              </a:spcBef>
              <a:spcAft>
                <a:spcPts val="0"/>
              </a:spcAft>
              <a:buClr>
                <a:srgbClr val="FFFFFF"/>
              </a:buClr>
              <a:buSzPts val="5600"/>
              <a:buNone/>
              <a:defRPr sz="5600">
                <a:solidFill>
                  <a:srgbClr val="FFFFFF"/>
                </a:solidFill>
              </a:defRPr>
            </a:lvl6pPr>
            <a:lvl7pPr lvl="6" rtl="0" algn="ctr">
              <a:spcBef>
                <a:spcPts val="0"/>
              </a:spcBef>
              <a:spcAft>
                <a:spcPts val="0"/>
              </a:spcAft>
              <a:buClr>
                <a:srgbClr val="FFFFFF"/>
              </a:buClr>
              <a:buSzPts val="5600"/>
              <a:buNone/>
              <a:defRPr sz="5600">
                <a:solidFill>
                  <a:srgbClr val="FFFFFF"/>
                </a:solidFill>
              </a:defRPr>
            </a:lvl7pPr>
            <a:lvl8pPr lvl="7" rtl="0" algn="ctr">
              <a:spcBef>
                <a:spcPts val="0"/>
              </a:spcBef>
              <a:spcAft>
                <a:spcPts val="0"/>
              </a:spcAft>
              <a:buClr>
                <a:srgbClr val="FFFFFF"/>
              </a:buClr>
              <a:buSzPts val="5600"/>
              <a:buNone/>
              <a:defRPr sz="5600">
                <a:solidFill>
                  <a:srgbClr val="FFFFFF"/>
                </a:solidFill>
              </a:defRPr>
            </a:lvl8pPr>
            <a:lvl9pPr lvl="8" rtl="0" algn="ctr">
              <a:spcBef>
                <a:spcPts val="0"/>
              </a:spcBef>
              <a:spcAft>
                <a:spcPts val="0"/>
              </a:spcAft>
              <a:buClr>
                <a:srgbClr val="FFFFFF"/>
              </a:buClr>
              <a:buSzPts val="5600"/>
              <a:buNone/>
              <a:defRPr sz="5600">
                <a:solidFill>
                  <a:srgbClr val="FFFFFF"/>
                </a:solidFill>
              </a:defRPr>
            </a:lvl9pPr>
          </a:lstStyle>
          <a:p/>
        </p:txBody>
      </p:sp>
      <p:grpSp>
        <p:nvGrpSpPr>
          <p:cNvPr id="52" name="Google Shape;52;p13"/>
          <p:cNvGrpSpPr/>
          <p:nvPr/>
        </p:nvGrpSpPr>
        <p:grpSpPr>
          <a:xfrm rot="-5400000">
            <a:off x="1853066" y="1584395"/>
            <a:ext cx="1401157" cy="5259705"/>
            <a:chOff x="818425" y="238125"/>
            <a:chExt cx="1395575" cy="5238750"/>
          </a:xfrm>
        </p:grpSpPr>
        <p:sp>
          <p:nvSpPr>
            <p:cNvPr id="53" name="Google Shape;53;p13"/>
            <p:cNvSpPr/>
            <p:nvPr/>
          </p:nvSpPr>
          <p:spPr>
            <a:xfrm>
              <a:off x="1253650" y="245150"/>
              <a:ext cx="731300" cy="1178875"/>
            </a:xfrm>
            <a:custGeom>
              <a:rect b="b" l="l" r="r" t="t"/>
              <a:pathLst>
                <a:path extrusionOk="0" h="47155" w="29252">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13"/>
            <p:cNvGrpSpPr/>
            <p:nvPr/>
          </p:nvGrpSpPr>
          <p:grpSpPr>
            <a:xfrm>
              <a:off x="818425" y="1334150"/>
              <a:ext cx="925100" cy="1370950"/>
              <a:chOff x="3112200" y="1334150"/>
              <a:chExt cx="925100" cy="1370950"/>
            </a:xfrm>
          </p:grpSpPr>
          <p:sp>
            <p:nvSpPr>
              <p:cNvPr id="55" name="Google Shape;55;p13"/>
              <p:cNvSpPr/>
              <p:nvPr/>
            </p:nvSpPr>
            <p:spPr>
              <a:xfrm>
                <a:off x="3173850" y="1334150"/>
                <a:ext cx="819400" cy="1279300"/>
              </a:xfrm>
              <a:custGeom>
                <a:rect b="b" l="l" r="r" t="t"/>
                <a:pathLst>
                  <a:path extrusionOk="0" h="51172" w="32776">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3757125" y="2555275"/>
                <a:ext cx="58150" cy="59950"/>
              </a:xfrm>
              <a:custGeom>
                <a:rect b="b" l="l" r="r" t="t"/>
                <a:pathLst>
                  <a:path extrusionOk="0" h="2398" w="2326">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3764150" y="2631050"/>
                <a:ext cx="75800" cy="74050"/>
              </a:xfrm>
              <a:custGeom>
                <a:rect b="b" l="l" r="r" t="t"/>
                <a:pathLst>
                  <a:path extrusionOk="0" h="2962" w="3032">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3852275" y="2620475"/>
                <a:ext cx="65200" cy="68750"/>
              </a:xfrm>
              <a:custGeom>
                <a:rect b="b" l="l" r="r" t="t"/>
                <a:pathLst>
                  <a:path extrusionOk="0" h="2750" w="2608">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3883975" y="2544725"/>
                <a:ext cx="67000" cy="68725"/>
              </a:xfrm>
              <a:custGeom>
                <a:rect b="b" l="l" r="r" t="t"/>
                <a:pathLst>
                  <a:path extrusionOk="0" h="2749" w="268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3876925" y="2454850"/>
                <a:ext cx="56425" cy="61700"/>
              </a:xfrm>
              <a:custGeom>
                <a:rect b="b" l="l" r="r" t="t"/>
                <a:pathLst>
                  <a:path extrusionOk="0" h="2468" w="2257">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3674300" y="2435450"/>
                <a:ext cx="45825" cy="47625"/>
              </a:xfrm>
              <a:custGeom>
                <a:rect b="b" l="l" r="r" t="t"/>
                <a:pathLst>
                  <a:path extrusionOk="0" h="1905" w="1833">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3834650" y="2060125"/>
                <a:ext cx="72275" cy="61700"/>
              </a:xfrm>
              <a:custGeom>
                <a:rect b="b" l="l" r="r" t="t"/>
                <a:pathLst>
                  <a:path extrusionOk="0" h="2468" w="2891">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3973850" y="1963225"/>
                <a:ext cx="63450" cy="66975"/>
              </a:xfrm>
              <a:custGeom>
                <a:rect b="b" l="l" r="r" t="t"/>
                <a:pathLst>
                  <a:path extrusionOk="0" h="2679" w="2538">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3942125" y="1933250"/>
                <a:ext cx="51125" cy="42325"/>
              </a:xfrm>
              <a:custGeom>
                <a:rect b="b" l="l" r="r" t="t"/>
                <a:pathLst>
                  <a:path extrusionOk="0" h="1693" w="2045">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3353600" y="2167625"/>
                <a:ext cx="51125" cy="51125"/>
              </a:xfrm>
              <a:custGeom>
                <a:rect b="b" l="l" r="r" t="t"/>
                <a:pathLst>
                  <a:path extrusionOk="0" h="2045" w="2045">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3411750" y="2151775"/>
                <a:ext cx="31725" cy="24675"/>
              </a:xfrm>
              <a:custGeom>
                <a:rect b="b" l="l" r="r" t="t"/>
                <a:pathLst>
                  <a:path extrusionOk="0" h="987" w="1269">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3112200" y="1920925"/>
                <a:ext cx="54625" cy="54650"/>
              </a:xfrm>
              <a:custGeom>
                <a:rect b="b" l="l" r="r" t="t"/>
                <a:pathLst>
                  <a:path extrusionOk="0" h="2186" w="2185">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3150950" y="1836350"/>
                <a:ext cx="75800" cy="70500"/>
              </a:xfrm>
              <a:custGeom>
                <a:rect b="b" l="l" r="r" t="t"/>
                <a:pathLst>
                  <a:path extrusionOk="0" h="2820" w="3032">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3182675" y="1952650"/>
                <a:ext cx="40550" cy="38775"/>
              </a:xfrm>
              <a:custGeom>
                <a:rect b="b" l="l" r="r" t="t"/>
                <a:pathLst>
                  <a:path extrusionOk="0" h="1551" w="1622">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3709525" y="1667175"/>
                <a:ext cx="58175" cy="59950"/>
              </a:xfrm>
              <a:custGeom>
                <a:rect b="b" l="l" r="r" t="t"/>
                <a:pathLst>
                  <a:path extrusionOk="0" h="2398" w="2327">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3767675" y="1591400"/>
                <a:ext cx="52900" cy="52900"/>
              </a:xfrm>
              <a:custGeom>
                <a:rect b="b" l="l" r="r" t="t"/>
                <a:pathLst>
                  <a:path extrusionOk="0" h="2116" w="2116">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3813500" y="1635475"/>
                <a:ext cx="35275" cy="40550"/>
              </a:xfrm>
              <a:custGeom>
                <a:rect b="b" l="l" r="r" t="t"/>
                <a:pathLst>
                  <a:path extrusionOk="0" h="1622" w="1411">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3774725" y="1668950"/>
                <a:ext cx="51125" cy="45825"/>
              </a:xfrm>
              <a:custGeom>
                <a:rect b="b" l="l" r="r" t="t"/>
                <a:pathLst>
                  <a:path extrusionOk="0" h="1833" w="2045">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 name="Google Shape;74;p13"/>
            <p:cNvSpPr/>
            <p:nvPr/>
          </p:nvSpPr>
          <p:spPr>
            <a:xfrm>
              <a:off x="1177875" y="2516525"/>
              <a:ext cx="652000" cy="1566525"/>
            </a:xfrm>
            <a:custGeom>
              <a:rect b="b" l="l" r="r" t="t"/>
              <a:pathLst>
                <a:path extrusionOk="0" h="62661" w="2608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13"/>
            <p:cNvGrpSpPr/>
            <p:nvPr/>
          </p:nvGrpSpPr>
          <p:grpSpPr>
            <a:xfrm>
              <a:off x="1583150" y="1350000"/>
              <a:ext cx="216775" cy="269625"/>
              <a:chOff x="3876925" y="1350000"/>
              <a:chExt cx="216775" cy="269625"/>
            </a:xfrm>
          </p:grpSpPr>
          <p:sp>
            <p:nvSpPr>
              <p:cNvPr id="76" name="Google Shape;76;p13"/>
              <p:cNvSpPr/>
              <p:nvPr/>
            </p:nvSpPr>
            <p:spPr>
              <a:xfrm>
                <a:off x="3876925" y="1350000"/>
                <a:ext cx="216775" cy="269625"/>
              </a:xfrm>
              <a:custGeom>
                <a:rect b="b" l="l" r="r" t="t"/>
                <a:pathLst>
                  <a:path extrusionOk="0" h="10785" w="8671">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3876925" y="1350000"/>
                <a:ext cx="216775" cy="269625"/>
              </a:xfrm>
              <a:custGeom>
                <a:rect b="b" l="l" r="r" t="t"/>
                <a:pathLst>
                  <a:path extrusionOk="0" fill="none" h="10785" w="8671">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3940375" y="1512125"/>
                <a:ext cx="31725" cy="75800"/>
              </a:xfrm>
              <a:custGeom>
                <a:rect b="b" l="l" r="r" t="t"/>
                <a:pathLst>
                  <a:path extrusionOk="0" fill="none" h="3032" w="1269">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3954475" y="1404625"/>
                <a:ext cx="22925" cy="65225"/>
              </a:xfrm>
              <a:custGeom>
                <a:rect b="b" l="l" r="r" t="t"/>
                <a:pathLst>
                  <a:path extrusionOk="0" fill="none" h="2609" w="917">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3899850" y="1462775"/>
                <a:ext cx="56400" cy="29975"/>
              </a:xfrm>
              <a:custGeom>
                <a:rect b="b" l="l" r="r" t="t"/>
                <a:pathLst>
                  <a:path extrusionOk="0" fill="none" h="1199" w="2256">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3"/>
            <p:cNvSpPr/>
            <p:nvPr/>
          </p:nvSpPr>
          <p:spPr>
            <a:xfrm>
              <a:off x="1086250" y="2701550"/>
              <a:ext cx="237900" cy="313675"/>
            </a:xfrm>
            <a:custGeom>
              <a:rect b="b" l="l" r="r" t="t"/>
              <a:pathLst>
                <a:path extrusionOk="0" h="12547" w="9516">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924150" y="1106825"/>
              <a:ext cx="244950" cy="345400"/>
            </a:xfrm>
            <a:custGeom>
              <a:rect b="b" l="l" r="r" t="t"/>
              <a:pathLst>
                <a:path extrusionOk="0" h="13816" w="9798">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1750550" y="2135900"/>
              <a:ext cx="260825" cy="227350"/>
            </a:xfrm>
            <a:custGeom>
              <a:rect b="b" l="l" r="r" t="t"/>
              <a:pathLst>
                <a:path extrusionOk="0" h="9094" w="10433">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1133825" y="238125"/>
              <a:ext cx="246725" cy="246700"/>
            </a:xfrm>
            <a:custGeom>
              <a:rect b="b" l="l" r="r" t="t"/>
              <a:pathLst>
                <a:path extrusionOk="0" h="9868" w="9869">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13"/>
            <p:cNvGrpSpPr/>
            <p:nvPr/>
          </p:nvGrpSpPr>
          <p:grpSpPr>
            <a:xfrm>
              <a:off x="1863325" y="2900650"/>
              <a:ext cx="206200" cy="244975"/>
              <a:chOff x="4157100" y="2900650"/>
              <a:chExt cx="206200" cy="244975"/>
            </a:xfrm>
          </p:grpSpPr>
          <p:sp>
            <p:nvSpPr>
              <p:cNvPr id="86" name="Google Shape;86;p13"/>
              <p:cNvSpPr/>
              <p:nvPr/>
            </p:nvSpPr>
            <p:spPr>
              <a:xfrm>
                <a:off x="4157100" y="3031050"/>
                <a:ext cx="51125" cy="114575"/>
              </a:xfrm>
              <a:custGeom>
                <a:rect b="b" l="l" r="r" t="t"/>
                <a:pathLst>
                  <a:path extrusionOk="0" h="4583" w="2045">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4169450" y="2900650"/>
                <a:ext cx="88125" cy="104000"/>
              </a:xfrm>
              <a:custGeom>
                <a:rect b="b" l="l" r="r" t="t"/>
                <a:pathLst>
                  <a:path extrusionOk="0" h="4160" w="3525">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4217025" y="3024000"/>
                <a:ext cx="146275" cy="104000"/>
              </a:xfrm>
              <a:custGeom>
                <a:rect b="b" l="l" r="r" t="t"/>
                <a:pathLst>
                  <a:path extrusionOk="0" h="4160" w="5851">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13"/>
            <p:cNvGrpSpPr/>
            <p:nvPr/>
          </p:nvGrpSpPr>
          <p:grpSpPr>
            <a:xfrm>
              <a:off x="1923250" y="773800"/>
              <a:ext cx="290750" cy="361250"/>
              <a:chOff x="4217025" y="773800"/>
              <a:chExt cx="290750" cy="361250"/>
            </a:xfrm>
          </p:grpSpPr>
          <p:sp>
            <p:nvSpPr>
              <p:cNvPr id="90" name="Google Shape;90;p13"/>
              <p:cNvSpPr/>
              <p:nvPr/>
            </p:nvSpPr>
            <p:spPr>
              <a:xfrm>
                <a:off x="4231125" y="773800"/>
                <a:ext cx="56400" cy="135700"/>
              </a:xfrm>
              <a:custGeom>
                <a:rect b="b" l="l" r="r" t="t"/>
                <a:pathLst>
                  <a:path extrusionOk="0" h="5428" w="2256">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4291025" y="858375"/>
                <a:ext cx="216750" cy="109275"/>
              </a:xfrm>
              <a:custGeom>
                <a:rect b="b" l="l" r="r" t="t"/>
                <a:pathLst>
                  <a:path extrusionOk="0" h="4371" w="867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4217025" y="1004625"/>
                <a:ext cx="68750" cy="130425"/>
              </a:xfrm>
              <a:custGeom>
                <a:rect b="b" l="l" r="r" t="t"/>
                <a:pathLst>
                  <a:path extrusionOk="0" h="5217" w="275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3"/>
            <p:cNvGrpSpPr/>
            <p:nvPr/>
          </p:nvGrpSpPr>
          <p:grpSpPr>
            <a:xfrm>
              <a:off x="959375" y="2320925"/>
              <a:ext cx="149800" cy="299575"/>
              <a:chOff x="3253150" y="2320925"/>
              <a:chExt cx="149800" cy="299575"/>
            </a:xfrm>
          </p:grpSpPr>
          <p:sp>
            <p:nvSpPr>
              <p:cNvPr id="94" name="Google Shape;94;p13"/>
              <p:cNvSpPr/>
              <p:nvPr/>
            </p:nvSpPr>
            <p:spPr>
              <a:xfrm>
                <a:off x="3290150" y="2476000"/>
                <a:ext cx="112800" cy="144500"/>
              </a:xfrm>
              <a:custGeom>
                <a:rect b="b" l="l" r="r" t="t"/>
                <a:pathLst>
                  <a:path extrusionOk="0" h="5780" w="4512">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3253150" y="2320925"/>
                <a:ext cx="100475" cy="130425"/>
              </a:xfrm>
              <a:custGeom>
                <a:rect b="b" l="l" r="r" t="t"/>
                <a:pathLst>
                  <a:path extrusionOk="0" h="5217" w="4019">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 name="Google Shape;96;p13"/>
            <p:cNvGrpSpPr/>
            <p:nvPr/>
          </p:nvGrpSpPr>
          <p:grpSpPr>
            <a:xfrm>
              <a:off x="1193750" y="3986125"/>
              <a:ext cx="766525" cy="1452000"/>
              <a:chOff x="3487525" y="3986125"/>
              <a:chExt cx="766525" cy="1452000"/>
            </a:xfrm>
          </p:grpSpPr>
          <p:sp>
            <p:nvSpPr>
              <p:cNvPr id="97" name="Google Shape;97;p13"/>
              <p:cNvSpPr/>
              <p:nvPr/>
            </p:nvSpPr>
            <p:spPr>
              <a:xfrm>
                <a:off x="3506900" y="3986125"/>
                <a:ext cx="747150" cy="1452000"/>
              </a:xfrm>
              <a:custGeom>
                <a:rect b="b" l="l" r="r" t="t"/>
                <a:pathLst>
                  <a:path extrusionOk="0" h="58080" w="29886">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3501600" y="4357925"/>
                <a:ext cx="151575" cy="297825"/>
              </a:xfrm>
              <a:custGeom>
                <a:rect b="b" l="l" r="r" t="t"/>
                <a:pathLst>
                  <a:path extrusionOk="0" h="11913" w="6063">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3487525" y="4421350"/>
                <a:ext cx="82825" cy="112800"/>
              </a:xfrm>
              <a:custGeom>
                <a:rect b="b" l="l" r="r" t="t"/>
                <a:pathLst>
                  <a:path extrusionOk="0" h="4512" w="3313">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3621425" y="4657475"/>
                <a:ext cx="89900" cy="84625"/>
              </a:xfrm>
              <a:custGeom>
                <a:rect b="b" l="l" r="r" t="t"/>
                <a:pathLst>
                  <a:path extrusionOk="0" h="3385" w="3596">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13"/>
            <p:cNvSpPr/>
            <p:nvPr/>
          </p:nvSpPr>
          <p:spPr>
            <a:xfrm>
              <a:off x="1660700" y="3957925"/>
              <a:ext cx="244950" cy="246725"/>
            </a:xfrm>
            <a:custGeom>
              <a:rect b="b" l="l" r="r" t="t"/>
              <a:pathLst>
                <a:path extrusionOk="0" h="9869" w="9798">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971725" y="3707700"/>
              <a:ext cx="220275" cy="341875"/>
            </a:xfrm>
            <a:custGeom>
              <a:rect b="b" l="l" r="r" t="t"/>
              <a:pathLst>
                <a:path extrusionOk="0" h="13675" w="8811">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2016625" y="4890075"/>
              <a:ext cx="119850" cy="586800"/>
            </a:xfrm>
            <a:custGeom>
              <a:rect b="b" l="l" r="r" t="t"/>
              <a:pathLst>
                <a:path extrusionOk="0" h="23472" w="4794">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 name="Google Shape;104;p13"/>
            <p:cNvGrpSpPr/>
            <p:nvPr/>
          </p:nvGrpSpPr>
          <p:grpSpPr>
            <a:xfrm>
              <a:off x="1216650" y="5036325"/>
              <a:ext cx="169175" cy="269650"/>
              <a:chOff x="3510425" y="5036325"/>
              <a:chExt cx="169175" cy="269650"/>
            </a:xfrm>
          </p:grpSpPr>
          <p:sp>
            <p:nvSpPr>
              <p:cNvPr id="105" name="Google Shape;105;p13"/>
              <p:cNvSpPr/>
              <p:nvPr/>
            </p:nvSpPr>
            <p:spPr>
              <a:xfrm>
                <a:off x="3510425" y="5105050"/>
                <a:ext cx="86350" cy="77575"/>
              </a:xfrm>
              <a:custGeom>
                <a:rect b="b" l="l" r="r" t="t"/>
                <a:pathLst>
                  <a:path extrusionOk="0" h="3103" w="3454">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3602050" y="5157925"/>
                <a:ext cx="66975" cy="63450"/>
              </a:xfrm>
              <a:custGeom>
                <a:rect b="b" l="l" r="r" t="t"/>
                <a:pathLst>
                  <a:path extrusionOk="0" h="2538" w="2679">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538625" y="5221350"/>
                <a:ext cx="82825" cy="84625"/>
              </a:xfrm>
              <a:custGeom>
                <a:rect b="b" l="l" r="r" t="t"/>
                <a:pathLst>
                  <a:path extrusionOk="0" h="3385" w="3313">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3640825" y="5036325"/>
                <a:ext cx="38775" cy="42325"/>
              </a:xfrm>
              <a:custGeom>
                <a:rect b="b" l="l" r="r" t="t"/>
                <a:pathLst>
                  <a:path extrusionOk="0" h="1693" w="1551">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9" name="Google Shape;109;p13"/>
          <p:cNvGrpSpPr/>
          <p:nvPr/>
        </p:nvGrpSpPr>
        <p:grpSpPr>
          <a:xfrm rot="5400000">
            <a:off x="5889766" y="-1700680"/>
            <a:ext cx="1401157" cy="5259705"/>
            <a:chOff x="818425" y="238125"/>
            <a:chExt cx="1395575" cy="5238750"/>
          </a:xfrm>
        </p:grpSpPr>
        <p:sp>
          <p:nvSpPr>
            <p:cNvPr id="110" name="Google Shape;110;p13"/>
            <p:cNvSpPr/>
            <p:nvPr/>
          </p:nvSpPr>
          <p:spPr>
            <a:xfrm>
              <a:off x="1253650" y="245150"/>
              <a:ext cx="731300" cy="1178875"/>
            </a:xfrm>
            <a:custGeom>
              <a:rect b="b" l="l" r="r" t="t"/>
              <a:pathLst>
                <a:path extrusionOk="0" h="47155" w="29252">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3"/>
            <p:cNvGrpSpPr/>
            <p:nvPr/>
          </p:nvGrpSpPr>
          <p:grpSpPr>
            <a:xfrm>
              <a:off x="818425" y="1334150"/>
              <a:ext cx="925100" cy="1370950"/>
              <a:chOff x="3112200" y="1334150"/>
              <a:chExt cx="925100" cy="1370950"/>
            </a:xfrm>
          </p:grpSpPr>
          <p:sp>
            <p:nvSpPr>
              <p:cNvPr id="112" name="Google Shape;112;p13"/>
              <p:cNvSpPr/>
              <p:nvPr/>
            </p:nvSpPr>
            <p:spPr>
              <a:xfrm>
                <a:off x="3173850" y="1334150"/>
                <a:ext cx="819400" cy="1279300"/>
              </a:xfrm>
              <a:custGeom>
                <a:rect b="b" l="l" r="r" t="t"/>
                <a:pathLst>
                  <a:path extrusionOk="0" h="51172" w="32776">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3757125" y="2555275"/>
                <a:ext cx="58150" cy="59950"/>
              </a:xfrm>
              <a:custGeom>
                <a:rect b="b" l="l" r="r" t="t"/>
                <a:pathLst>
                  <a:path extrusionOk="0" h="2398" w="2326">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3764150" y="2631050"/>
                <a:ext cx="75800" cy="74050"/>
              </a:xfrm>
              <a:custGeom>
                <a:rect b="b" l="l" r="r" t="t"/>
                <a:pathLst>
                  <a:path extrusionOk="0" h="2962" w="3032">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3852275" y="2620475"/>
                <a:ext cx="65200" cy="68750"/>
              </a:xfrm>
              <a:custGeom>
                <a:rect b="b" l="l" r="r" t="t"/>
                <a:pathLst>
                  <a:path extrusionOk="0" h="2750" w="2608">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3883975" y="2544725"/>
                <a:ext cx="67000" cy="68725"/>
              </a:xfrm>
              <a:custGeom>
                <a:rect b="b" l="l" r="r" t="t"/>
                <a:pathLst>
                  <a:path extrusionOk="0" h="2749" w="268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3876925" y="2454850"/>
                <a:ext cx="56425" cy="61700"/>
              </a:xfrm>
              <a:custGeom>
                <a:rect b="b" l="l" r="r" t="t"/>
                <a:pathLst>
                  <a:path extrusionOk="0" h="2468" w="2257">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3674300" y="2435450"/>
                <a:ext cx="45825" cy="47625"/>
              </a:xfrm>
              <a:custGeom>
                <a:rect b="b" l="l" r="r" t="t"/>
                <a:pathLst>
                  <a:path extrusionOk="0" h="1905" w="1833">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3834650" y="2060125"/>
                <a:ext cx="72275" cy="61700"/>
              </a:xfrm>
              <a:custGeom>
                <a:rect b="b" l="l" r="r" t="t"/>
                <a:pathLst>
                  <a:path extrusionOk="0" h="2468" w="2891">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3973850" y="1963225"/>
                <a:ext cx="63450" cy="66975"/>
              </a:xfrm>
              <a:custGeom>
                <a:rect b="b" l="l" r="r" t="t"/>
                <a:pathLst>
                  <a:path extrusionOk="0" h="2679" w="2538">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a:off x="3942125" y="1933250"/>
                <a:ext cx="51125" cy="42325"/>
              </a:xfrm>
              <a:custGeom>
                <a:rect b="b" l="l" r="r" t="t"/>
                <a:pathLst>
                  <a:path extrusionOk="0" h="1693" w="2045">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a:off x="3353600" y="2167625"/>
                <a:ext cx="51125" cy="51125"/>
              </a:xfrm>
              <a:custGeom>
                <a:rect b="b" l="l" r="r" t="t"/>
                <a:pathLst>
                  <a:path extrusionOk="0" h="2045" w="2045">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a:off x="3411750" y="2151775"/>
                <a:ext cx="31725" cy="24675"/>
              </a:xfrm>
              <a:custGeom>
                <a:rect b="b" l="l" r="r" t="t"/>
                <a:pathLst>
                  <a:path extrusionOk="0" h="987" w="1269">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a:off x="3112200" y="1920925"/>
                <a:ext cx="54625" cy="54650"/>
              </a:xfrm>
              <a:custGeom>
                <a:rect b="b" l="l" r="r" t="t"/>
                <a:pathLst>
                  <a:path extrusionOk="0" h="2186" w="2185">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3150950" y="1836350"/>
                <a:ext cx="75800" cy="70500"/>
              </a:xfrm>
              <a:custGeom>
                <a:rect b="b" l="l" r="r" t="t"/>
                <a:pathLst>
                  <a:path extrusionOk="0" h="2820" w="3032">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a:off x="3182675" y="1952650"/>
                <a:ext cx="40550" cy="38775"/>
              </a:xfrm>
              <a:custGeom>
                <a:rect b="b" l="l" r="r" t="t"/>
                <a:pathLst>
                  <a:path extrusionOk="0" h="1551" w="1622">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a:off x="3709525" y="1667175"/>
                <a:ext cx="58175" cy="59950"/>
              </a:xfrm>
              <a:custGeom>
                <a:rect b="b" l="l" r="r" t="t"/>
                <a:pathLst>
                  <a:path extrusionOk="0" h="2398" w="2327">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a:off x="3767675" y="1591400"/>
                <a:ext cx="52900" cy="52900"/>
              </a:xfrm>
              <a:custGeom>
                <a:rect b="b" l="l" r="r" t="t"/>
                <a:pathLst>
                  <a:path extrusionOk="0" h="2116" w="2116">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3813500" y="1635475"/>
                <a:ext cx="35275" cy="40550"/>
              </a:xfrm>
              <a:custGeom>
                <a:rect b="b" l="l" r="r" t="t"/>
                <a:pathLst>
                  <a:path extrusionOk="0" h="1622" w="1411">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3774725" y="1668950"/>
                <a:ext cx="51125" cy="45825"/>
              </a:xfrm>
              <a:custGeom>
                <a:rect b="b" l="l" r="r" t="t"/>
                <a:pathLst>
                  <a:path extrusionOk="0" h="1833" w="2045">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3"/>
            <p:cNvSpPr/>
            <p:nvPr/>
          </p:nvSpPr>
          <p:spPr>
            <a:xfrm>
              <a:off x="1177875" y="2516525"/>
              <a:ext cx="652000" cy="1566525"/>
            </a:xfrm>
            <a:custGeom>
              <a:rect b="b" l="l" r="r" t="t"/>
              <a:pathLst>
                <a:path extrusionOk="0" h="62661" w="2608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 name="Google Shape;132;p13"/>
            <p:cNvGrpSpPr/>
            <p:nvPr/>
          </p:nvGrpSpPr>
          <p:grpSpPr>
            <a:xfrm>
              <a:off x="1583150" y="1350000"/>
              <a:ext cx="216775" cy="269625"/>
              <a:chOff x="3876925" y="1350000"/>
              <a:chExt cx="216775" cy="269625"/>
            </a:xfrm>
          </p:grpSpPr>
          <p:sp>
            <p:nvSpPr>
              <p:cNvPr id="133" name="Google Shape;133;p13"/>
              <p:cNvSpPr/>
              <p:nvPr/>
            </p:nvSpPr>
            <p:spPr>
              <a:xfrm>
                <a:off x="3876925" y="1350000"/>
                <a:ext cx="216775" cy="269625"/>
              </a:xfrm>
              <a:custGeom>
                <a:rect b="b" l="l" r="r" t="t"/>
                <a:pathLst>
                  <a:path extrusionOk="0" h="10785" w="8671">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3876925" y="1350000"/>
                <a:ext cx="216775" cy="269625"/>
              </a:xfrm>
              <a:custGeom>
                <a:rect b="b" l="l" r="r" t="t"/>
                <a:pathLst>
                  <a:path extrusionOk="0" fill="none" h="10785" w="8671">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3940375" y="1512125"/>
                <a:ext cx="31725" cy="75800"/>
              </a:xfrm>
              <a:custGeom>
                <a:rect b="b" l="l" r="r" t="t"/>
                <a:pathLst>
                  <a:path extrusionOk="0" fill="none" h="3032" w="1269">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3954475" y="1404625"/>
                <a:ext cx="22925" cy="65225"/>
              </a:xfrm>
              <a:custGeom>
                <a:rect b="b" l="l" r="r" t="t"/>
                <a:pathLst>
                  <a:path extrusionOk="0" fill="none" h="2609" w="917">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3899850" y="1462775"/>
                <a:ext cx="56400" cy="29975"/>
              </a:xfrm>
              <a:custGeom>
                <a:rect b="b" l="l" r="r" t="t"/>
                <a:pathLst>
                  <a:path extrusionOk="0" fill="none" h="1199" w="2256">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13"/>
            <p:cNvSpPr/>
            <p:nvPr/>
          </p:nvSpPr>
          <p:spPr>
            <a:xfrm>
              <a:off x="1086250" y="2701550"/>
              <a:ext cx="237900" cy="313675"/>
            </a:xfrm>
            <a:custGeom>
              <a:rect b="b" l="l" r="r" t="t"/>
              <a:pathLst>
                <a:path extrusionOk="0" h="12547" w="9516">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924150" y="1106825"/>
              <a:ext cx="244950" cy="345400"/>
            </a:xfrm>
            <a:custGeom>
              <a:rect b="b" l="l" r="r" t="t"/>
              <a:pathLst>
                <a:path extrusionOk="0" h="13816" w="9798">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1750550" y="2135900"/>
              <a:ext cx="260825" cy="227350"/>
            </a:xfrm>
            <a:custGeom>
              <a:rect b="b" l="l" r="r" t="t"/>
              <a:pathLst>
                <a:path extrusionOk="0" h="9094" w="10433">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1133825" y="238125"/>
              <a:ext cx="246725" cy="246700"/>
            </a:xfrm>
            <a:custGeom>
              <a:rect b="b" l="l" r="r" t="t"/>
              <a:pathLst>
                <a:path extrusionOk="0" h="9868" w="9869">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 name="Google Shape;142;p13"/>
            <p:cNvGrpSpPr/>
            <p:nvPr/>
          </p:nvGrpSpPr>
          <p:grpSpPr>
            <a:xfrm>
              <a:off x="1863325" y="2900650"/>
              <a:ext cx="206200" cy="244975"/>
              <a:chOff x="4157100" y="2900650"/>
              <a:chExt cx="206200" cy="244975"/>
            </a:xfrm>
          </p:grpSpPr>
          <p:sp>
            <p:nvSpPr>
              <p:cNvPr id="143" name="Google Shape;143;p13"/>
              <p:cNvSpPr/>
              <p:nvPr/>
            </p:nvSpPr>
            <p:spPr>
              <a:xfrm>
                <a:off x="4157100" y="3031050"/>
                <a:ext cx="51125" cy="114575"/>
              </a:xfrm>
              <a:custGeom>
                <a:rect b="b" l="l" r="r" t="t"/>
                <a:pathLst>
                  <a:path extrusionOk="0" h="4583" w="2045">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4169450" y="2900650"/>
                <a:ext cx="88125" cy="104000"/>
              </a:xfrm>
              <a:custGeom>
                <a:rect b="b" l="l" r="r" t="t"/>
                <a:pathLst>
                  <a:path extrusionOk="0" h="4160" w="3525">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a:off x="4217025" y="3024000"/>
                <a:ext cx="146275" cy="104000"/>
              </a:xfrm>
              <a:custGeom>
                <a:rect b="b" l="l" r="r" t="t"/>
                <a:pathLst>
                  <a:path extrusionOk="0" h="4160" w="5851">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 name="Google Shape;146;p13"/>
            <p:cNvGrpSpPr/>
            <p:nvPr/>
          </p:nvGrpSpPr>
          <p:grpSpPr>
            <a:xfrm>
              <a:off x="1923250" y="773800"/>
              <a:ext cx="290750" cy="361250"/>
              <a:chOff x="4217025" y="773800"/>
              <a:chExt cx="290750" cy="361250"/>
            </a:xfrm>
          </p:grpSpPr>
          <p:sp>
            <p:nvSpPr>
              <p:cNvPr id="147" name="Google Shape;147;p13"/>
              <p:cNvSpPr/>
              <p:nvPr/>
            </p:nvSpPr>
            <p:spPr>
              <a:xfrm>
                <a:off x="4231125" y="773800"/>
                <a:ext cx="56400" cy="135700"/>
              </a:xfrm>
              <a:custGeom>
                <a:rect b="b" l="l" r="r" t="t"/>
                <a:pathLst>
                  <a:path extrusionOk="0" h="5428" w="2256">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4291025" y="858375"/>
                <a:ext cx="216750" cy="109275"/>
              </a:xfrm>
              <a:custGeom>
                <a:rect b="b" l="l" r="r" t="t"/>
                <a:pathLst>
                  <a:path extrusionOk="0" h="4371" w="867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4217025" y="1004625"/>
                <a:ext cx="68750" cy="130425"/>
              </a:xfrm>
              <a:custGeom>
                <a:rect b="b" l="l" r="r" t="t"/>
                <a:pathLst>
                  <a:path extrusionOk="0" h="5217" w="275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13"/>
            <p:cNvGrpSpPr/>
            <p:nvPr/>
          </p:nvGrpSpPr>
          <p:grpSpPr>
            <a:xfrm>
              <a:off x="959375" y="2320925"/>
              <a:ext cx="149800" cy="299575"/>
              <a:chOff x="3253150" y="2320925"/>
              <a:chExt cx="149800" cy="299575"/>
            </a:xfrm>
          </p:grpSpPr>
          <p:sp>
            <p:nvSpPr>
              <p:cNvPr id="151" name="Google Shape;151;p13"/>
              <p:cNvSpPr/>
              <p:nvPr/>
            </p:nvSpPr>
            <p:spPr>
              <a:xfrm>
                <a:off x="3290150" y="2476000"/>
                <a:ext cx="112800" cy="144500"/>
              </a:xfrm>
              <a:custGeom>
                <a:rect b="b" l="l" r="r" t="t"/>
                <a:pathLst>
                  <a:path extrusionOk="0" h="5780" w="4512">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3253150" y="2320925"/>
                <a:ext cx="100475" cy="130425"/>
              </a:xfrm>
              <a:custGeom>
                <a:rect b="b" l="l" r="r" t="t"/>
                <a:pathLst>
                  <a:path extrusionOk="0" h="5217" w="4019">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 name="Google Shape;153;p13"/>
            <p:cNvGrpSpPr/>
            <p:nvPr/>
          </p:nvGrpSpPr>
          <p:grpSpPr>
            <a:xfrm>
              <a:off x="1193750" y="3986125"/>
              <a:ext cx="766525" cy="1452000"/>
              <a:chOff x="3487525" y="3986125"/>
              <a:chExt cx="766525" cy="1452000"/>
            </a:xfrm>
          </p:grpSpPr>
          <p:sp>
            <p:nvSpPr>
              <p:cNvPr id="154" name="Google Shape;154;p13"/>
              <p:cNvSpPr/>
              <p:nvPr/>
            </p:nvSpPr>
            <p:spPr>
              <a:xfrm>
                <a:off x="3506900" y="3986125"/>
                <a:ext cx="747150" cy="1452000"/>
              </a:xfrm>
              <a:custGeom>
                <a:rect b="b" l="l" r="r" t="t"/>
                <a:pathLst>
                  <a:path extrusionOk="0" h="58080" w="29886">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a:off x="3501600" y="4357925"/>
                <a:ext cx="151575" cy="297825"/>
              </a:xfrm>
              <a:custGeom>
                <a:rect b="b" l="l" r="r" t="t"/>
                <a:pathLst>
                  <a:path extrusionOk="0" h="11913" w="6063">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a:off x="3487525" y="4421350"/>
                <a:ext cx="82825" cy="112800"/>
              </a:xfrm>
              <a:custGeom>
                <a:rect b="b" l="l" r="r" t="t"/>
                <a:pathLst>
                  <a:path extrusionOk="0" h="4512" w="3313">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3621425" y="4657475"/>
                <a:ext cx="89900" cy="84625"/>
              </a:xfrm>
              <a:custGeom>
                <a:rect b="b" l="l" r="r" t="t"/>
                <a:pathLst>
                  <a:path extrusionOk="0" h="3385" w="3596">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3"/>
            <p:cNvSpPr/>
            <p:nvPr/>
          </p:nvSpPr>
          <p:spPr>
            <a:xfrm>
              <a:off x="1660700" y="3957925"/>
              <a:ext cx="244950" cy="246725"/>
            </a:xfrm>
            <a:custGeom>
              <a:rect b="b" l="l" r="r" t="t"/>
              <a:pathLst>
                <a:path extrusionOk="0" h="9869" w="9798">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971725" y="3707700"/>
              <a:ext cx="220275" cy="341875"/>
            </a:xfrm>
            <a:custGeom>
              <a:rect b="b" l="l" r="r" t="t"/>
              <a:pathLst>
                <a:path extrusionOk="0" h="13675" w="8811">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2016625" y="4890075"/>
              <a:ext cx="119850" cy="586800"/>
            </a:xfrm>
            <a:custGeom>
              <a:rect b="b" l="l" r="r" t="t"/>
              <a:pathLst>
                <a:path extrusionOk="0" h="23472" w="4794">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 name="Google Shape;161;p13"/>
            <p:cNvGrpSpPr/>
            <p:nvPr/>
          </p:nvGrpSpPr>
          <p:grpSpPr>
            <a:xfrm>
              <a:off x="1216650" y="5036325"/>
              <a:ext cx="169175" cy="269650"/>
              <a:chOff x="3510425" y="5036325"/>
              <a:chExt cx="169175" cy="269650"/>
            </a:xfrm>
          </p:grpSpPr>
          <p:sp>
            <p:nvSpPr>
              <p:cNvPr id="162" name="Google Shape;162;p13"/>
              <p:cNvSpPr/>
              <p:nvPr/>
            </p:nvSpPr>
            <p:spPr>
              <a:xfrm>
                <a:off x="3510425" y="5105050"/>
                <a:ext cx="86350" cy="77575"/>
              </a:xfrm>
              <a:custGeom>
                <a:rect b="b" l="l" r="r" t="t"/>
                <a:pathLst>
                  <a:path extrusionOk="0" h="3103" w="3454">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3602050" y="5157925"/>
                <a:ext cx="66975" cy="63450"/>
              </a:xfrm>
              <a:custGeom>
                <a:rect b="b" l="l" r="r" t="t"/>
                <a:pathLst>
                  <a:path extrusionOk="0" h="2538" w="2679">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a:off x="3538625" y="5221350"/>
                <a:ext cx="82825" cy="84625"/>
              </a:xfrm>
              <a:custGeom>
                <a:rect b="b" l="l" r="r" t="t"/>
                <a:pathLst>
                  <a:path extrusionOk="0" h="3385" w="3313">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a:off x="3640825" y="5036325"/>
                <a:ext cx="38775" cy="42325"/>
              </a:xfrm>
              <a:custGeom>
                <a:rect b="b" l="l" r="r" t="t"/>
                <a:pathLst>
                  <a:path extrusionOk="0" h="1693" w="1551">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66" name="Shape 166"/>
        <p:cNvGrpSpPr/>
        <p:nvPr/>
      </p:nvGrpSpPr>
      <p:grpSpPr>
        <a:xfrm>
          <a:off x="0" y="0"/>
          <a:ext cx="0" cy="0"/>
          <a:chOff x="0" y="0"/>
          <a:chExt cx="0" cy="0"/>
        </a:xfrm>
      </p:grpSpPr>
      <p:sp>
        <p:nvSpPr>
          <p:cNvPr id="167" name="Google Shape;167;p14"/>
          <p:cNvSpPr txBox="1"/>
          <p:nvPr>
            <p:ph type="title"/>
          </p:nvPr>
        </p:nvSpPr>
        <p:spPr>
          <a:xfrm>
            <a:off x="628975" y="586975"/>
            <a:ext cx="6009600" cy="8574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 name="Google Shape;168;p14"/>
          <p:cNvSpPr txBox="1"/>
          <p:nvPr>
            <p:ph idx="1" type="body"/>
          </p:nvPr>
        </p:nvSpPr>
        <p:spPr>
          <a:xfrm>
            <a:off x="628875" y="1581150"/>
            <a:ext cx="1937100" cy="2789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69" name="Google Shape;169;p14"/>
          <p:cNvSpPr txBox="1"/>
          <p:nvPr>
            <p:ph idx="2" type="body"/>
          </p:nvPr>
        </p:nvSpPr>
        <p:spPr>
          <a:xfrm>
            <a:off x="2665192" y="1581150"/>
            <a:ext cx="1937100" cy="2789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70" name="Google Shape;170;p14"/>
          <p:cNvSpPr txBox="1"/>
          <p:nvPr>
            <p:ph idx="3" type="body"/>
          </p:nvPr>
        </p:nvSpPr>
        <p:spPr>
          <a:xfrm>
            <a:off x="4701509" y="1581150"/>
            <a:ext cx="1937100" cy="2789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grpSp>
        <p:nvGrpSpPr>
          <p:cNvPr id="171" name="Google Shape;171;p14"/>
          <p:cNvGrpSpPr/>
          <p:nvPr/>
        </p:nvGrpSpPr>
        <p:grpSpPr>
          <a:xfrm>
            <a:off x="7108241" y="-58105"/>
            <a:ext cx="1401157" cy="5259705"/>
            <a:chOff x="818425" y="238125"/>
            <a:chExt cx="1395575" cy="5238750"/>
          </a:xfrm>
        </p:grpSpPr>
        <p:sp>
          <p:nvSpPr>
            <p:cNvPr id="172" name="Google Shape;172;p14"/>
            <p:cNvSpPr/>
            <p:nvPr/>
          </p:nvSpPr>
          <p:spPr>
            <a:xfrm>
              <a:off x="1253650" y="245150"/>
              <a:ext cx="731300" cy="1178875"/>
            </a:xfrm>
            <a:custGeom>
              <a:rect b="b" l="l" r="r" t="t"/>
              <a:pathLst>
                <a:path extrusionOk="0" h="47155" w="29252">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 name="Google Shape;173;p14"/>
            <p:cNvGrpSpPr/>
            <p:nvPr/>
          </p:nvGrpSpPr>
          <p:grpSpPr>
            <a:xfrm>
              <a:off x="818425" y="1334150"/>
              <a:ext cx="925100" cy="1370950"/>
              <a:chOff x="3112200" y="1334150"/>
              <a:chExt cx="925100" cy="1370950"/>
            </a:xfrm>
          </p:grpSpPr>
          <p:sp>
            <p:nvSpPr>
              <p:cNvPr id="174" name="Google Shape;174;p14"/>
              <p:cNvSpPr/>
              <p:nvPr/>
            </p:nvSpPr>
            <p:spPr>
              <a:xfrm>
                <a:off x="3173850" y="1334150"/>
                <a:ext cx="819400" cy="1279300"/>
              </a:xfrm>
              <a:custGeom>
                <a:rect b="b" l="l" r="r" t="t"/>
                <a:pathLst>
                  <a:path extrusionOk="0" h="51172" w="32776">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p:nvPr/>
            </p:nvSpPr>
            <p:spPr>
              <a:xfrm>
                <a:off x="3757125" y="2555275"/>
                <a:ext cx="58150" cy="59950"/>
              </a:xfrm>
              <a:custGeom>
                <a:rect b="b" l="l" r="r" t="t"/>
                <a:pathLst>
                  <a:path extrusionOk="0" h="2398" w="2326">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p:nvPr/>
            </p:nvSpPr>
            <p:spPr>
              <a:xfrm>
                <a:off x="3764150" y="2631050"/>
                <a:ext cx="75800" cy="74050"/>
              </a:xfrm>
              <a:custGeom>
                <a:rect b="b" l="l" r="r" t="t"/>
                <a:pathLst>
                  <a:path extrusionOk="0" h="2962" w="3032">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4"/>
              <p:cNvSpPr/>
              <p:nvPr/>
            </p:nvSpPr>
            <p:spPr>
              <a:xfrm>
                <a:off x="3852275" y="2620475"/>
                <a:ext cx="65200" cy="68750"/>
              </a:xfrm>
              <a:custGeom>
                <a:rect b="b" l="l" r="r" t="t"/>
                <a:pathLst>
                  <a:path extrusionOk="0" h="2750" w="2608">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4"/>
              <p:cNvSpPr/>
              <p:nvPr/>
            </p:nvSpPr>
            <p:spPr>
              <a:xfrm>
                <a:off x="3883975" y="2544725"/>
                <a:ext cx="67000" cy="68725"/>
              </a:xfrm>
              <a:custGeom>
                <a:rect b="b" l="l" r="r" t="t"/>
                <a:pathLst>
                  <a:path extrusionOk="0" h="2749" w="268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
              <p:cNvSpPr/>
              <p:nvPr/>
            </p:nvSpPr>
            <p:spPr>
              <a:xfrm>
                <a:off x="3876925" y="2454850"/>
                <a:ext cx="56425" cy="61700"/>
              </a:xfrm>
              <a:custGeom>
                <a:rect b="b" l="l" r="r" t="t"/>
                <a:pathLst>
                  <a:path extrusionOk="0" h="2468" w="2257">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
              <p:cNvSpPr/>
              <p:nvPr/>
            </p:nvSpPr>
            <p:spPr>
              <a:xfrm>
                <a:off x="3674300" y="2435450"/>
                <a:ext cx="45825" cy="47625"/>
              </a:xfrm>
              <a:custGeom>
                <a:rect b="b" l="l" r="r" t="t"/>
                <a:pathLst>
                  <a:path extrusionOk="0" h="1905" w="1833">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
              <p:cNvSpPr/>
              <p:nvPr/>
            </p:nvSpPr>
            <p:spPr>
              <a:xfrm>
                <a:off x="3834650" y="2060125"/>
                <a:ext cx="72275" cy="61700"/>
              </a:xfrm>
              <a:custGeom>
                <a:rect b="b" l="l" r="r" t="t"/>
                <a:pathLst>
                  <a:path extrusionOk="0" h="2468" w="2891">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4"/>
              <p:cNvSpPr/>
              <p:nvPr/>
            </p:nvSpPr>
            <p:spPr>
              <a:xfrm>
                <a:off x="3973850" y="1963225"/>
                <a:ext cx="63450" cy="66975"/>
              </a:xfrm>
              <a:custGeom>
                <a:rect b="b" l="l" r="r" t="t"/>
                <a:pathLst>
                  <a:path extrusionOk="0" h="2679" w="2538">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
              <p:cNvSpPr/>
              <p:nvPr/>
            </p:nvSpPr>
            <p:spPr>
              <a:xfrm>
                <a:off x="3942125" y="1933250"/>
                <a:ext cx="51125" cy="42325"/>
              </a:xfrm>
              <a:custGeom>
                <a:rect b="b" l="l" r="r" t="t"/>
                <a:pathLst>
                  <a:path extrusionOk="0" h="1693" w="2045">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4"/>
              <p:cNvSpPr/>
              <p:nvPr/>
            </p:nvSpPr>
            <p:spPr>
              <a:xfrm>
                <a:off x="3353600" y="2167625"/>
                <a:ext cx="51125" cy="51125"/>
              </a:xfrm>
              <a:custGeom>
                <a:rect b="b" l="l" r="r" t="t"/>
                <a:pathLst>
                  <a:path extrusionOk="0" h="2045" w="2045">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p:nvPr/>
            </p:nvSpPr>
            <p:spPr>
              <a:xfrm>
                <a:off x="3411750" y="2151775"/>
                <a:ext cx="31725" cy="24675"/>
              </a:xfrm>
              <a:custGeom>
                <a:rect b="b" l="l" r="r" t="t"/>
                <a:pathLst>
                  <a:path extrusionOk="0" h="987" w="1269">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a:off x="3112200" y="1920925"/>
                <a:ext cx="54625" cy="54650"/>
              </a:xfrm>
              <a:custGeom>
                <a:rect b="b" l="l" r="r" t="t"/>
                <a:pathLst>
                  <a:path extrusionOk="0" h="2186" w="2185">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a:off x="3150950" y="1836350"/>
                <a:ext cx="75800" cy="70500"/>
              </a:xfrm>
              <a:custGeom>
                <a:rect b="b" l="l" r="r" t="t"/>
                <a:pathLst>
                  <a:path extrusionOk="0" h="2820" w="3032">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a:off x="3182675" y="1952650"/>
                <a:ext cx="40550" cy="38775"/>
              </a:xfrm>
              <a:custGeom>
                <a:rect b="b" l="l" r="r" t="t"/>
                <a:pathLst>
                  <a:path extrusionOk="0" h="1551" w="1622">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a:off x="3709525" y="1667175"/>
                <a:ext cx="58175" cy="59950"/>
              </a:xfrm>
              <a:custGeom>
                <a:rect b="b" l="l" r="r" t="t"/>
                <a:pathLst>
                  <a:path extrusionOk="0" h="2398" w="2327">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a:off x="3767675" y="1591400"/>
                <a:ext cx="52900" cy="52900"/>
              </a:xfrm>
              <a:custGeom>
                <a:rect b="b" l="l" r="r" t="t"/>
                <a:pathLst>
                  <a:path extrusionOk="0" h="2116" w="2116">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a:off x="3813500" y="1635475"/>
                <a:ext cx="35275" cy="40550"/>
              </a:xfrm>
              <a:custGeom>
                <a:rect b="b" l="l" r="r" t="t"/>
                <a:pathLst>
                  <a:path extrusionOk="0" h="1622" w="1411">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a:off x="3774725" y="1668950"/>
                <a:ext cx="51125" cy="45825"/>
              </a:xfrm>
              <a:custGeom>
                <a:rect b="b" l="l" r="r" t="t"/>
                <a:pathLst>
                  <a:path extrusionOk="0" h="1833" w="2045">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14"/>
            <p:cNvSpPr/>
            <p:nvPr/>
          </p:nvSpPr>
          <p:spPr>
            <a:xfrm>
              <a:off x="1177875" y="2516525"/>
              <a:ext cx="652000" cy="1566525"/>
            </a:xfrm>
            <a:custGeom>
              <a:rect b="b" l="l" r="r" t="t"/>
              <a:pathLst>
                <a:path extrusionOk="0" h="62661" w="2608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 name="Google Shape;194;p14"/>
            <p:cNvGrpSpPr/>
            <p:nvPr/>
          </p:nvGrpSpPr>
          <p:grpSpPr>
            <a:xfrm>
              <a:off x="1583150" y="1350000"/>
              <a:ext cx="216775" cy="269625"/>
              <a:chOff x="3876925" y="1350000"/>
              <a:chExt cx="216775" cy="269625"/>
            </a:xfrm>
          </p:grpSpPr>
          <p:sp>
            <p:nvSpPr>
              <p:cNvPr id="195" name="Google Shape;195;p14"/>
              <p:cNvSpPr/>
              <p:nvPr/>
            </p:nvSpPr>
            <p:spPr>
              <a:xfrm>
                <a:off x="3876925" y="1350000"/>
                <a:ext cx="216775" cy="269625"/>
              </a:xfrm>
              <a:custGeom>
                <a:rect b="b" l="l" r="r" t="t"/>
                <a:pathLst>
                  <a:path extrusionOk="0" h="10785" w="8671">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a:off x="3876925" y="1350000"/>
                <a:ext cx="216775" cy="269625"/>
              </a:xfrm>
              <a:custGeom>
                <a:rect b="b" l="l" r="r" t="t"/>
                <a:pathLst>
                  <a:path extrusionOk="0" fill="none" h="10785" w="8671">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a:off x="3940375" y="1512125"/>
                <a:ext cx="31725" cy="75800"/>
              </a:xfrm>
              <a:custGeom>
                <a:rect b="b" l="l" r="r" t="t"/>
                <a:pathLst>
                  <a:path extrusionOk="0" fill="none" h="3032" w="1269">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a:off x="3954475" y="1404625"/>
                <a:ext cx="22925" cy="65225"/>
              </a:xfrm>
              <a:custGeom>
                <a:rect b="b" l="l" r="r" t="t"/>
                <a:pathLst>
                  <a:path extrusionOk="0" fill="none" h="2609" w="917">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a:off x="3899850" y="1462775"/>
                <a:ext cx="56400" cy="29975"/>
              </a:xfrm>
              <a:custGeom>
                <a:rect b="b" l="l" r="r" t="t"/>
                <a:pathLst>
                  <a:path extrusionOk="0" fill="none" h="1199" w="2256">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14"/>
            <p:cNvSpPr/>
            <p:nvPr/>
          </p:nvSpPr>
          <p:spPr>
            <a:xfrm>
              <a:off x="1086250" y="2701550"/>
              <a:ext cx="237900" cy="313675"/>
            </a:xfrm>
            <a:custGeom>
              <a:rect b="b" l="l" r="r" t="t"/>
              <a:pathLst>
                <a:path extrusionOk="0" h="12547" w="9516">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a:off x="924150" y="1106825"/>
              <a:ext cx="244950" cy="345400"/>
            </a:xfrm>
            <a:custGeom>
              <a:rect b="b" l="l" r="r" t="t"/>
              <a:pathLst>
                <a:path extrusionOk="0" h="13816" w="9798">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a:off x="1750550" y="2135900"/>
              <a:ext cx="260825" cy="227350"/>
            </a:xfrm>
            <a:custGeom>
              <a:rect b="b" l="l" r="r" t="t"/>
              <a:pathLst>
                <a:path extrusionOk="0" h="9094" w="10433">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a:off x="1133825" y="238125"/>
              <a:ext cx="246725" cy="246700"/>
            </a:xfrm>
            <a:custGeom>
              <a:rect b="b" l="l" r="r" t="t"/>
              <a:pathLst>
                <a:path extrusionOk="0" h="9868" w="9869">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4" name="Google Shape;204;p14"/>
            <p:cNvGrpSpPr/>
            <p:nvPr/>
          </p:nvGrpSpPr>
          <p:grpSpPr>
            <a:xfrm>
              <a:off x="1863325" y="2900650"/>
              <a:ext cx="206200" cy="244975"/>
              <a:chOff x="4157100" y="2900650"/>
              <a:chExt cx="206200" cy="244975"/>
            </a:xfrm>
          </p:grpSpPr>
          <p:sp>
            <p:nvSpPr>
              <p:cNvPr id="205" name="Google Shape;205;p14"/>
              <p:cNvSpPr/>
              <p:nvPr/>
            </p:nvSpPr>
            <p:spPr>
              <a:xfrm>
                <a:off x="4157100" y="3031050"/>
                <a:ext cx="51125" cy="114575"/>
              </a:xfrm>
              <a:custGeom>
                <a:rect b="b" l="l" r="r" t="t"/>
                <a:pathLst>
                  <a:path extrusionOk="0" h="4583" w="2045">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p:nvPr/>
            </p:nvSpPr>
            <p:spPr>
              <a:xfrm>
                <a:off x="4169450" y="2900650"/>
                <a:ext cx="88125" cy="104000"/>
              </a:xfrm>
              <a:custGeom>
                <a:rect b="b" l="l" r="r" t="t"/>
                <a:pathLst>
                  <a:path extrusionOk="0" h="4160" w="3525">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nvSpPr>
            <p:spPr>
              <a:xfrm>
                <a:off x="4217025" y="3024000"/>
                <a:ext cx="146275" cy="104000"/>
              </a:xfrm>
              <a:custGeom>
                <a:rect b="b" l="l" r="r" t="t"/>
                <a:pathLst>
                  <a:path extrusionOk="0" h="4160" w="5851">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4"/>
            <p:cNvGrpSpPr/>
            <p:nvPr/>
          </p:nvGrpSpPr>
          <p:grpSpPr>
            <a:xfrm>
              <a:off x="1923250" y="773800"/>
              <a:ext cx="290750" cy="361250"/>
              <a:chOff x="4217025" y="773800"/>
              <a:chExt cx="290750" cy="361250"/>
            </a:xfrm>
          </p:grpSpPr>
          <p:sp>
            <p:nvSpPr>
              <p:cNvPr id="209" name="Google Shape;209;p14"/>
              <p:cNvSpPr/>
              <p:nvPr/>
            </p:nvSpPr>
            <p:spPr>
              <a:xfrm>
                <a:off x="4231125" y="773800"/>
                <a:ext cx="56400" cy="135700"/>
              </a:xfrm>
              <a:custGeom>
                <a:rect b="b" l="l" r="r" t="t"/>
                <a:pathLst>
                  <a:path extrusionOk="0" h="5428" w="2256">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
              <p:cNvSpPr/>
              <p:nvPr/>
            </p:nvSpPr>
            <p:spPr>
              <a:xfrm>
                <a:off x="4291025" y="858375"/>
                <a:ext cx="216750" cy="109275"/>
              </a:xfrm>
              <a:custGeom>
                <a:rect b="b" l="l" r="r" t="t"/>
                <a:pathLst>
                  <a:path extrusionOk="0" h="4371" w="867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4217025" y="1004625"/>
                <a:ext cx="68750" cy="130425"/>
              </a:xfrm>
              <a:custGeom>
                <a:rect b="b" l="l" r="r" t="t"/>
                <a:pathLst>
                  <a:path extrusionOk="0" h="5217" w="275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 name="Google Shape;212;p14"/>
            <p:cNvGrpSpPr/>
            <p:nvPr/>
          </p:nvGrpSpPr>
          <p:grpSpPr>
            <a:xfrm>
              <a:off x="959375" y="2320925"/>
              <a:ext cx="149800" cy="299575"/>
              <a:chOff x="3253150" y="2320925"/>
              <a:chExt cx="149800" cy="299575"/>
            </a:xfrm>
          </p:grpSpPr>
          <p:sp>
            <p:nvSpPr>
              <p:cNvPr id="213" name="Google Shape;213;p14"/>
              <p:cNvSpPr/>
              <p:nvPr/>
            </p:nvSpPr>
            <p:spPr>
              <a:xfrm>
                <a:off x="3290150" y="2476000"/>
                <a:ext cx="112800" cy="144500"/>
              </a:xfrm>
              <a:custGeom>
                <a:rect b="b" l="l" r="r" t="t"/>
                <a:pathLst>
                  <a:path extrusionOk="0" h="5780" w="4512">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p:nvPr/>
            </p:nvSpPr>
            <p:spPr>
              <a:xfrm>
                <a:off x="3253150" y="2320925"/>
                <a:ext cx="100475" cy="130425"/>
              </a:xfrm>
              <a:custGeom>
                <a:rect b="b" l="l" r="r" t="t"/>
                <a:pathLst>
                  <a:path extrusionOk="0" h="5217" w="4019">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 name="Google Shape;215;p14"/>
            <p:cNvGrpSpPr/>
            <p:nvPr/>
          </p:nvGrpSpPr>
          <p:grpSpPr>
            <a:xfrm>
              <a:off x="1193750" y="3986125"/>
              <a:ext cx="766525" cy="1452000"/>
              <a:chOff x="3487525" y="3986125"/>
              <a:chExt cx="766525" cy="1452000"/>
            </a:xfrm>
          </p:grpSpPr>
          <p:sp>
            <p:nvSpPr>
              <p:cNvPr id="216" name="Google Shape;216;p14"/>
              <p:cNvSpPr/>
              <p:nvPr/>
            </p:nvSpPr>
            <p:spPr>
              <a:xfrm>
                <a:off x="3506900" y="3986125"/>
                <a:ext cx="747150" cy="1452000"/>
              </a:xfrm>
              <a:custGeom>
                <a:rect b="b" l="l" r="r" t="t"/>
                <a:pathLst>
                  <a:path extrusionOk="0" h="58080" w="29886">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p:nvPr/>
            </p:nvSpPr>
            <p:spPr>
              <a:xfrm>
                <a:off x="3501600" y="4357925"/>
                <a:ext cx="151575" cy="297825"/>
              </a:xfrm>
              <a:custGeom>
                <a:rect b="b" l="l" r="r" t="t"/>
                <a:pathLst>
                  <a:path extrusionOk="0" h="11913" w="6063">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4"/>
              <p:cNvSpPr/>
              <p:nvPr/>
            </p:nvSpPr>
            <p:spPr>
              <a:xfrm>
                <a:off x="3487525" y="4421350"/>
                <a:ext cx="82825" cy="112800"/>
              </a:xfrm>
              <a:custGeom>
                <a:rect b="b" l="l" r="r" t="t"/>
                <a:pathLst>
                  <a:path extrusionOk="0" h="4512" w="3313">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4"/>
              <p:cNvSpPr/>
              <p:nvPr/>
            </p:nvSpPr>
            <p:spPr>
              <a:xfrm>
                <a:off x="3621425" y="4657475"/>
                <a:ext cx="89900" cy="84625"/>
              </a:xfrm>
              <a:custGeom>
                <a:rect b="b" l="l" r="r" t="t"/>
                <a:pathLst>
                  <a:path extrusionOk="0" h="3385" w="3596">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14"/>
            <p:cNvSpPr/>
            <p:nvPr/>
          </p:nvSpPr>
          <p:spPr>
            <a:xfrm>
              <a:off x="1660700" y="3957925"/>
              <a:ext cx="244950" cy="246725"/>
            </a:xfrm>
            <a:custGeom>
              <a:rect b="b" l="l" r="r" t="t"/>
              <a:pathLst>
                <a:path extrusionOk="0" h="9869" w="9798">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p:nvPr/>
          </p:nvSpPr>
          <p:spPr>
            <a:xfrm>
              <a:off x="971725" y="3707700"/>
              <a:ext cx="220275" cy="341875"/>
            </a:xfrm>
            <a:custGeom>
              <a:rect b="b" l="l" r="r" t="t"/>
              <a:pathLst>
                <a:path extrusionOk="0" h="13675" w="8811">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p:nvPr/>
          </p:nvSpPr>
          <p:spPr>
            <a:xfrm>
              <a:off x="2016625" y="4890075"/>
              <a:ext cx="119850" cy="586800"/>
            </a:xfrm>
            <a:custGeom>
              <a:rect b="b" l="l" r="r" t="t"/>
              <a:pathLst>
                <a:path extrusionOk="0" h="23472" w="4794">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 name="Google Shape;223;p14"/>
            <p:cNvGrpSpPr/>
            <p:nvPr/>
          </p:nvGrpSpPr>
          <p:grpSpPr>
            <a:xfrm>
              <a:off x="1216650" y="5036325"/>
              <a:ext cx="169175" cy="269650"/>
              <a:chOff x="3510425" y="5036325"/>
              <a:chExt cx="169175" cy="269650"/>
            </a:xfrm>
          </p:grpSpPr>
          <p:sp>
            <p:nvSpPr>
              <p:cNvPr id="224" name="Google Shape;224;p14"/>
              <p:cNvSpPr/>
              <p:nvPr/>
            </p:nvSpPr>
            <p:spPr>
              <a:xfrm>
                <a:off x="3510425" y="5105050"/>
                <a:ext cx="86350" cy="77575"/>
              </a:xfrm>
              <a:custGeom>
                <a:rect b="b" l="l" r="r" t="t"/>
                <a:pathLst>
                  <a:path extrusionOk="0" h="3103" w="3454">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3602050" y="5157925"/>
                <a:ext cx="66975" cy="63450"/>
              </a:xfrm>
              <a:custGeom>
                <a:rect b="b" l="l" r="r" t="t"/>
                <a:pathLst>
                  <a:path extrusionOk="0" h="2538" w="2679">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3538625" y="5221350"/>
                <a:ext cx="82825" cy="84625"/>
              </a:xfrm>
              <a:custGeom>
                <a:rect b="b" l="l" r="r" t="t"/>
                <a:pathLst>
                  <a:path extrusionOk="0" h="3385" w="3313">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p:nvPr/>
            </p:nvSpPr>
            <p:spPr>
              <a:xfrm>
                <a:off x="3640825" y="5036325"/>
                <a:ext cx="38775" cy="42325"/>
              </a:xfrm>
              <a:custGeom>
                <a:rect b="b" l="l" r="r" t="t"/>
                <a:pathLst>
                  <a:path extrusionOk="0" h="1693" w="1551">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8" name="Google Shape;228;p14"/>
          <p:cNvGrpSpPr/>
          <p:nvPr/>
        </p:nvGrpSpPr>
        <p:grpSpPr>
          <a:xfrm rot="-9319279">
            <a:off x="452001" y="791962"/>
            <a:ext cx="291914" cy="362696"/>
            <a:chOff x="4217025" y="773800"/>
            <a:chExt cx="290750" cy="361250"/>
          </a:xfrm>
        </p:grpSpPr>
        <p:sp>
          <p:nvSpPr>
            <p:cNvPr id="229" name="Google Shape;229;p14"/>
            <p:cNvSpPr/>
            <p:nvPr/>
          </p:nvSpPr>
          <p:spPr>
            <a:xfrm>
              <a:off x="4231125" y="773800"/>
              <a:ext cx="56400" cy="135700"/>
            </a:xfrm>
            <a:custGeom>
              <a:rect b="b" l="l" r="r" t="t"/>
              <a:pathLst>
                <a:path extrusionOk="0" h="5428" w="2256">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4"/>
            <p:cNvSpPr/>
            <p:nvPr/>
          </p:nvSpPr>
          <p:spPr>
            <a:xfrm>
              <a:off x="4291025" y="858375"/>
              <a:ext cx="216750" cy="109275"/>
            </a:xfrm>
            <a:custGeom>
              <a:rect b="b" l="l" r="r" t="t"/>
              <a:pathLst>
                <a:path extrusionOk="0" h="4371" w="867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p:nvPr/>
          </p:nvSpPr>
          <p:spPr>
            <a:xfrm>
              <a:off x="4217025" y="1004625"/>
              <a:ext cx="68750" cy="130425"/>
            </a:xfrm>
            <a:custGeom>
              <a:rect b="b" l="l" r="r" t="t"/>
              <a:pathLst>
                <a:path extrusionOk="0" h="5217" w="275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 name="Google Shape;232;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BLANK_1">
    <p:bg>
      <p:bgPr>
        <a:solidFill>
          <a:srgbClr val="BDCC64"/>
        </a:solidFill>
      </p:bgPr>
    </p:bg>
    <p:spTree>
      <p:nvGrpSpPr>
        <p:cNvPr id="233" name="Shape 233"/>
        <p:cNvGrpSpPr/>
        <p:nvPr/>
      </p:nvGrpSpPr>
      <p:grpSpPr>
        <a:xfrm>
          <a:off x="0" y="0"/>
          <a:ext cx="0" cy="0"/>
          <a:chOff x="0" y="0"/>
          <a:chExt cx="0" cy="0"/>
        </a:xfrm>
      </p:grpSpPr>
      <p:grpSp>
        <p:nvGrpSpPr>
          <p:cNvPr id="234" name="Google Shape;234;p15"/>
          <p:cNvGrpSpPr/>
          <p:nvPr/>
        </p:nvGrpSpPr>
        <p:grpSpPr>
          <a:xfrm rot="131350">
            <a:off x="2426633" y="3882228"/>
            <a:ext cx="4290735" cy="1078616"/>
            <a:chOff x="2503650" y="3729893"/>
            <a:chExt cx="4290606" cy="1078583"/>
          </a:xfrm>
        </p:grpSpPr>
        <p:sp>
          <p:nvSpPr>
            <p:cNvPr id="235" name="Google Shape;235;p15"/>
            <p:cNvSpPr/>
            <p:nvPr/>
          </p:nvSpPr>
          <p:spPr>
            <a:xfrm rot="4499919">
              <a:off x="3385216" y="3559057"/>
              <a:ext cx="626202" cy="1504540"/>
            </a:xfrm>
            <a:custGeom>
              <a:rect b="b" l="l" r="r" t="t"/>
              <a:pathLst>
                <a:path extrusionOk="0" h="62661" w="2608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rot="2120693">
              <a:off x="2569733" y="4367036"/>
              <a:ext cx="228484" cy="301260"/>
            </a:xfrm>
            <a:custGeom>
              <a:rect b="b" l="l" r="r" t="t"/>
              <a:pathLst>
                <a:path extrusionOk="0" h="12547" w="9516">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15"/>
            <p:cNvGrpSpPr/>
            <p:nvPr/>
          </p:nvGrpSpPr>
          <p:grpSpPr>
            <a:xfrm rot="-4499919">
              <a:off x="5164310" y="3568656"/>
              <a:ext cx="736195" cy="1394547"/>
              <a:chOff x="3487525" y="3986125"/>
              <a:chExt cx="766525" cy="1452000"/>
            </a:xfrm>
          </p:grpSpPr>
          <p:sp>
            <p:nvSpPr>
              <p:cNvPr id="238" name="Google Shape;238;p15"/>
              <p:cNvSpPr/>
              <p:nvPr/>
            </p:nvSpPr>
            <p:spPr>
              <a:xfrm>
                <a:off x="3506900" y="3986125"/>
                <a:ext cx="747150" cy="1452000"/>
              </a:xfrm>
              <a:custGeom>
                <a:rect b="b" l="l" r="r" t="t"/>
                <a:pathLst>
                  <a:path extrusionOk="0" h="58080" w="29886">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a:off x="3501600" y="4357925"/>
                <a:ext cx="151575" cy="297825"/>
              </a:xfrm>
              <a:custGeom>
                <a:rect b="b" l="l" r="r" t="t"/>
                <a:pathLst>
                  <a:path extrusionOk="0" h="11913" w="6063">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p:nvPr/>
            </p:nvSpPr>
            <p:spPr>
              <a:xfrm>
                <a:off x="3487525" y="4421350"/>
                <a:ext cx="82825" cy="112800"/>
              </a:xfrm>
              <a:custGeom>
                <a:rect b="b" l="l" r="r" t="t"/>
                <a:pathLst>
                  <a:path extrusionOk="0" h="4512" w="3313">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a:off x="3621425" y="4657475"/>
                <a:ext cx="89900" cy="84625"/>
              </a:xfrm>
              <a:custGeom>
                <a:rect b="b" l="l" r="r" t="t"/>
                <a:pathLst>
                  <a:path extrusionOk="0" h="3385" w="3596">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15"/>
            <p:cNvSpPr/>
            <p:nvPr/>
          </p:nvSpPr>
          <p:spPr>
            <a:xfrm>
              <a:off x="4535406" y="4308991"/>
              <a:ext cx="198042" cy="199452"/>
            </a:xfrm>
            <a:custGeom>
              <a:rect b="b" l="l" r="r" t="t"/>
              <a:pathLst>
                <a:path extrusionOk="0" h="9869" w="9798">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rot="-4500104">
              <a:off x="6518556" y="4207572"/>
              <a:ext cx="115131" cy="420814"/>
            </a:xfrm>
            <a:custGeom>
              <a:rect b="b" l="l" r="r" t="t"/>
              <a:pathLst>
                <a:path extrusionOk="0" h="23472" w="4794">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4" name="Google Shape;244;p15"/>
            <p:cNvGrpSpPr/>
            <p:nvPr/>
          </p:nvGrpSpPr>
          <p:grpSpPr>
            <a:xfrm rot="4061973">
              <a:off x="4591314" y="4522570"/>
              <a:ext cx="150793" cy="179149"/>
              <a:chOff x="4157100" y="2900650"/>
              <a:chExt cx="206200" cy="244975"/>
            </a:xfrm>
          </p:grpSpPr>
          <p:sp>
            <p:nvSpPr>
              <p:cNvPr id="245" name="Google Shape;245;p15"/>
              <p:cNvSpPr/>
              <p:nvPr/>
            </p:nvSpPr>
            <p:spPr>
              <a:xfrm>
                <a:off x="4157100" y="3031050"/>
                <a:ext cx="51125" cy="114575"/>
              </a:xfrm>
              <a:custGeom>
                <a:rect b="b" l="l" r="r" t="t"/>
                <a:pathLst>
                  <a:path extrusionOk="0" h="4583" w="2045">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a:off x="4169450" y="2900650"/>
                <a:ext cx="88125" cy="104000"/>
              </a:xfrm>
              <a:custGeom>
                <a:rect b="b" l="l" r="r" t="t"/>
                <a:pathLst>
                  <a:path extrusionOk="0" h="4160" w="3525">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a:off x="4217025" y="3024000"/>
                <a:ext cx="146275" cy="104000"/>
              </a:xfrm>
              <a:custGeom>
                <a:rect b="b" l="l" r="r" t="t"/>
                <a:pathLst>
                  <a:path extrusionOk="0" h="4160" w="5851">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8" name="Google Shape;248;p15"/>
          <p:cNvSpPr txBox="1"/>
          <p:nvPr>
            <p:ph idx="12" type="sldNum"/>
          </p:nvPr>
        </p:nvSpPr>
        <p:spPr>
          <a:xfrm>
            <a:off x="4297650" y="4749851"/>
            <a:ext cx="548700" cy="393600"/>
          </a:xfrm>
          <a:prstGeom prst="rect">
            <a:avLst/>
          </a:prstGeom>
        </p:spPr>
        <p:txBody>
          <a:bodyPr anchorCtr="0" anchor="t" bIns="91425" lIns="91425" spcFirstLastPara="1" rIns="91425" wrap="square" tIns="91425">
            <a:norm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TITLE_ONLY_1">
    <p:bg>
      <p:bgPr>
        <a:solidFill>
          <a:srgbClr val="D9D9D9"/>
        </a:solidFill>
      </p:bgPr>
    </p:bg>
    <p:spTree>
      <p:nvGrpSpPr>
        <p:cNvPr id="249" name="Shape 249"/>
        <p:cNvGrpSpPr/>
        <p:nvPr/>
      </p:nvGrpSpPr>
      <p:grpSpPr>
        <a:xfrm>
          <a:off x="0" y="0"/>
          <a:ext cx="0" cy="0"/>
          <a:chOff x="0" y="0"/>
          <a:chExt cx="0" cy="0"/>
        </a:xfrm>
      </p:grpSpPr>
      <p:grpSp>
        <p:nvGrpSpPr>
          <p:cNvPr id="250" name="Google Shape;250;p16"/>
          <p:cNvGrpSpPr/>
          <p:nvPr/>
        </p:nvGrpSpPr>
        <p:grpSpPr>
          <a:xfrm>
            <a:off x="7964874" y="-76203"/>
            <a:ext cx="1026725" cy="3854148"/>
            <a:chOff x="818425" y="238125"/>
            <a:chExt cx="1395575" cy="5238750"/>
          </a:xfrm>
        </p:grpSpPr>
        <p:sp>
          <p:nvSpPr>
            <p:cNvPr id="251" name="Google Shape;251;p16"/>
            <p:cNvSpPr/>
            <p:nvPr/>
          </p:nvSpPr>
          <p:spPr>
            <a:xfrm>
              <a:off x="1253650" y="245150"/>
              <a:ext cx="731300" cy="1178875"/>
            </a:xfrm>
            <a:custGeom>
              <a:rect b="b" l="l" r="r" t="t"/>
              <a:pathLst>
                <a:path extrusionOk="0" h="47155" w="29252">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2" name="Google Shape;252;p16"/>
            <p:cNvGrpSpPr/>
            <p:nvPr/>
          </p:nvGrpSpPr>
          <p:grpSpPr>
            <a:xfrm>
              <a:off x="818425" y="1334150"/>
              <a:ext cx="925100" cy="1370950"/>
              <a:chOff x="3112200" y="1334150"/>
              <a:chExt cx="925100" cy="1370950"/>
            </a:xfrm>
          </p:grpSpPr>
          <p:sp>
            <p:nvSpPr>
              <p:cNvPr id="253" name="Google Shape;253;p16"/>
              <p:cNvSpPr/>
              <p:nvPr/>
            </p:nvSpPr>
            <p:spPr>
              <a:xfrm>
                <a:off x="3173850" y="1334150"/>
                <a:ext cx="819400" cy="1279300"/>
              </a:xfrm>
              <a:custGeom>
                <a:rect b="b" l="l" r="r" t="t"/>
                <a:pathLst>
                  <a:path extrusionOk="0" h="51172" w="32776">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
              <p:cNvSpPr/>
              <p:nvPr/>
            </p:nvSpPr>
            <p:spPr>
              <a:xfrm>
                <a:off x="3757125" y="2555275"/>
                <a:ext cx="58150" cy="59950"/>
              </a:xfrm>
              <a:custGeom>
                <a:rect b="b" l="l" r="r" t="t"/>
                <a:pathLst>
                  <a:path extrusionOk="0" h="2398" w="2326">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p:nvPr/>
            </p:nvSpPr>
            <p:spPr>
              <a:xfrm>
                <a:off x="3764150" y="2631050"/>
                <a:ext cx="75800" cy="74050"/>
              </a:xfrm>
              <a:custGeom>
                <a:rect b="b" l="l" r="r" t="t"/>
                <a:pathLst>
                  <a:path extrusionOk="0" h="2962" w="3032">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p:nvPr/>
            </p:nvSpPr>
            <p:spPr>
              <a:xfrm>
                <a:off x="3852275" y="2620475"/>
                <a:ext cx="65200" cy="68750"/>
              </a:xfrm>
              <a:custGeom>
                <a:rect b="b" l="l" r="r" t="t"/>
                <a:pathLst>
                  <a:path extrusionOk="0" h="2750" w="2608">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
              <p:cNvSpPr/>
              <p:nvPr/>
            </p:nvSpPr>
            <p:spPr>
              <a:xfrm>
                <a:off x="3883975" y="2544725"/>
                <a:ext cx="67000" cy="68725"/>
              </a:xfrm>
              <a:custGeom>
                <a:rect b="b" l="l" r="r" t="t"/>
                <a:pathLst>
                  <a:path extrusionOk="0" h="2749" w="268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p:nvPr/>
            </p:nvSpPr>
            <p:spPr>
              <a:xfrm>
                <a:off x="3876925" y="2454850"/>
                <a:ext cx="56425" cy="61700"/>
              </a:xfrm>
              <a:custGeom>
                <a:rect b="b" l="l" r="r" t="t"/>
                <a:pathLst>
                  <a:path extrusionOk="0" h="2468" w="2257">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
              <p:cNvSpPr/>
              <p:nvPr/>
            </p:nvSpPr>
            <p:spPr>
              <a:xfrm>
                <a:off x="3674300" y="2435450"/>
                <a:ext cx="45825" cy="47625"/>
              </a:xfrm>
              <a:custGeom>
                <a:rect b="b" l="l" r="r" t="t"/>
                <a:pathLst>
                  <a:path extrusionOk="0" h="1905" w="1833">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6"/>
              <p:cNvSpPr/>
              <p:nvPr/>
            </p:nvSpPr>
            <p:spPr>
              <a:xfrm>
                <a:off x="3834650" y="2060125"/>
                <a:ext cx="72275" cy="61700"/>
              </a:xfrm>
              <a:custGeom>
                <a:rect b="b" l="l" r="r" t="t"/>
                <a:pathLst>
                  <a:path extrusionOk="0" h="2468" w="2891">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p:nvPr/>
            </p:nvSpPr>
            <p:spPr>
              <a:xfrm>
                <a:off x="3973850" y="1963225"/>
                <a:ext cx="63450" cy="66975"/>
              </a:xfrm>
              <a:custGeom>
                <a:rect b="b" l="l" r="r" t="t"/>
                <a:pathLst>
                  <a:path extrusionOk="0" h="2679" w="2538">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6"/>
              <p:cNvSpPr/>
              <p:nvPr/>
            </p:nvSpPr>
            <p:spPr>
              <a:xfrm>
                <a:off x="3942125" y="1933250"/>
                <a:ext cx="51125" cy="42325"/>
              </a:xfrm>
              <a:custGeom>
                <a:rect b="b" l="l" r="r" t="t"/>
                <a:pathLst>
                  <a:path extrusionOk="0" h="1693" w="2045">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6"/>
              <p:cNvSpPr/>
              <p:nvPr/>
            </p:nvSpPr>
            <p:spPr>
              <a:xfrm>
                <a:off x="3353600" y="2167625"/>
                <a:ext cx="51125" cy="51125"/>
              </a:xfrm>
              <a:custGeom>
                <a:rect b="b" l="l" r="r" t="t"/>
                <a:pathLst>
                  <a:path extrusionOk="0" h="2045" w="2045">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p:nvPr/>
            </p:nvSpPr>
            <p:spPr>
              <a:xfrm>
                <a:off x="3411750" y="2151775"/>
                <a:ext cx="31725" cy="24675"/>
              </a:xfrm>
              <a:custGeom>
                <a:rect b="b" l="l" r="r" t="t"/>
                <a:pathLst>
                  <a:path extrusionOk="0" h="987" w="1269">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6"/>
              <p:cNvSpPr/>
              <p:nvPr/>
            </p:nvSpPr>
            <p:spPr>
              <a:xfrm>
                <a:off x="3112200" y="1920925"/>
                <a:ext cx="54625" cy="54650"/>
              </a:xfrm>
              <a:custGeom>
                <a:rect b="b" l="l" r="r" t="t"/>
                <a:pathLst>
                  <a:path extrusionOk="0" h="2186" w="2185">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6"/>
              <p:cNvSpPr/>
              <p:nvPr/>
            </p:nvSpPr>
            <p:spPr>
              <a:xfrm>
                <a:off x="3150950" y="1836350"/>
                <a:ext cx="75800" cy="70500"/>
              </a:xfrm>
              <a:custGeom>
                <a:rect b="b" l="l" r="r" t="t"/>
                <a:pathLst>
                  <a:path extrusionOk="0" h="2820" w="3032">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p:nvPr/>
            </p:nvSpPr>
            <p:spPr>
              <a:xfrm>
                <a:off x="3182675" y="1952650"/>
                <a:ext cx="40550" cy="38775"/>
              </a:xfrm>
              <a:custGeom>
                <a:rect b="b" l="l" r="r" t="t"/>
                <a:pathLst>
                  <a:path extrusionOk="0" h="1551" w="1622">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6"/>
              <p:cNvSpPr/>
              <p:nvPr/>
            </p:nvSpPr>
            <p:spPr>
              <a:xfrm>
                <a:off x="3709525" y="1667175"/>
                <a:ext cx="58175" cy="59950"/>
              </a:xfrm>
              <a:custGeom>
                <a:rect b="b" l="l" r="r" t="t"/>
                <a:pathLst>
                  <a:path extrusionOk="0" h="2398" w="2327">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6"/>
              <p:cNvSpPr/>
              <p:nvPr/>
            </p:nvSpPr>
            <p:spPr>
              <a:xfrm>
                <a:off x="3767675" y="1591400"/>
                <a:ext cx="52900" cy="52900"/>
              </a:xfrm>
              <a:custGeom>
                <a:rect b="b" l="l" r="r" t="t"/>
                <a:pathLst>
                  <a:path extrusionOk="0" h="2116" w="2116">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p:nvPr/>
            </p:nvSpPr>
            <p:spPr>
              <a:xfrm>
                <a:off x="3813500" y="1635475"/>
                <a:ext cx="35275" cy="40550"/>
              </a:xfrm>
              <a:custGeom>
                <a:rect b="b" l="l" r="r" t="t"/>
                <a:pathLst>
                  <a:path extrusionOk="0" h="1622" w="1411">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6"/>
              <p:cNvSpPr/>
              <p:nvPr/>
            </p:nvSpPr>
            <p:spPr>
              <a:xfrm>
                <a:off x="3774725" y="1668950"/>
                <a:ext cx="51125" cy="45825"/>
              </a:xfrm>
              <a:custGeom>
                <a:rect b="b" l="l" r="r" t="t"/>
                <a:pathLst>
                  <a:path extrusionOk="0" h="1833" w="2045">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16"/>
            <p:cNvSpPr/>
            <p:nvPr/>
          </p:nvSpPr>
          <p:spPr>
            <a:xfrm>
              <a:off x="1177875" y="2516525"/>
              <a:ext cx="652000" cy="1566525"/>
            </a:xfrm>
            <a:custGeom>
              <a:rect b="b" l="l" r="r" t="t"/>
              <a:pathLst>
                <a:path extrusionOk="0" h="62661" w="2608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3" name="Google Shape;273;p16"/>
            <p:cNvGrpSpPr/>
            <p:nvPr/>
          </p:nvGrpSpPr>
          <p:grpSpPr>
            <a:xfrm>
              <a:off x="1583150" y="1350000"/>
              <a:ext cx="216775" cy="269625"/>
              <a:chOff x="3876925" y="1350000"/>
              <a:chExt cx="216775" cy="269625"/>
            </a:xfrm>
          </p:grpSpPr>
          <p:sp>
            <p:nvSpPr>
              <p:cNvPr id="274" name="Google Shape;274;p16"/>
              <p:cNvSpPr/>
              <p:nvPr/>
            </p:nvSpPr>
            <p:spPr>
              <a:xfrm>
                <a:off x="3876925" y="1350000"/>
                <a:ext cx="216775" cy="269625"/>
              </a:xfrm>
              <a:custGeom>
                <a:rect b="b" l="l" r="r" t="t"/>
                <a:pathLst>
                  <a:path extrusionOk="0" h="10785" w="8671">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6"/>
              <p:cNvSpPr/>
              <p:nvPr/>
            </p:nvSpPr>
            <p:spPr>
              <a:xfrm>
                <a:off x="3876925" y="1350000"/>
                <a:ext cx="216775" cy="269625"/>
              </a:xfrm>
              <a:custGeom>
                <a:rect b="b" l="l" r="r" t="t"/>
                <a:pathLst>
                  <a:path extrusionOk="0" fill="none" h="10785" w="8671">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6"/>
              <p:cNvSpPr/>
              <p:nvPr/>
            </p:nvSpPr>
            <p:spPr>
              <a:xfrm>
                <a:off x="3940375" y="1512125"/>
                <a:ext cx="31725" cy="75800"/>
              </a:xfrm>
              <a:custGeom>
                <a:rect b="b" l="l" r="r" t="t"/>
                <a:pathLst>
                  <a:path extrusionOk="0" fill="none" h="3032" w="1269">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6"/>
              <p:cNvSpPr/>
              <p:nvPr/>
            </p:nvSpPr>
            <p:spPr>
              <a:xfrm>
                <a:off x="3954475" y="1404625"/>
                <a:ext cx="22925" cy="65225"/>
              </a:xfrm>
              <a:custGeom>
                <a:rect b="b" l="l" r="r" t="t"/>
                <a:pathLst>
                  <a:path extrusionOk="0" fill="none" h="2609" w="917">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
              <p:cNvSpPr/>
              <p:nvPr/>
            </p:nvSpPr>
            <p:spPr>
              <a:xfrm>
                <a:off x="3899850" y="1462775"/>
                <a:ext cx="56400" cy="29975"/>
              </a:xfrm>
              <a:custGeom>
                <a:rect b="b" l="l" r="r" t="t"/>
                <a:pathLst>
                  <a:path extrusionOk="0" fill="none" h="1199" w="2256">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16"/>
            <p:cNvSpPr/>
            <p:nvPr/>
          </p:nvSpPr>
          <p:spPr>
            <a:xfrm>
              <a:off x="1086250" y="2701550"/>
              <a:ext cx="237900" cy="313675"/>
            </a:xfrm>
            <a:custGeom>
              <a:rect b="b" l="l" r="r" t="t"/>
              <a:pathLst>
                <a:path extrusionOk="0" h="12547" w="9516">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6"/>
            <p:cNvSpPr/>
            <p:nvPr/>
          </p:nvSpPr>
          <p:spPr>
            <a:xfrm>
              <a:off x="924150" y="1106825"/>
              <a:ext cx="244950" cy="345400"/>
            </a:xfrm>
            <a:custGeom>
              <a:rect b="b" l="l" r="r" t="t"/>
              <a:pathLst>
                <a:path extrusionOk="0" h="13816" w="9798">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6"/>
            <p:cNvSpPr/>
            <p:nvPr/>
          </p:nvSpPr>
          <p:spPr>
            <a:xfrm>
              <a:off x="1750550" y="2135900"/>
              <a:ext cx="260825" cy="227350"/>
            </a:xfrm>
            <a:custGeom>
              <a:rect b="b" l="l" r="r" t="t"/>
              <a:pathLst>
                <a:path extrusionOk="0" h="9094" w="10433">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p:nvPr/>
          </p:nvSpPr>
          <p:spPr>
            <a:xfrm>
              <a:off x="1133825" y="238125"/>
              <a:ext cx="246725" cy="246700"/>
            </a:xfrm>
            <a:custGeom>
              <a:rect b="b" l="l" r="r" t="t"/>
              <a:pathLst>
                <a:path extrusionOk="0" h="9868" w="9869">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 name="Google Shape;283;p16"/>
            <p:cNvGrpSpPr/>
            <p:nvPr/>
          </p:nvGrpSpPr>
          <p:grpSpPr>
            <a:xfrm>
              <a:off x="1863325" y="2900650"/>
              <a:ext cx="206200" cy="244975"/>
              <a:chOff x="4157100" y="2900650"/>
              <a:chExt cx="206200" cy="244975"/>
            </a:xfrm>
          </p:grpSpPr>
          <p:sp>
            <p:nvSpPr>
              <p:cNvPr id="284" name="Google Shape;284;p16"/>
              <p:cNvSpPr/>
              <p:nvPr/>
            </p:nvSpPr>
            <p:spPr>
              <a:xfrm>
                <a:off x="4157100" y="3031050"/>
                <a:ext cx="51125" cy="114575"/>
              </a:xfrm>
              <a:custGeom>
                <a:rect b="b" l="l" r="r" t="t"/>
                <a:pathLst>
                  <a:path extrusionOk="0" h="4583" w="2045">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6"/>
              <p:cNvSpPr/>
              <p:nvPr/>
            </p:nvSpPr>
            <p:spPr>
              <a:xfrm>
                <a:off x="4169450" y="2900650"/>
                <a:ext cx="88125" cy="104000"/>
              </a:xfrm>
              <a:custGeom>
                <a:rect b="b" l="l" r="r" t="t"/>
                <a:pathLst>
                  <a:path extrusionOk="0" h="4160" w="3525">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p:nvPr/>
            </p:nvSpPr>
            <p:spPr>
              <a:xfrm>
                <a:off x="4217025" y="3024000"/>
                <a:ext cx="146275" cy="104000"/>
              </a:xfrm>
              <a:custGeom>
                <a:rect b="b" l="l" r="r" t="t"/>
                <a:pathLst>
                  <a:path extrusionOk="0" h="4160" w="5851">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 name="Google Shape;287;p16"/>
            <p:cNvGrpSpPr/>
            <p:nvPr/>
          </p:nvGrpSpPr>
          <p:grpSpPr>
            <a:xfrm>
              <a:off x="1923250" y="773800"/>
              <a:ext cx="290750" cy="361250"/>
              <a:chOff x="4217025" y="773800"/>
              <a:chExt cx="290750" cy="361250"/>
            </a:xfrm>
          </p:grpSpPr>
          <p:sp>
            <p:nvSpPr>
              <p:cNvPr id="288" name="Google Shape;288;p16"/>
              <p:cNvSpPr/>
              <p:nvPr/>
            </p:nvSpPr>
            <p:spPr>
              <a:xfrm>
                <a:off x="4231125" y="773800"/>
                <a:ext cx="56400" cy="135700"/>
              </a:xfrm>
              <a:custGeom>
                <a:rect b="b" l="l" r="r" t="t"/>
                <a:pathLst>
                  <a:path extrusionOk="0" h="5428" w="2256">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
              <p:cNvSpPr/>
              <p:nvPr/>
            </p:nvSpPr>
            <p:spPr>
              <a:xfrm>
                <a:off x="4291025" y="858375"/>
                <a:ext cx="216750" cy="109275"/>
              </a:xfrm>
              <a:custGeom>
                <a:rect b="b" l="l" r="r" t="t"/>
                <a:pathLst>
                  <a:path extrusionOk="0" h="4371" w="867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p:nvPr/>
            </p:nvSpPr>
            <p:spPr>
              <a:xfrm>
                <a:off x="4217025" y="1004625"/>
                <a:ext cx="68750" cy="130425"/>
              </a:xfrm>
              <a:custGeom>
                <a:rect b="b" l="l" r="r" t="t"/>
                <a:pathLst>
                  <a:path extrusionOk="0" h="5217" w="275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16"/>
            <p:cNvGrpSpPr/>
            <p:nvPr/>
          </p:nvGrpSpPr>
          <p:grpSpPr>
            <a:xfrm>
              <a:off x="959375" y="2320925"/>
              <a:ext cx="149800" cy="299575"/>
              <a:chOff x="3253150" y="2320925"/>
              <a:chExt cx="149800" cy="299575"/>
            </a:xfrm>
          </p:grpSpPr>
          <p:sp>
            <p:nvSpPr>
              <p:cNvPr id="292" name="Google Shape;292;p16"/>
              <p:cNvSpPr/>
              <p:nvPr/>
            </p:nvSpPr>
            <p:spPr>
              <a:xfrm>
                <a:off x="3290150" y="2476000"/>
                <a:ext cx="112800" cy="144500"/>
              </a:xfrm>
              <a:custGeom>
                <a:rect b="b" l="l" r="r" t="t"/>
                <a:pathLst>
                  <a:path extrusionOk="0" h="5780" w="4512">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p:nvPr/>
            </p:nvSpPr>
            <p:spPr>
              <a:xfrm>
                <a:off x="3253150" y="2320925"/>
                <a:ext cx="100475" cy="130425"/>
              </a:xfrm>
              <a:custGeom>
                <a:rect b="b" l="l" r="r" t="t"/>
                <a:pathLst>
                  <a:path extrusionOk="0" h="5217" w="4019">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16"/>
            <p:cNvGrpSpPr/>
            <p:nvPr/>
          </p:nvGrpSpPr>
          <p:grpSpPr>
            <a:xfrm>
              <a:off x="1193750" y="3986125"/>
              <a:ext cx="766525" cy="1452000"/>
              <a:chOff x="3487525" y="3986125"/>
              <a:chExt cx="766525" cy="1452000"/>
            </a:xfrm>
          </p:grpSpPr>
          <p:sp>
            <p:nvSpPr>
              <p:cNvPr id="295" name="Google Shape;295;p16"/>
              <p:cNvSpPr/>
              <p:nvPr/>
            </p:nvSpPr>
            <p:spPr>
              <a:xfrm>
                <a:off x="3506900" y="3986125"/>
                <a:ext cx="747150" cy="1452000"/>
              </a:xfrm>
              <a:custGeom>
                <a:rect b="b" l="l" r="r" t="t"/>
                <a:pathLst>
                  <a:path extrusionOk="0" h="58080" w="29886">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6"/>
              <p:cNvSpPr/>
              <p:nvPr/>
            </p:nvSpPr>
            <p:spPr>
              <a:xfrm>
                <a:off x="3501600" y="4357925"/>
                <a:ext cx="151575" cy="297825"/>
              </a:xfrm>
              <a:custGeom>
                <a:rect b="b" l="l" r="r" t="t"/>
                <a:pathLst>
                  <a:path extrusionOk="0" h="11913" w="6063">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
              <p:cNvSpPr/>
              <p:nvPr/>
            </p:nvSpPr>
            <p:spPr>
              <a:xfrm>
                <a:off x="3487525" y="4421350"/>
                <a:ext cx="82825" cy="112800"/>
              </a:xfrm>
              <a:custGeom>
                <a:rect b="b" l="l" r="r" t="t"/>
                <a:pathLst>
                  <a:path extrusionOk="0" h="4512" w="3313">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6"/>
              <p:cNvSpPr/>
              <p:nvPr/>
            </p:nvSpPr>
            <p:spPr>
              <a:xfrm>
                <a:off x="3621425" y="4657475"/>
                <a:ext cx="89900" cy="84625"/>
              </a:xfrm>
              <a:custGeom>
                <a:rect b="b" l="l" r="r" t="t"/>
                <a:pathLst>
                  <a:path extrusionOk="0" h="3385" w="3596">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16"/>
            <p:cNvSpPr/>
            <p:nvPr/>
          </p:nvSpPr>
          <p:spPr>
            <a:xfrm>
              <a:off x="1660700" y="3957925"/>
              <a:ext cx="244950" cy="246725"/>
            </a:xfrm>
            <a:custGeom>
              <a:rect b="b" l="l" r="r" t="t"/>
              <a:pathLst>
                <a:path extrusionOk="0" h="9869" w="9798">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6"/>
            <p:cNvSpPr/>
            <p:nvPr/>
          </p:nvSpPr>
          <p:spPr>
            <a:xfrm>
              <a:off x="971725" y="3707700"/>
              <a:ext cx="220275" cy="341875"/>
            </a:xfrm>
            <a:custGeom>
              <a:rect b="b" l="l" r="r" t="t"/>
              <a:pathLst>
                <a:path extrusionOk="0" h="13675" w="8811">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p:nvPr/>
          </p:nvSpPr>
          <p:spPr>
            <a:xfrm>
              <a:off x="2016625" y="4890075"/>
              <a:ext cx="119850" cy="586800"/>
            </a:xfrm>
            <a:custGeom>
              <a:rect b="b" l="l" r="r" t="t"/>
              <a:pathLst>
                <a:path extrusionOk="0" h="23472" w="4794">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 name="Google Shape;302;p16"/>
            <p:cNvGrpSpPr/>
            <p:nvPr/>
          </p:nvGrpSpPr>
          <p:grpSpPr>
            <a:xfrm>
              <a:off x="1216650" y="5036325"/>
              <a:ext cx="169175" cy="269650"/>
              <a:chOff x="3510425" y="5036325"/>
              <a:chExt cx="169175" cy="269650"/>
            </a:xfrm>
          </p:grpSpPr>
          <p:sp>
            <p:nvSpPr>
              <p:cNvPr id="303" name="Google Shape;303;p16"/>
              <p:cNvSpPr/>
              <p:nvPr/>
            </p:nvSpPr>
            <p:spPr>
              <a:xfrm>
                <a:off x="3510425" y="5105050"/>
                <a:ext cx="86350" cy="77575"/>
              </a:xfrm>
              <a:custGeom>
                <a:rect b="b" l="l" r="r" t="t"/>
                <a:pathLst>
                  <a:path extrusionOk="0" h="3103" w="3454">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6"/>
              <p:cNvSpPr/>
              <p:nvPr/>
            </p:nvSpPr>
            <p:spPr>
              <a:xfrm>
                <a:off x="3602050" y="5157925"/>
                <a:ext cx="66975" cy="63450"/>
              </a:xfrm>
              <a:custGeom>
                <a:rect b="b" l="l" r="r" t="t"/>
                <a:pathLst>
                  <a:path extrusionOk="0" h="2538" w="2679">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p:nvPr/>
            </p:nvSpPr>
            <p:spPr>
              <a:xfrm>
                <a:off x="3538625" y="5221350"/>
                <a:ext cx="82825" cy="84625"/>
              </a:xfrm>
              <a:custGeom>
                <a:rect b="b" l="l" r="r" t="t"/>
                <a:pathLst>
                  <a:path extrusionOk="0" h="3385" w="3313">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6"/>
              <p:cNvSpPr/>
              <p:nvPr/>
            </p:nvSpPr>
            <p:spPr>
              <a:xfrm>
                <a:off x="3640825" y="5036325"/>
                <a:ext cx="38775" cy="42325"/>
              </a:xfrm>
              <a:custGeom>
                <a:rect b="b" l="l" r="r" t="t"/>
                <a:pathLst>
                  <a:path extrusionOk="0" h="1693" w="1551">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7" name="Google Shape;307;p16"/>
          <p:cNvGrpSpPr/>
          <p:nvPr/>
        </p:nvGrpSpPr>
        <p:grpSpPr>
          <a:xfrm rot="10800000">
            <a:off x="152399" y="1365547"/>
            <a:ext cx="1026725" cy="3854148"/>
            <a:chOff x="818425" y="238125"/>
            <a:chExt cx="1395575" cy="5238750"/>
          </a:xfrm>
        </p:grpSpPr>
        <p:sp>
          <p:nvSpPr>
            <p:cNvPr id="308" name="Google Shape;308;p16"/>
            <p:cNvSpPr/>
            <p:nvPr/>
          </p:nvSpPr>
          <p:spPr>
            <a:xfrm>
              <a:off x="1253650" y="245150"/>
              <a:ext cx="731300" cy="1178875"/>
            </a:xfrm>
            <a:custGeom>
              <a:rect b="b" l="l" r="r" t="t"/>
              <a:pathLst>
                <a:path extrusionOk="0" h="47155" w="29252">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9" name="Google Shape;309;p16"/>
            <p:cNvGrpSpPr/>
            <p:nvPr/>
          </p:nvGrpSpPr>
          <p:grpSpPr>
            <a:xfrm>
              <a:off x="818425" y="1334150"/>
              <a:ext cx="925100" cy="1370950"/>
              <a:chOff x="3112200" y="1334150"/>
              <a:chExt cx="925100" cy="1370950"/>
            </a:xfrm>
          </p:grpSpPr>
          <p:sp>
            <p:nvSpPr>
              <p:cNvPr id="310" name="Google Shape;310;p16"/>
              <p:cNvSpPr/>
              <p:nvPr/>
            </p:nvSpPr>
            <p:spPr>
              <a:xfrm>
                <a:off x="3173850" y="1334150"/>
                <a:ext cx="819400" cy="1279300"/>
              </a:xfrm>
              <a:custGeom>
                <a:rect b="b" l="l" r="r" t="t"/>
                <a:pathLst>
                  <a:path extrusionOk="0" h="51172" w="32776">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
              <p:cNvSpPr/>
              <p:nvPr/>
            </p:nvSpPr>
            <p:spPr>
              <a:xfrm>
                <a:off x="3757125" y="2555275"/>
                <a:ext cx="58150" cy="59950"/>
              </a:xfrm>
              <a:custGeom>
                <a:rect b="b" l="l" r="r" t="t"/>
                <a:pathLst>
                  <a:path extrusionOk="0" h="2398" w="2326">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p:nvPr/>
            </p:nvSpPr>
            <p:spPr>
              <a:xfrm>
                <a:off x="3764150" y="2631050"/>
                <a:ext cx="75800" cy="74050"/>
              </a:xfrm>
              <a:custGeom>
                <a:rect b="b" l="l" r="r" t="t"/>
                <a:pathLst>
                  <a:path extrusionOk="0" h="2962" w="3032">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6"/>
              <p:cNvSpPr/>
              <p:nvPr/>
            </p:nvSpPr>
            <p:spPr>
              <a:xfrm>
                <a:off x="3852275" y="2620475"/>
                <a:ext cx="65200" cy="68750"/>
              </a:xfrm>
              <a:custGeom>
                <a:rect b="b" l="l" r="r" t="t"/>
                <a:pathLst>
                  <a:path extrusionOk="0" h="2750" w="2608">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6"/>
              <p:cNvSpPr/>
              <p:nvPr/>
            </p:nvSpPr>
            <p:spPr>
              <a:xfrm>
                <a:off x="3883975" y="2544725"/>
                <a:ext cx="67000" cy="68725"/>
              </a:xfrm>
              <a:custGeom>
                <a:rect b="b" l="l" r="r" t="t"/>
                <a:pathLst>
                  <a:path extrusionOk="0" h="2749" w="268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6"/>
              <p:cNvSpPr/>
              <p:nvPr/>
            </p:nvSpPr>
            <p:spPr>
              <a:xfrm>
                <a:off x="3876925" y="2454850"/>
                <a:ext cx="56425" cy="61700"/>
              </a:xfrm>
              <a:custGeom>
                <a:rect b="b" l="l" r="r" t="t"/>
                <a:pathLst>
                  <a:path extrusionOk="0" h="2468" w="2257">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p:nvPr/>
            </p:nvSpPr>
            <p:spPr>
              <a:xfrm>
                <a:off x="3674300" y="2435450"/>
                <a:ext cx="45825" cy="47625"/>
              </a:xfrm>
              <a:custGeom>
                <a:rect b="b" l="l" r="r" t="t"/>
                <a:pathLst>
                  <a:path extrusionOk="0" h="1905" w="1833">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
              <p:cNvSpPr/>
              <p:nvPr/>
            </p:nvSpPr>
            <p:spPr>
              <a:xfrm>
                <a:off x="3834650" y="2060125"/>
                <a:ext cx="72275" cy="61700"/>
              </a:xfrm>
              <a:custGeom>
                <a:rect b="b" l="l" r="r" t="t"/>
                <a:pathLst>
                  <a:path extrusionOk="0" h="2468" w="2891">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6"/>
              <p:cNvSpPr/>
              <p:nvPr/>
            </p:nvSpPr>
            <p:spPr>
              <a:xfrm>
                <a:off x="3973850" y="1963225"/>
                <a:ext cx="63450" cy="66975"/>
              </a:xfrm>
              <a:custGeom>
                <a:rect b="b" l="l" r="r" t="t"/>
                <a:pathLst>
                  <a:path extrusionOk="0" h="2679" w="2538">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6"/>
              <p:cNvSpPr/>
              <p:nvPr/>
            </p:nvSpPr>
            <p:spPr>
              <a:xfrm>
                <a:off x="3942125" y="1933250"/>
                <a:ext cx="51125" cy="42325"/>
              </a:xfrm>
              <a:custGeom>
                <a:rect b="b" l="l" r="r" t="t"/>
                <a:pathLst>
                  <a:path extrusionOk="0" h="1693" w="2045">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
              <p:cNvSpPr/>
              <p:nvPr/>
            </p:nvSpPr>
            <p:spPr>
              <a:xfrm>
                <a:off x="3353600" y="2167625"/>
                <a:ext cx="51125" cy="51125"/>
              </a:xfrm>
              <a:custGeom>
                <a:rect b="b" l="l" r="r" t="t"/>
                <a:pathLst>
                  <a:path extrusionOk="0" h="2045" w="2045">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6"/>
              <p:cNvSpPr/>
              <p:nvPr/>
            </p:nvSpPr>
            <p:spPr>
              <a:xfrm>
                <a:off x="3411750" y="2151775"/>
                <a:ext cx="31725" cy="24675"/>
              </a:xfrm>
              <a:custGeom>
                <a:rect b="b" l="l" r="r" t="t"/>
                <a:pathLst>
                  <a:path extrusionOk="0" h="987" w="1269">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
              <p:cNvSpPr/>
              <p:nvPr/>
            </p:nvSpPr>
            <p:spPr>
              <a:xfrm>
                <a:off x="3112200" y="1920925"/>
                <a:ext cx="54625" cy="54650"/>
              </a:xfrm>
              <a:custGeom>
                <a:rect b="b" l="l" r="r" t="t"/>
                <a:pathLst>
                  <a:path extrusionOk="0" h="2186" w="2185">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p:nvPr/>
            </p:nvSpPr>
            <p:spPr>
              <a:xfrm>
                <a:off x="3150950" y="1836350"/>
                <a:ext cx="75800" cy="70500"/>
              </a:xfrm>
              <a:custGeom>
                <a:rect b="b" l="l" r="r" t="t"/>
                <a:pathLst>
                  <a:path extrusionOk="0" h="2820" w="3032">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6"/>
              <p:cNvSpPr/>
              <p:nvPr/>
            </p:nvSpPr>
            <p:spPr>
              <a:xfrm>
                <a:off x="3182675" y="1952650"/>
                <a:ext cx="40550" cy="38775"/>
              </a:xfrm>
              <a:custGeom>
                <a:rect b="b" l="l" r="r" t="t"/>
                <a:pathLst>
                  <a:path extrusionOk="0" h="1551" w="1622">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
              <p:cNvSpPr/>
              <p:nvPr/>
            </p:nvSpPr>
            <p:spPr>
              <a:xfrm>
                <a:off x="3709525" y="1667175"/>
                <a:ext cx="58175" cy="59950"/>
              </a:xfrm>
              <a:custGeom>
                <a:rect b="b" l="l" r="r" t="t"/>
                <a:pathLst>
                  <a:path extrusionOk="0" h="2398" w="2327">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
              <p:cNvSpPr/>
              <p:nvPr/>
            </p:nvSpPr>
            <p:spPr>
              <a:xfrm>
                <a:off x="3767675" y="1591400"/>
                <a:ext cx="52900" cy="52900"/>
              </a:xfrm>
              <a:custGeom>
                <a:rect b="b" l="l" r="r" t="t"/>
                <a:pathLst>
                  <a:path extrusionOk="0" h="2116" w="2116">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6"/>
              <p:cNvSpPr/>
              <p:nvPr/>
            </p:nvSpPr>
            <p:spPr>
              <a:xfrm>
                <a:off x="3813500" y="1635475"/>
                <a:ext cx="35275" cy="40550"/>
              </a:xfrm>
              <a:custGeom>
                <a:rect b="b" l="l" r="r" t="t"/>
                <a:pathLst>
                  <a:path extrusionOk="0" h="1622" w="1411">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6"/>
              <p:cNvSpPr/>
              <p:nvPr/>
            </p:nvSpPr>
            <p:spPr>
              <a:xfrm>
                <a:off x="3774725" y="1668950"/>
                <a:ext cx="51125" cy="45825"/>
              </a:xfrm>
              <a:custGeom>
                <a:rect b="b" l="l" r="r" t="t"/>
                <a:pathLst>
                  <a:path extrusionOk="0" h="1833" w="2045">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16"/>
            <p:cNvSpPr/>
            <p:nvPr/>
          </p:nvSpPr>
          <p:spPr>
            <a:xfrm>
              <a:off x="1177875" y="2516525"/>
              <a:ext cx="652000" cy="1566525"/>
            </a:xfrm>
            <a:custGeom>
              <a:rect b="b" l="l" r="r" t="t"/>
              <a:pathLst>
                <a:path extrusionOk="0" h="62661" w="2608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0" name="Google Shape;330;p16"/>
            <p:cNvGrpSpPr/>
            <p:nvPr/>
          </p:nvGrpSpPr>
          <p:grpSpPr>
            <a:xfrm>
              <a:off x="1583150" y="1350000"/>
              <a:ext cx="216775" cy="269625"/>
              <a:chOff x="3876925" y="1350000"/>
              <a:chExt cx="216775" cy="269625"/>
            </a:xfrm>
          </p:grpSpPr>
          <p:sp>
            <p:nvSpPr>
              <p:cNvPr id="331" name="Google Shape;331;p16"/>
              <p:cNvSpPr/>
              <p:nvPr/>
            </p:nvSpPr>
            <p:spPr>
              <a:xfrm>
                <a:off x="3876925" y="1350000"/>
                <a:ext cx="216775" cy="269625"/>
              </a:xfrm>
              <a:custGeom>
                <a:rect b="b" l="l" r="r" t="t"/>
                <a:pathLst>
                  <a:path extrusionOk="0" h="10785" w="8671">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
              <p:cNvSpPr/>
              <p:nvPr/>
            </p:nvSpPr>
            <p:spPr>
              <a:xfrm>
                <a:off x="3876925" y="1350000"/>
                <a:ext cx="216775" cy="269625"/>
              </a:xfrm>
              <a:custGeom>
                <a:rect b="b" l="l" r="r" t="t"/>
                <a:pathLst>
                  <a:path extrusionOk="0" fill="none" h="10785" w="8671">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6"/>
              <p:cNvSpPr/>
              <p:nvPr/>
            </p:nvSpPr>
            <p:spPr>
              <a:xfrm>
                <a:off x="3940375" y="1512125"/>
                <a:ext cx="31725" cy="75800"/>
              </a:xfrm>
              <a:custGeom>
                <a:rect b="b" l="l" r="r" t="t"/>
                <a:pathLst>
                  <a:path extrusionOk="0" fill="none" h="3032" w="1269">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3954475" y="1404625"/>
                <a:ext cx="22925" cy="65225"/>
              </a:xfrm>
              <a:custGeom>
                <a:rect b="b" l="l" r="r" t="t"/>
                <a:pathLst>
                  <a:path extrusionOk="0" fill="none" h="2609" w="917">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p:nvPr/>
            </p:nvSpPr>
            <p:spPr>
              <a:xfrm>
                <a:off x="3899850" y="1462775"/>
                <a:ext cx="56400" cy="29975"/>
              </a:xfrm>
              <a:custGeom>
                <a:rect b="b" l="l" r="r" t="t"/>
                <a:pathLst>
                  <a:path extrusionOk="0" fill="none" h="1199" w="2256">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16"/>
            <p:cNvSpPr/>
            <p:nvPr/>
          </p:nvSpPr>
          <p:spPr>
            <a:xfrm>
              <a:off x="1086250" y="2701550"/>
              <a:ext cx="237900" cy="313675"/>
            </a:xfrm>
            <a:custGeom>
              <a:rect b="b" l="l" r="r" t="t"/>
              <a:pathLst>
                <a:path extrusionOk="0" h="12547" w="9516">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924150" y="1106825"/>
              <a:ext cx="244950" cy="345400"/>
            </a:xfrm>
            <a:custGeom>
              <a:rect b="b" l="l" r="r" t="t"/>
              <a:pathLst>
                <a:path extrusionOk="0" h="13816" w="9798">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6"/>
            <p:cNvSpPr/>
            <p:nvPr/>
          </p:nvSpPr>
          <p:spPr>
            <a:xfrm>
              <a:off x="1750550" y="2135900"/>
              <a:ext cx="260825" cy="227350"/>
            </a:xfrm>
            <a:custGeom>
              <a:rect b="b" l="l" r="r" t="t"/>
              <a:pathLst>
                <a:path extrusionOk="0" h="9094" w="10433">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p:nvPr/>
          </p:nvSpPr>
          <p:spPr>
            <a:xfrm>
              <a:off x="1133825" y="238125"/>
              <a:ext cx="246725" cy="246700"/>
            </a:xfrm>
            <a:custGeom>
              <a:rect b="b" l="l" r="r" t="t"/>
              <a:pathLst>
                <a:path extrusionOk="0" h="9868" w="9869">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 name="Google Shape;340;p16"/>
            <p:cNvGrpSpPr/>
            <p:nvPr/>
          </p:nvGrpSpPr>
          <p:grpSpPr>
            <a:xfrm>
              <a:off x="1863325" y="2900650"/>
              <a:ext cx="206200" cy="244975"/>
              <a:chOff x="4157100" y="2900650"/>
              <a:chExt cx="206200" cy="244975"/>
            </a:xfrm>
          </p:grpSpPr>
          <p:sp>
            <p:nvSpPr>
              <p:cNvPr id="341" name="Google Shape;341;p16"/>
              <p:cNvSpPr/>
              <p:nvPr/>
            </p:nvSpPr>
            <p:spPr>
              <a:xfrm>
                <a:off x="4157100" y="3031050"/>
                <a:ext cx="51125" cy="114575"/>
              </a:xfrm>
              <a:custGeom>
                <a:rect b="b" l="l" r="r" t="t"/>
                <a:pathLst>
                  <a:path extrusionOk="0" h="4583" w="2045">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p:nvPr/>
            </p:nvSpPr>
            <p:spPr>
              <a:xfrm>
                <a:off x="4169450" y="2900650"/>
                <a:ext cx="88125" cy="104000"/>
              </a:xfrm>
              <a:custGeom>
                <a:rect b="b" l="l" r="r" t="t"/>
                <a:pathLst>
                  <a:path extrusionOk="0" h="4160" w="3525">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
              <p:cNvSpPr/>
              <p:nvPr/>
            </p:nvSpPr>
            <p:spPr>
              <a:xfrm>
                <a:off x="4217025" y="3024000"/>
                <a:ext cx="146275" cy="104000"/>
              </a:xfrm>
              <a:custGeom>
                <a:rect b="b" l="l" r="r" t="t"/>
                <a:pathLst>
                  <a:path extrusionOk="0" h="4160" w="5851">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 name="Google Shape;344;p16"/>
            <p:cNvGrpSpPr/>
            <p:nvPr/>
          </p:nvGrpSpPr>
          <p:grpSpPr>
            <a:xfrm>
              <a:off x="1923250" y="773800"/>
              <a:ext cx="290750" cy="361250"/>
              <a:chOff x="4217025" y="773800"/>
              <a:chExt cx="290750" cy="361250"/>
            </a:xfrm>
          </p:grpSpPr>
          <p:sp>
            <p:nvSpPr>
              <p:cNvPr id="345" name="Google Shape;345;p16"/>
              <p:cNvSpPr/>
              <p:nvPr/>
            </p:nvSpPr>
            <p:spPr>
              <a:xfrm>
                <a:off x="4231125" y="773800"/>
                <a:ext cx="56400" cy="135700"/>
              </a:xfrm>
              <a:custGeom>
                <a:rect b="b" l="l" r="r" t="t"/>
                <a:pathLst>
                  <a:path extrusionOk="0" h="5428" w="2256">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6"/>
              <p:cNvSpPr/>
              <p:nvPr/>
            </p:nvSpPr>
            <p:spPr>
              <a:xfrm>
                <a:off x="4291025" y="858375"/>
                <a:ext cx="216750" cy="109275"/>
              </a:xfrm>
              <a:custGeom>
                <a:rect b="b" l="l" r="r" t="t"/>
                <a:pathLst>
                  <a:path extrusionOk="0" h="4371" w="867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6"/>
              <p:cNvSpPr/>
              <p:nvPr/>
            </p:nvSpPr>
            <p:spPr>
              <a:xfrm>
                <a:off x="4217025" y="1004625"/>
                <a:ext cx="68750" cy="130425"/>
              </a:xfrm>
              <a:custGeom>
                <a:rect b="b" l="l" r="r" t="t"/>
                <a:pathLst>
                  <a:path extrusionOk="0" h="5217" w="275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 name="Google Shape;348;p16"/>
            <p:cNvGrpSpPr/>
            <p:nvPr/>
          </p:nvGrpSpPr>
          <p:grpSpPr>
            <a:xfrm>
              <a:off x="959375" y="2320925"/>
              <a:ext cx="149800" cy="299575"/>
              <a:chOff x="3253150" y="2320925"/>
              <a:chExt cx="149800" cy="299575"/>
            </a:xfrm>
          </p:grpSpPr>
          <p:sp>
            <p:nvSpPr>
              <p:cNvPr id="349" name="Google Shape;349;p16"/>
              <p:cNvSpPr/>
              <p:nvPr/>
            </p:nvSpPr>
            <p:spPr>
              <a:xfrm>
                <a:off x="3290150" y="2476000"/>
                <a:ext cx="112800" cy="144500"/>
              </a:xfrm>
              <a:custGeom>
                <a:rect b="b" l="l" r="r" t="t"/>
                <a:pathLst>
                  <a:path extrusionOk="0" h="5780" w="4512">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6"/>
              <p:cNvSpPr/>
              <p:nvPr/>
            </p:nvSpPr>
            <p:spPr>
              <a:xfrm>
                <a:off x="3253150" y="2320925"/>
                <a:ext cx="100475" cy="130425"/>
              </a:xfrm>
              <a:custGeom>
                <a:rect b="b" l="l" r="r" t="t"/>
                <a:pathLst>
                  <a:path extrusionOk="0" h="5217" w="4019">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16"/>
            <p:cNvGrpSpPr/>
            <p:nvPr/>
          </p:nvGrpSpPr>
          <p:grpSpPr>
            <a:xfrm>
              <a:off x="1193750" y="3986125"/>
              <a:ext cx="766525" cy="1452000"/>
              <a:chOff x="3487525" y="3986125"/>
              <a:chExt cx="766525" cy="1452000"/>
            </a:xfrm>
          </p:grpSpPr>
          <p:sp>
            <p:nvSpPr>
              <p:cNvPr id="352" name="Google Shape;352;p16"/>
              <p:cNvSpPr/>
              <p:nvPr/>
            </p:nvSpPr>
            <p:spPr>
              <a:xfrm>
                <a:off x="3506900" y="3986125"/>
                <a:ext cx="747150" cy="1452000"/>
              </a:xfrm>
              <a:custGeom>
                <a:rect b="b" l="l" r="r" t="t"/>
                <a:pathLst>
                  <a:path extrusionOk="0" h="58080" w="29886">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
              <p:cNvSpPr/>
              <p:nvPr/>
            </p:nvSpPr>
            <p:spPr>
              <a:xfrm>
                <a:off x="3501600" y="4357925"/>
                <a:ext cx="151575" cy="297825"/>
              </a:xfrm>
              <a:custGeom>
                <a:rect b="b" l="l" r="r" t="t"/>
                <a:pathLst>
                  <a:path extrusionOk="0" h="11913" w="6063">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p:nvPr/>
            </p:nvSpPr>
            <p:spPr>
              <a:xfrm>
                <a:off x="3487525" y="4421350"/>
                <a:ext cx="82825" cy="112800"/>
              </a:xfrm>
              <a:custGeom>
                <a:rect b="b" l="l" r="r" t="t"/>
                <a:pathLst>
                  <a:path extrusionOk="0" h="4512" w="3313">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
              <p:cNvSpPr/>
              <p:nvPr/>
            </p:nvSpPr>
            <p:spPr>
              <a:xfrm>
                <a:off x="3621425" y="4657475"/>
                <a:ext cx="89900" cy="84625"/>
              </a:xfrm>
              <a:custGeom>
                <a:rect b="b" l="l" r="r" t="t"/>
                <a:pathLst>
                  <a:path extrusionOk="0" h="3385" w="3596">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6" name="Google Shape;356;p16"/>
            <p:cNvSpPr/>
            <p:nvPr/>
          </p:nvSpPr>
          <p:spPr>
            <a:xfrm>
              <a:off x="1660700" y="3957925"/>
              <a:ext cx="244950" cy="246725"/>
            </a:xfrm>
            <a:custGeom>
              <a:rect b="b" l="l" r="r" t="t"/>
              <a:pathLst>
                <a:path extrusionOk="0" h="9869" w="9798">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6"/>
            <p:cNvSpPr/>
            <p:nvPr/>
          </p:nvSpPr>
          <p:spPr>
            <a:xfrm>
              <a:off x="971725" y="3707700"/>
              <a:ext cx="220275" cy="341875"/>
            </a:xfrm>
            <a:custGeom>
              <a:rect b="b" l="l" r="r" t="t"/>
              <a:pathLst>
                <a:path extrusionOk="0" h="13675" w="8811">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6"/>
            <p:cNvSpPr/>
            <p:nvPr/>
          </p:nvSpPr>
          <p:spPr>
            <a:xfrm>
              <a:off x="2016625" y="4890075"/>
              <a:ext cx="119850" cy="586800"/>
            </a:xfrm>
            <a:custGeom>
              <a:rect b="b" l="l" r="r" t="t"/>
              <a:pathLst>
                <a:path extrusionOk="0" h="23472" w="4794">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 name="Google Shape;359;p16"/>
            <p:cNvGrpSpPr/>
            <p:nvPr/>
          </p:nvGrpSpPr>
          <p:grpSpPr>
            <a:xfrm>
              <a:off x="1216650" y="5036325"/>
              <a:ext cx="169175" cy="269650"/>
              <a:chOff x="3510425" y="5036325"/>
              <a:chExt cx="169175" cy="269650"/>
            </a:xfrm>
          </p:grpSpPr>
          <p:sp>
            <p:nvSpPr>
              <p:cNvPr id="360" name="Google Shape;360;p16"/>
              <p:cNvSpPr/>
              <p:nvPr/>
            </p:nvSpPr>
            <p:spPr>
              <a:xfrm>
                <a:off x="3510425" y="5105050"/>
                <a:ext cx="86350" cy="77575"/>
              </a:xfrm>
              <a:custGeom>
                <a:rect b="b" l="l" r="r" t="t"/>
                <a:pathLst>
                  <a:path extrusionOk="0" h="3103" w="3454">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6"/>
              <p:cNvSpPr/>
              <p:nvPr/>
            </p:nvSpPr>
            <p:spPr>
              <a:xfrm>
                <a:off x="3602050" y="5157925"/>
                <a:ext cx="66975" cy="63450"/>
              </a:xfrm>
              <a:custGeom>
                <a:rect b="b" l="l" r="r" t="t"/>
                <a:pathLst>
                  <a:path extrusionOk="0" h="2538" w="2679">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p:nvPr/>
            </p:nvSpPr>
            <p:spPr>
              <a:xfrm>
                <a:off x="3538625" y="5221350"/>
                <a:ext cx="82825" cy="84625"/>
              </a:xfrm>
              <a:custGeom>
                <a:rect b="b" l="l" r="r" t="t"/>
                <a:pathLst>
                  <a:path extrusionOk="0" h="3385" w="3313">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p:nvPr/>
            </p:nvSpPr>
            <p:spPr>
              <a:xfrm>
                <a:off x="3640825" y="5036325"/>
                <a:ext cx="38775" cy="42325"/>
              </a:xfrm>
              <a:custGeom>
                <a:rect b="b" l="l" r="r" t="t"/>
                <a:pathLst>
                  <a:path extrusionOk="0" h="1693" w="1551">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4" name="Google Shape;364;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hyperlink" Target="http://www.youtube.com/watch?v=KdkB4Nh8qfM" TargetMode="External"/><Relationship Id="rId6"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58.jp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1.png"/><Relationship Id="rId9" Type="http://schemas.openxmlformats.org/officeDocument/2006/relationships/image" Target="../media/image26.jpg"/><Relationship Id="rId5" Type="http://schemas.openxmlformats.org/officeDocument/2006/relationships/hyperlink" Target="https://docs.google.com/forms/d/e/1FAIpQLSesmG6JgNUrky8Aj4Cr1O42a67uxRimxCxmYYYQOS_4SABqqg/viewform" TargetMode="External"/><Relationship Id="rId6" Type="http://schemas.openxmlformats.org/officeDocument/2006/relationships/image" Target="../media/image17.png"/><Relationship Id="rId7" Type="http://schemas.openxmlformats.org/officeDocument/2006/relationships/hyperlink" Target="https://mrnussbaum.com/maptivation-online-map-making" TargetMode="External"/><Relationship Id="rId8" Type="http://schemas.openxmlformats.org/officeDocument/2006/relationships/hyperlink" Target="https://mrnussbaum.com/maptivation-online-ma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23.jp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hyperlink" Target="https://www.archives.gov/files/education/lessons/worksheets/map_analysis_worksheet.pdf" TargetMode="External"/><Relationship Id="rId6" Type="http://schemas.openxmlformats.org/officeDocument/2006/relationships/image" Target="../media/image24.jpg"/><Relationship Id="rId7" Type="http://schemas.openxmlformats.org/officeDocument/2006/relationships/hyperlink" Target="https://mrnussbaum.com/collage-world-online" TargetMode="External"/><Relationship Id="rId8"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33.jpg"/><Relationship Id="rId6"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1" Type="http://schemas.openxmlformats.org/officeDocument/2006/relationships/hyperlink" Target="https://www.wordwall.net/resource/5956750" TargetMode="External"/><Relationship Id="rId10" Type="http://schemas.openxmlformats.org/officeDocument/2006/relationships/image" Target="../media/image27.png"/><Relationship Id="rId13" Type="http://schemas.openxmlformats.org/officeDocument/2006/relationships/hyperlink" Target="http://www.youtube.com/watch?v=LroX6ThIDpw" TargetMode="External"/><Relationship Id="rId12" Type="http://schemas.openxmlformats.org/officeDocument/2006/relationships/image" Target="../media/image38.gif"/><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hyperlink" Target="https://wordwall.net/resource/9314371" TargetMode="External"/><Relationship Id="rId9" Type="http://schemas.openxmlformats.org/officeDocument/2006/relationships/hyperlink" Target="https://wordwall.net/resource/9314371" TargetMode="External"/><Relationship Id="rId14" Type="http://schemas.openxmlformats.org/officeDocument/2006/relationships/image" Target="../media/image31.jpg"/><Relationship Id="rId5" Type="http://schemas.openxmlformats.org/officeDocument/2006/relationships/image" Target="../media/image22.png"/><Relationship Id="rId6" Type="http://schemas.openxmlformats.org/officeDocument/2006/relationships/hyperlink" Target="https://www.brighthubeducation.com/lesson-plans-grades-3-5/96243-teaching-students-how-to-use-a-compass/" TargetMode="External"/><Relationship Id="rId7" Type="http://schemas.openxmlformats.org/officeDocument/2006/relationships/image" Target="../media/image1.png"/><Relationship Id="rId8" Type="http://schemas.openxmlformats.org/officeDocument/2006/relationships/hyperlink" Target="https://www.edutopia.org/naturemapping-lesson-maps-directions-coordinates" TargetMode="External"/></Relationships>
</file>

<file path=ppt/slides/_rels/slide21.xml.rels><?xml version="1.0" encoding="UTF-8" standalone="yes"?><Relationships xmlns="http://schemas.openxmlformats.org/package/2006/relationships"><Relationship Id="rId10" Type="http://schemas.openxmlformats.org/officeDocument/2006/relationships/image" Target="../media/image35.jpg"/><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8.jpg"/><Relationship Id="rId4" Type="http://schemas.openxmlformats.org/officeDocument/2006/relationships/hyperlink" Target="https://wordwall.net/resource/9314371" TargetMode="External"/><Relationship Id="rId9" Type="http://schemas.openxmlformats.org/officeDocument/2006/relationships/hyperlink" Target="http://www.youtube.com/watch?v=7MQUIYsmQhc" TargetMode="External"/><Relationship Id="rId5" Type="http://schemas.openxmlformats.org/officeDocument/2006/relationships/image" Target="../media/image22.png"/><Relationship Id="rId6" Type="http://schemas.openxmlformats.org/officeDocument/2006/relationships/hyperlink" Target="https://www.brighthubeducation.com/lesson-plans-grades-3-5/96243-teaching-students-how-to-use-a-compass/" TargetMode="External"/><Relationship Id="rId7" Type="http://schemas.openxmlformats.org/officeDocument/2006/relationships/image" Target="../media/image1.png"/><Relationship Id="rId8" Type="http://schemas.openxmlformats.org/officeDocument/2006/relationships/hyperlink" Target="https://www.edutopia.org/naturemapping-lesson-maps-directions-coordinates" TargetMode="External"/></Relationships>
</file>

<file path=ppt/slides/_rels/slide22.xml.rels><?xml version="1.0" encoding="UTF-8" standalone="yes"?><Relationships xmlns="http://schemas.openxmlformats.org/package/2006/relationships"><Relationship Id="rId11" Type="http://schemas.openxmlformats.org/officeDocument/2006/relationships/hyperlink" Target="https://www.wordwall.net/resource/58783" TargetMode="External"/><Relationship Id="rId10" Type="http://schemas.openxmlformats.org/officeDocument/2006/relationships/image" Target="../media/image40.gif"/><Relationship Id="rId12" Type="http://schemas.openxmlformats.org/officeDocument/2006/relationships/image" Target="../media/image38.gif"/><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1.png"/><Relationship Id="rId9" Type="http://schemas.openxmlformats.org/officeDocument/2006/relationships/hyperlink" Target="https://troopresources.scouting.org/compass-skill-activities/" TargetMode="External"/><Relationship Id="rId5" Type="http://schemas.openxmlformats.org/officeDocument/2006/relationships/hyperlink" Target="https://coloringpagesonly.com/playOnline/compass" TargetMode="External"/><Relationship Id="rId6" Type="http://schemas.openxmlformats.org/officeDocument/2006/relationships/image" Target="../media/image39.jpg"/><Relationship Id="rId7" Type="http://schemas.openxmlformats.org/officeDocument/2006/relationships/hyperlink" Target="https://docs.google.com/document/d/1NaDa6Nn_xWJzzPgV_uiqbyWvHhSlzGUHm495UFJn5Es/edit" TargetMode="External"/><Relationship Id="rId8"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42.jpg"/><Relationship Id="rId6" Type="http://schemas.openxmlformats.org/officeDocument/2006/relationships/hyperlink" Target="https://www.edutopia.org/naturemapping-lesson-maps-directions-coordinat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hyperlink" Target="https://youtu.be/0cF0ovA3FtY" TargetMode="External"/><Relationship Id="rId7" Type="http://schemas.openxmlformats.org/officeDocument/2006/relationships/hyperlink" Target="https://www.rei.com/learn/expert-advice/navigation-basics.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hyperlink" Target="https://www.rei.com/learn/expert-advice/navigation-basics.html" TargetMode="External"/><Relationship Id="rId6" Type="http://schemas.openxmlformats.org/officeDocument/2006/relationships/image" Target="../media/image4.png"/></Relationships>
</file>

<file path=ppt/slides/_rels/slide26.xml.rels><?xml version="1.0" encoding="UTF-8" standalone="yes"?><Relationships xmlns="http://schemas.openxmlformats.org/package/2006/relationships"><Relationship Id="rId11" Type="http://schemas.openxmlformats.org/officeDocument/2006/relationships/hyperlink" Target="https://www.transum.org/Software/SW/Starter_of_the_day/starter_April19.ASP" TargetMode="External"/><Relationship Id="rId10" Type="http://schemas.openxmlformats.org/officeDocument/2006/relationships/image" Target="../media/image45.jpg"/><Relationship Id="rId13" Type="http://schemas.openxmlformats.org/officeDocument/2006/relationships/hyperlink" Target="https://www.transum.org/Software/SW/Starter_of_the_day/starter_May25.ASP" TargetMode="External"/><Relationship Id="rId12" Type="http://schemas.openxmlformats.org/officeDocument/2006/relationships/image" Target="../media/image36.jpg"/><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1.png"/><Relationship Id="rId9" Type="http://schemas.openxmlformats.org/officeDocument/2006/relationships/hyperlink" Target="https://www.transum.org/Maths/Activity/Bearings/Exercise.asp" TargetMode="External"/><Relationship Id="rId15" Type="http://schemas.openxmlformats.org/officeDocument/2006/relationships/hyperlink" Target="https://www.wordwall.net/resource/20649817" TargetMode="External"/><Relationship Id="rId14" Type="http://schemas.openxmlformats.org/officeDocument/2006/relationships/image" Target="../media/image44.jpg"/><Relationship Id="rId16" Type="http://schemas.openxmlformats.org/officeDocument/2006/relationships/image" Target="../media/image43.jpg"/><Relationship Id="rId5" Type="http://schemas.openxmlformats.org/officeDocument/2006/relationships/hyperlink" Target="https://www.teachengineering.org/activities/view/cub_navigation_lesson05_activity1" TargetMode="External"/><Relationship Id="rId6" Type="http://schemas.openxmlformats.org/officeDocument/2006/relationships/image" Target="../media/image34.jpg"/><Relationship Id="rId7" Type="http://schemas.openxmlformats.org/officeDocument/2006/relationships/hyperlink" Target="https://www.teachengineering.org/activities/view/cub_navigation_lesson06_activity1" TargetMode="External"/><Relationship Id="rId8"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hyperlink" Target="http://www.youtube.com/watch?v=lfMUrs_TU2A" TargetMode="External"/><Relationship Id="rId7" Type="http://schemas.openxmlformats.org/officeDocument/2006/relationships/image" Target="../media/image41.jpg"/></Relationships>
</file>

<file path=ppt/slides/_rels/slide29.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3.png"/><Relationship Id="rId13" Type="http://schemas.openxmlformats.org/officeDocument/2006/relationships/hyperlink" Target="https://www.edutopia.org/naturemapping-lesson-maps-directions-coordinates" TargetMode="External"/><Relationship Id="rId12" Type="http://schemas.openxmlformats.org/officeDocument/2006/relationships/image" Target="../media/image60.png"/><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1.jpg"/><Relationship Id="rId4" Type="http://schemas.openxmlformats.org/officeDocument/2006/relationships/hyperlink" Target="https://drive.google.com/file/d/1Bi5rej60eSuUVn-R3li5T7kssBjavYTg/view?usp=sharing" TargetMode="External"/><Relationship Id="rId9" Type="http://schemas.openxmlformats.org/officeDocument/2006/relationships/image" Target="../media/image52.png"/><Relationship Id="rId5" Type="http://schemas.openxmlformats.org/officeDocument/2006/relationships/image" Target="../media/image1.png"/><Relationship Id="rId6" Type="http://schemas.openxmlformats.org/officeDocument/2006/relationships/hyperlink" Target="https://orienteeringusa.org/resources/training/" TargetMode="External"/><Relationship Id="rId7" Type="http://schemas.openxmlformats.org/officeDocument/2006/relationships/image" Target="../media/image48.jpg"/><Relationship Id="rId8"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49.gif"/><Relationship Id="rId5" Type="http://schemas.openxmlformats.org/officeDocument/2006/relationships/hyperlink" Target="https://wordwall.net/resource/9314371" TargetMode="External"/><Relationship Id="rId6"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40.gif"/><Relationship Id="rId9" Type="http://schemas.openxmlformats.org/officeDocument/2006/relationships/image" Target="../media/image57.gif"/><Relationship Id="rId5" Type="http://schemas.openxmlformats.org/officeDocument/2006/relationships/image" Target="../media/image42.jpg"/><Relationship Id="rId6" Type="http://schemas.openxmlformats.org/officeDocument/2006/relationships/image" Target="../media/image38.gif"/><Relationship Id="rId7" Type="http://schemas.openxmlformats.org/officeDocument/2006/relationships/image" Target="../media/image55.gif"/><Relationship Id="rId8" Type="http://schemas.openxmlformats.org/officeDocument/2006/relationships/image" Target="../media/image54.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19.jpg"/><Relationship Id="rId5" Type="http://schemas.openxmlformats.org/officeDocument/2006/relationships/image" Target="../media/image4.png"/><Relationship Id="rId6" Type="http://schemas.openxmlformats.org/officeDocument/2006/relationships/image" Target="../media/image16.gif"/><Relationship Id="rId7" Type="http://schemas.openxmlformats.org/officeDocument/2006/relationships/image" Target="../media/image29.jpg"/><Relationship Id="rId8" Type="http://schemas.openxmlformats.org/officeDocument/2006/relationships/hyperlink" Target="http://www.youtube.com/watch?v=ylXsue2zbOQ"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hyperlink" Target="https://www.google.com/intl/en_us/earth/education/explore-earth/" TargetMode="External"/><Relationship Id="rId6" Type="http://schemas.openxmlformats.org/officeDocument/2006/relationships/image" Target="../media/image21.jpg"/><Relationship Id="rId7" Type="http://schemas.openxmlformats.org/officeDocument/2006/relationships/hyperlink" Target="https://padlet.com/bkennedy38/apzilm98yqsbalv8" TargetMode="External"/><Relationship Id="rId8"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 name="Shape 368"/>
        <p:cNvGrpSpPr/>
        <p:nvPr/>
      </p:nvGrpSpPr>
      <p:grpSpPr>
        <a:xfrm>
          <a:off x="0" y="0"/>
          <a:ext cx="0" cy="0"/>
          <a:chOff x="0" y="0"/>
          <a:chExt cx="0" cy="0"/>
        </a:xfrm>
      </p:grpSpPr>
      <p:sp>
        <p:nvSpPr>
          <p:cNvPr id="369" name="Google Shape;369;p17"/>
          <p:cNvSpPr txBox="1"/>
          <p:nvPr>
            <p:ph idx="4294967295" type="ctrTitle"/>
          </p:nvPr>
        </p:nvSpPr>
        <p:spPr>
          <a:xfrm>
            <a:off x="311700" y="1979850"/>
            <a:ext cx="8520600" cy="1183800"/>
          </a:xfrm>
          <a:prstGeom prst="rect">
            <a:avLst/>
          </a:prstGeom>
          <a:solidFill>
            <a:srgbClr val="FF99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600">
                <a:solidFill>
                  <a:srgbClr val="FFFFFF"/>
                </a:solidFill>
                <a:latin typeface="Luckiest Guy"/>
                <a:ea typeface="Luckiest Guy"/>
                <a:cs typeface="Luckiest Guy"/>
                <a:sym typeface="Luckiest Guy"/>
              </a:rPr>
              <a:t>ORIENTEERING </a:t>
            </a:r>
            <a:endParaRPr sz="6600">
              <a:solidFill>
                <a:srgbClr val="FFFFFF"/>
              </a:solidFill>
              <a:latin typeface="Luckiest Guy"/>
              <a:ea typeface="Luckiest Guy"/>
              <a:cs typeface="Luckiest Guy"/>
              <a:sym typeface="Luckiest Gu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1" name="Shape 451"/>
        <p:cNvGrpSpPr/>
        <p:nvPr/>
      </p:nvGrpSpPr>
      <p:grpSpPr>
        <a:xfrm>
          <a:off x="0" y="0"/>
          <a:ext cx="0" cy="0"/>
          <a:chOff x="0" y="0"/>
          <a:chExt cx="0" cy="0"/>
        </a:xfrm>
      </p:grpSpPr>
      <p:sp>
        <p:nvSpPr>
          <p:cNvPr id="452" name="Google Shape;452;p26"/>
          <p:cNvSpPr txBox="1"/>
          <p:nvPr/>
        </p:nvSpPr>
        <p:spPr>
          <a:xfrm>
            <a:off x="5634950" y="463400"/>
            <a:ext cx="2606400" cy="158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Boogaloo"/>
                <a:ea typeface="Boogaloo"/>
                <a:cs typeface="Boogaloo"/>
                <a:sym typeface="Boogaloo"/>
              </a:rPr>
              <a:t>Map your schedule. Create a text box and put an “X” on each location you have a class. </a:t>
            </a:r>
            <a:endParaRPr sz="1800">
              <a:latin typeface="Boogaloo"/>
              <a:ea typeface="Boogaloo"/>
              <a:cs typeface="Boogaloo"/>
              <a:sym typeface="Boogalo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6" name="Shape 456"/>
        <p:cNvGrpSpPr/>
        <p:nvPr/>
      </p:nvGrpSpPr>
      <p:grpSpPr>
        <a:xfrm>
          <a:off x="0" y="0"/>
          <a:ext cx="0" cy="0"/>
          <a:chOff x="0" y="0"/>
          <a:chExt cx="0" cy="0"/>
        </a:xfrm>
      </p:grpSpPr>
      <p:sp>
        <p:nvSpPr>
          <p:cNvPr id="457" name="Google Shape;457;p27"/>
          <p:cNvSpPr txBox="1"/>
          <p:nvPr/>
        </p:nvSpPr>
        <p:spPr>
          <a:xfrm>
            <a:off x="1515979" y="2260775"/>
            <a:ext cx="1262100" cy="322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200 WING</a:t>
            </a:r>
            <a:endParaRPr>
              <a:solidFill>
                <a:srgbClr val="FFFFFF"/>
              </a:solidFill>
            </a:endParaRPr>
          </a:p>
        </p:txBody>
      </p:sp>
      <p:sp>
        <p:nvSpPr>
          <p:cNvPr id="458" name="Google Shape;458;p27"/>
          <p:cNvSpPr txBox="1"/>
          <p:nvPr/>
        </p:nvSpPr>
        <p:spPr>
          <a:xfrm>
            <a:off x="204350" y="202351"/>
            <a:ext cx="2158200" cy="1317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Boogaloo"/>
                <a:ea typeface="Boogaloo"/>
                <a:cs typeface="Boogaloo"/>
                <a:sym typeface="Boogaloo"/>
              </a:rPr>
              <a:t>Map your schedule. Create a text box and put an “X” on each location you have a class. </a:t>
            </a:r>
            <a:endParaRPr sz="1800">
              <a:latin typeface="Boogaloo"/>
              <a:ea typeface="Boogaloo"/>
              <a:cs typeface="Boogaloo"/>
              <a:sym typeface="Boogalo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2" name="Shape 462"/>
        <p:cNvGrpSpPr/>
        <p:nvPr/>
      </p:nvGrpSpPr>
      <p:grpSpPr>
        <a:xfrm>
          <a:off x="0" y="0"/>
          <a:ext cx="0" cy="0"/>
          <a:chOff x="0" y="0"/>
          <a:chExt cx="0" cy="0"/>
        </a:xfrm>
      </p:grpSpPr>
      <p:pic>
        <p:nvPicPr>
          <p:cNvPr id="463" name="Google Shape;463;p28"/>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464" name="Google Shape;464;p28"/>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COLORS on a map</a:t>
            </a:r>
            <a:endParaRPr sz="3600">
              <a:latin typeface="Luckiest Guy"/>
              <a:ea typeface="Luckiest Guy"/>
              <a:cs typeface="Luckiest Guy"/>
              <a:sym typeface="Luckiest Guy"/>
            </a:endParaRPr>
          </a:p>
        </p:txBody>
      </p:sp>
      <p:sp>
        <p:nvSpPr>
          <p:cNvPr id="465" name="Google Shape;465;p28"/>
          <p:cNvSpPr txBox="1"/>
          <p:nvPr/>
        </p:nvSpPr>
        <p:spPr>
          <a:xfrm>
            <a:off x="142250" y="1226338"/>
            <a:ext cx="1312500" cy="400200"/>
          </a:xfrm>
          <a:prstGeom prst="rect">
            <a:avLst/>
          </a:prstGeom>
          <a:solidFill>
            <a:srgbClr val="1155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6" name="Google Shape;466;p28"/>
          <p:cNvSpPr txBox="1"/>
          <p:nvPr/>
        </p:nvSpPr>
        <p:spPr>
          <a:xfrm>
            <a:off x="142263" y="1923200"/>
            <a:ext cx="1312500" cy="400200"/>
          </a:xfrm>
          <a:prstGeom prst="rect">
            <a:avLst/>
          </a:prstGeom>
          <a:solidFill>
            <a:srgbClr val="38761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7" name="Google Shape;467;p28"/>
          <p:cNvSpPr txBox="1"/>
          <p:nvPr/>
        </p:nvSpPr>
        <p:spPr>
          <a:xfrm>
            <a:off x="142263" y="2502175"/>
            <a:ext cx="1312500" cy="400200"/>
          </a:xfrm>
          <a:prstGeom prst="rect">
            <a:avLst/>
          </a:prstGeom>
          <a:solidFill>
            <a:srgbClr val="9900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8" name="Google Shape;468;p28"/>
          <p:cNvSpPr txBox="1"/>
          <p:nvPr/>
        </p:nvSpPr>
        <p:spPr>
          <a:xfrm>
            <a:off x="142263" y="3157699"/>
            <a:ext cx="13125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9" name="Google Shape;469;p28"/>
          <p:cNvSpPr txBox="1"/>
          <p:nvPr/>
        </p:nvSpPr>
        <p:spPr>
          <a:xfrm>
            <a:off x="791488" y="1923200"/>
            <a:ext cx="663300" cy="4002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0" name="Google Shape;470;p28"/>
          <p:cNvSpPr txBox="1"/>
          <p:nvPr/>
        </p:nvSpPr>
        <p:spPr>
          <a:xfrm>
            <a:off x="791413" y="2502175"/>
            <a:ext cx="663300" cy="400200"/>
          </a:xfrm>
          <a:prstGeom prst="rect">
            <a:avLst/>
          </a:prstGeom>
          <a:solidFill>
            <a:srgbClr val="CC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1" name="Google Shape;471;p28"/>
          <p:cNvSpPr txBox="1"/>
          <p:nvPr/>
        </p:nvSpPr>
        <p:spPr>
          <a:xfrm>
            <a:off x="142213" y="3813226"/>
            <a:ext cx="1312500" cy="400200"/>
          </a:xfrm>
          <a:prstGeom prst="rect">
            <a:avLst/>
          </a:prstGeom>
          <a:solidFill>
            <a:srgbClr val="783F0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2" name="Google Shape;472;p28"/>
          <p:cNvSpPr txBox="1"/>
          <p:nvPr/>
        </p:nvSpPr>
        <p:spPr>
          <a:xfrm>
            <a:off x="4380951" y="1228300"/>
            <a:ext cx="20724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LAND FORMS</a:t>
            </a:r>
            <a:endParaRPr b="1">
              <a:latin typeface="Coming Soon"/>
              <a:ea typeface="Coming Soon"/>
              <a:cs typeface="Coming Soon"/>
              <a:sym typeface="Coming Soon"/>
            </a:endParaRPr>
          </a:p>
        </p:txBody>
      </p:sp>
      <p:sp>
        <p:nvSpPr>
          <p:cNvPr id="473" name="Google Shape;473;p28"/>
          <p:cNvSpPr txBox="1"/>
          <p:nvPr/>
        </p:nvSpPr>
        <p:spPr>
          <a:xfrm>
            <a:off x="4380951" y="1794450"/>
            <a:ext cx="20724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WATER FEATURES</a:t>
            </a:r>
            <a:endParaRPr b="1">
              <a:latin typeface="Coming Soon"/>
              <a:ea typeface="Coming Soon"/>
              <a:cs typeface="Coming Soon"/>
              <a:sym typeface="Coming Soon"/>
            </a:endParaRPr>
          </a:p>
        </p:txBody>
      </p:sp>
      <p:sp>
        <p:nvSpPr>
          <p:cNvPr id="474" name="Google Shape;474;p28"/>
          <p:cNvSpPr txBox="1"/>
          <p:nvPr/>
        </p:nvSpPr>
        <p:spPr>
          <a:xfrm>
            <a:off x="4380951" y="2436800"/>
            <a:ext cx="20724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ROCK FEATURES</a:t>
            </a:r>
            <a:endParaRPr b="1">
              <a:latin typeface="Coming Soon"/>
              <a:ea typeface="Coming Soon"/>
              <a:cs typeface="Coming Soon"/>
              <a:sym typeface="Coming Soon"/>
            </a:endParaRPr>
          </a:p>
        </p:txBody>
      </p:sp>
      <p:sp>
        <p:nvSpPr>
          <p:cNvPr id="475" name="Google Shape;475;p28"/>
          <p:cNvSpPr txBox="1"/>
          <p:nvPr/>
        </p:nvSpPr>
        <p:spPr>
          <a:xfrm>
            <a:off x="4380951" y="3079150"/>
            <a:ext cx="20724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VEGETATION</a:t>
            </a:r>
            <a:endParaRPr b="1">
              <a:latin typeface="Coming Soon"/>
              <a:ea typeface="Coming Soon"/>
              <a:cs typeface="Coming Soon"/>
              <a:sym typeface="Coming Soon"/>
            </a:endParaRPr>
          </a:p>
        </p:txBody>
      </p:sp>
      <p:sp>
        <p:nvSpPr>
          <p:cNvPr id="476" name="Google Shape;476;p28"/>
          <p:cNvSpPr txBox="1"/>
          <p:nvPr/>
        </p:nvSpPr>
        <p:spPr>
          <a:xfrm>
            <a:off x="4380951" y="3721500"/>
            <a:ext cx="20724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MANMADE FEATURES</a:t>
            </a:r>
            <a:endParaRPr b="1">
              <a:latin typeface="Coming Soon"/>
              <a:ea typeface="Coming Soon"/>
              <a:cs typeface="Coming Soon"/>
              <a:sym typeface="Coming Soon"/>
            </a:endParaRPr>
          </a:p>
        </p:txBody>
      </p:sp>
      <p:sp>
        <p:nvSpPr>
          <p:cNvPr id="477" name="Google Shape;477;p28"/>
          <p:cNvSpPr txBox="1"/>
          <p:nvPr/>
        </p:nvSpPr>
        <p:spPr>
          <a:xfrm>
            <a:off x="4439265" y="4363850"/>
            <a:ext cx="20724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OVER PRINTING FEATURES</a:t>
            </a:r>
            <a:endParaRPr b="1">
              <a:latin typeface="Coming Soon"/>
              <a:ea typeface="Coming Soon"/>
              <a:cs typeface="Coming Soon"/>
              <a:sym typeface="Coming Soon"/>
            </a:endParaRPr>
          </a:p>
        </p:txBody>
      </p:sp>
      <p:sp>
        <p:nvSpPr>
          <p:cNvPr id="478" name="Google Shape;478;p28"/>
          <p:cNvSpPr txBox="1"/>
          <p:nvPr/>
        </p:nvSpPr>
        <p:spPr>
          <a:xfrm>
            <a:off x="6649950" y="1271963"/>
            <a:ext cx="2352900" cy="1477500"/>
          </a:xfrm>
          <a:prstGeom prst="rect">
            <a:avLst/>
          </a:prstGeom>
          <a:solidFill>
            <a:schemeClr val="dk1"/>
          </a:solid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oming Soon"/>
                <a:ea typeface="Coming Soon"/>
                <a:cs typeface="Coming Soon"/>
                <a:sym typeface="Coming Soon"/>
              </a:rPr>
              <a:t>Use the line feature in the toolbar and draw a line from the color to the correct box that identifies what color it represents on a map</a:t>
            </a:r>
            <a:endParaRPr b="1">
              <a:solidFill>
                <a:schemeClr val="lt1"/>
              </a:solidFill>
              <a:latin typeface="Coming Soon"/>
              <a:ea typeface="Coming Soon"/>
              <a:cs typeface="Coming Soon"/>
              <a:sym typeface="Coming Soon"/>
            </a:endParaRPr>
          </a:p>
        </p:txBody>
      </p:sp>
      <p:pic>
        <p:nvPicPr>
          <p:cNvPr descr="Here YM PFC Murray explains the five primary colors found on topographical maps and what they mean." id="479" name="Google Shape;479;p28" title="Colors of a Map - Land Navigation Series">
            <a:hlinkClick r:id="rId5"/>
          </p:cNvPr>
          <p:cNvPicPr preferRelativeResize="0"/>
          <p:nvPr/>
        </p:nvPicPr>
        <p:blipFill>
          <a:blip r:embed="rId6">
            <a:alphaModFix/>
          </a:blip>
          <a:stretch>
            <a:fillRect/>
          </a:stretch>
        </p:blipFill>
        <p:spPr>
          <a:xfrm>
            <a:off x="6746963" y="3226825"/>
            <a:ext cx="2158867" cy="1619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3" name="Shape 483"/>
        <p:cNvGrpSpPr/>
        <p:nvPr/>
      </p:nvGrpSpPr>
      <p:grpSpPr>
        <a:xfrm>
          <a:off x="0" y="0"/>
          <a:ext cx="0" cy="0"/>
          <a:chOff x="0" y="0"/>
          <a:chExt cx="0" cy="0"/>
        </a:xfrm>
      </p:grpSpPr>
      <p:pic>
        <p:nvPicPr>
          <p:cNvPr id="484" name="Google Shape;484;p29"/>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485" name="Google Shape;485;p29"/>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a:t>
            </a:r>
            <a:r>
              <a:rPr lang="en" sz="3600">
                <a:latin typeface="Luckiest Guy"/>
                <a:ea typeface="Luckiest Guy"/>
                <a:cs typeface="Luckiest Guy"/>
                <a:sym typeface="Luckiest Guy"/>
              </a:rPr>
              <a:t>OLORS on a map</a:t>
            </a:r>
            <a:endParaRPr sz="3600">
              <a:latin typeface="Luckiest Guy"/>
              <a:ea typeface="Luckiest Guy"/>
              <a:cs typeface="Luckiest Guy"/>
              <a:sym typeface="Luckiest Guy"/>
            </a:endParaRPr>
          </a:p>
        </p:txBody>
      </p:sp>
      <p:pic>
        <p:nvPicPr>
          <p:cNvPr id="486" name="Google Shape;486;p29"/>
          <p:cNvPicPr preferRelativeResize="0"/>
          <p:nvPr/>
        </p:nvPicPr>
        <p:blipFill>
          <a:blip r:embed="rId5">
            <a:alphaModFix/>
          </a:blip>
          <a:stretch>
            <a:fillRect/>
          </a:stretch>
        </p:blipFill>
        <p:spPr>
          <a:xfrm flipH="1">
            <a:off x="7629100" y="3732509"/>
            <a:ext cx="1312550" cy="1312550"/>
          </a:xfrm>
          <a:prstGeom prst="rect">
            <a:avLst/>
          </a:prstGeom>
          <a:noFill/>
          <a:ln>
            <a:noFill/>
          </a:ln>
        </p:spPr>
      </p:pic>
      <p:sp>
        <p:nvSpPr>
          <p:cNvPr id="487" name="Google Shape;487;p29"/>
          <p:cNvSpPr txBox="1"/>
          <p:nvPr/>
        </p:nvSpPr>
        <p:spPr>
          <a:xfrm>
            <a:off x="323750" y="1181163"/>
            <a:ext cx="1312500" cy="396300"/>
          </a:xfrm>
          <a:prstGeom prst="rect">
            <a:avLst/>
          </a:prstGeom>
          <a:solidFill>
            <a:srgbClr val="1155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8" name="Google Shape;488;p29"/>
          <p:cNvSpPr txBox="1"/>
          <p:nvPr/>
        </p:nvSpPr>
        <p:spPr>
          <a:xfrm>
            <a:off x="323750" y="2415675"/>
            <a:ext cx="1312500" cy="396300"/>
          </a:xfrm>
          <a:prstGeom prst="rect">
            <a:avLst/>
          </a:prstGeom>
          <a:solidFill>
            <a:srgbClr val="38761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9" name="Google Shape;489;p29"/>
          <p:cNvSpPr txBox="1"/>
          <p:nvPr/>
        </p:nvSpPr>
        <p:spPr>
          <a:xfrm>
            <a:off x="323750" y="2994650"/>
            <a:ext cx="1312500" cy="396300"/>
          </a:xfrm>
          <a:prstGeom prst="rect">
            <a:avLst/>
          </a:prstGeom>
          <a:solidFill>
            <a:srgbClr val="9900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0" name="Google Shape;490;p29"/>
          <p:cNvSpPr txBox="1"/>
          <p:nvPr/>
        </p:nvSpPr>
        <p:spPr>
          <a:xfrm>
            <a:off x="323750" y="3650174"/>
            <a:ext cx="1312500" cy="3963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1" name="Google Shape;491;p29"/>
          <p:cNvSpPr txBox="1"/>
          <p:nvPr/>
        </p:nvSpPr>
        <p:spPr>
          <a:xfrm>
            <a:off x="323750" y="1798425"/>
            <a:ext cx="1312500" cy="3963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2" name="Google Shape;492;p29"/>
          <p:cNvSpPr txBox="1"/>
          <p:nvPr/>
        </p:nvSpPr>
        <p:spPr>
          <a:xfrm>
            <a:off x="972900" y="2994650"/>
            <a:ext cx="663300" cy="396300"/>
          </a:xfrm>
          <a:prstGeom prst="rect">
            <a:avLst/>
          </a:prstGeom>
          <a:solidFill>
            <a:srgbClr val="CC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3" name="Google Shape;493;p29"/>
          <p:cNvSpPr txBox="1"/>
          <p:nvPr/>
        </p:nvSpPr>
        <p:spPr>
          <a:xfrm>
            <a:off x="323750" y="4648751"/>
            <a:ext cx="1312500" cy="396300"/>
          </a:xfrm>
          <a:prstGeom prst="rect">
            <a:avLst/>
          </a:prstGeom>
          <a:solidFill>
            <a:srgbClr val="783F0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4" name="Google Shape;494;p29"/>
          <p:cNvSpPr txBox="1"/>
          <p:nvPr/>
        </p:nvSpPr>
        <p:spPr>
          <a:xfrm>
            <a:off x="1912258" y="1151100"/>
            <a:ext cx="69693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Coming Soon"/>
                <a:ea typeface="Coming Soon"/>
                <a:cs typeface="Coming Soon"/>
                <a:sym typeface="Coming Soon"/>
              </a:rPr>
              <a:t>Blue covers lakes, ponds, rivers, water channels, marshes, and wells etc.</a:t>
            </a:r>
            <a:endParaRPr b="1" sz="1300">
              <a:latin typeface="Coming Soon"/>
              <a:ea typeface="Coming Soon"/>
              <a:cs typeface="Coming Soon"/>
              <a:sym typeface="Coming Soon"/>
            </a:endParaRPr>
          </a:p>
        </p:txBody>
      </p:sp>
      <p:sp>
        <p:nvSpPr>
          <p:cNvPr id="495" name="Google Shape;495;p29"/>
          <p:cNvSpPr txBox="1"/>
          <p:nvPr/>
        </p:nvSpPr>
        <p:spPr>
          <a:xfrm>
            <a:off x="1972399" y="2373600"/>
            <a:ext cx="68490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Green means a forest of low visibility with reduced running speed, being graded from slow running, through difficult running, to impassable. </a:t>
            </a:r>
            <a:endParaRPr b="1">
              <a:latin typeface="Coming Soon"/>
              <a:ea typeface="Coming Soon"/>
              <a:cs typeface="Coming Soon"/>
              <a:sym typeface="Coming Soon"/>
            </a:endParaRPr>
          </a:p>
        </p:txBody>
      </p:sp>
      <p:sp>
        <p:nvSpPr>
          <p:cNvPr id="496" name="Google Shape;496;p29"/>
          <p:cNvSpPr txBox="1"/>
          <p:nvPr/>
        </p:nvSpPr>
        <p:spPr>
          <a:xfrm>
            <a:off x="1972398" y="3679375"/>
            <a:ext cx="68490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Black indicate man-made features that include roads, tracks, paths, power lines, stone walls, fences, buildings, etc.</a:t>
            </a:r>
            <a:endParaRPr b="1">
              <a:latin typeface="Coming Soon"/>
              <a:ea typeface="Coming Soon"/>
              <a:cs typeface="Coming Soon"/>
              <a:sym typeface="Coming Soon"/>
            </a:endParaRPr>
          </a:p>
        </p:txBody>
      </p:sp>
      <p:sp>
        <p:nvSpPr>
          <p:cNvPr id="497" name="Google Shape;497;p29"/>
          <p:cNvSpPr txBox="1"/>
          <p:nvPr/>
        </p:nvSpPr>
        <p:spPr>
          <a:xfrm>
            <a:off x="1972398" y="3053050"/>
            <a:ext cx="68490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Coming Soon"/>
                <a:ea typeface="Coming Soon"/>
                <a:cs typeface="Coming Soon"/>
                <a:sym typeface="Coming Soon"/>
              </a:rPr>
              <a:t>Purple and red are specified so that a course can be overprinted on the map. It includes symbols for the start, control points, control numbers, lines between control points, and finish.</a:t>
            </a:r>
            <a:endParaRPr b="1" sz="1000">
              <a:latin typeface="Coming Soon"/>
              <a:ea typeface="Coming Soon"/>
              <a:cs typeface="Coming Soon"/>
              <a:sym typeface="Coming Soon"/>
            </a:endParaRPr>
          </a:p>
        </p:txBody>
      </p:sp>
      <p:sp>
        <p:nvSpPr>
          <p:cNvPr id="498" name="Google Shape;498;p29"/>
          <p:cNvSpPr txBox="1"/>
          <p:nvPr/>
        </p:nvSpPr>
        <p:spPr>
          <a:xfrm>
            <a:off x="1972398" y="4164063"/>
            <a:ext cx="68490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Black covers cliffs, boulders, boulder fields, and boulder clusters etc.</a:t>
            </a:r>
            <a:endParaRPr b="1">
              <a:latin typeface="Coming Soon"/>
              <a:ea typeface="Coming Soon"/>
              <a:cs typeface="Coming Soon"/>
              <a:sym typeface="Coming Soon"/>
            </a:endParaRPr>
          </a:p>
        </p:txBody>
      </p:sp>
      <p:sp>
        <p:nvSpPr>
          <p:cNvPr id="499" name="Google Shape;499;p29"/>
          <p:cNvSpPr txBox="1"/>
          <p:nvPr/>
        </p:nvSpPr>
        <p:spPr>
          <a:xfrm>
            <a:off x="1972399" y="1762350"/>
            <a:ext cx="68490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Yellow colour shows open areas.</a:t>
            </a:r>
            <a:endParaRPr b="1">
              <a:latin typeface="Coming Soon"/>
              <a:ea typeface="Coming Soon"/>
              <a:cs typeface="Coming Soon"/>
              <a:sym typeface="Coming Soon"/>
            </a:endParaRPr>
          </a:p>
        </p:txBody>
      </p:sp>
      <p:sp>
        <p:nvSpPr>
          <p:cNvPr id="500" name="Google Shape;500;p29"/>
          <p:cNvSpPr txBox="1"/>
          <p:nvPr/>
        </p:nvSpPr>
        <p:spPr>
          <a:xfrm>
            <a:off x="1972398" y="4648750"/>
            <a:ext cx="6849000" cy="396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Brown indicates l</a:t>
            </a:r>
            <a:r>
              <a:rPr b="1" lang="en">
                <a:latin typeface="Coming Soon"/>
                <a:ea typeface="Coming Soon"/>
                <a:cs typeface="Coming Soon"/>
                <a:sym typeface="Coming Soon"/>
              </a:rPr>
              <a:t>andforms</a:t>
            </a:r>
            <a:r>
              <a:rPr b="1" lang="en">
                <a:latin typeface="Coming Soon"/>
                <a:ea typeface="Coming Soon"/>
                <a:cs typeface="Coming Soon"/>
                <a:sym typeface="Coming Soon"/>
              </a:rPr>
              <a:t> by using contour lines.</a:t>
            </a:r>
            <a:endParaRPr b="1">
              <a:latin typeface="Coming Soon"/>
              <a:ea typeface="Coming Soon"/>
              <a:cs typeface="Coming Soon"/>
              <a:sym typeface="Coming Soo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4" name="Shape 504"/>
        <p:cNvGrpSpPr/>
        <p:nvPr/>
      </p:nvGrpSpPr>
      <p:grpSpPr>
        <a:xfrm>
          <a:off x="0" y="0"/>
          <a:ext cx="0" cy="0"/>
          <a:chOff x="0" y="0"/>
          <a:chExt cx="0" cy="0"/>
        </a:xfrm>
      </p:grpSpPr>
      <p:pic>
        <p:nvPicPr>
          <p:cNvPr id="505" name="Google Shape;505;p30"/>
          <p:cNvPicPr preferRelativeResize="0"/>
          <p:nvPr/>
        </p:nvPicPr>
        <p:blipFill>
          <a:blip r:embed="rId4">
            <a:alphaModFix/>
          </a:blip>
          <a:stretch>
            <a:fillRect/>
          </a:stretch>
        </p:blipFill>
        <p:spPr>
          <a:xfrm>
            <a:off x="152400" y="131250"/>
            <a:ext cx="8833000" cy="4859849"/>
          </a:xfrm>
          <a:prstGeom prst="rect">
            <a:avLst/>
          </a:prstGeom>
          <a:noFill/>
          <a:ln cap="flat" cmpd="sng" w="38100">
            <a:solidFill>
              <a:srgbClr val="000000"/>
            </a:solidFill>
            <a:prstDash val="solid"/>
            <a:round/>
            <a:headEnd len="sm" w="sm" type="none"/>
            <a:tailEnd len="sm" w="sm" type="none"/>
          </a:ln>
        </p:spPr>
      </p:pic>
      <p:pic>
        <p:nvPicPr>
          <p:cNvPr id="506" name="Google Shape;506;p30"/>
          <p:cNvPicPr preferRelativeResize="0"/>
          <p:nvPr/>
        </p:nvPicPr>
        <p:blipFill>
          <a:blip r:embed="rId5">
            <a:alphaModFix/>
          </a:blip>
          <a:stretch>
            <a:fillRect/>
          </a:stretch>
        </p:blipFill>
        <p:spPr>
          <a:xfrm>
            <a:off x="344540" y="3595787"/>
            <a:ext cx="1312550" cy="1312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0" name="Shape 510"/>
        <p:cNvGrpSpPr/>
        <p:nvPr/>
      </p:nvGrpSpPr>
      <p:grpSpPr>
        <a:xfrm>
          <a:off x="0" y="0"/>
          <a:ext cx="0" cy="0"/>
          <a:chOff x="0" y="0"/>
          <a:chExt cx="0" cy="0"/>
        </a:xfrm>
      </p:grpSpPr>
      <p:pic>
        <p:nvPicPr>
          <p:cNvPr id="511" name="Google Shape;511;p31"/>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12" name="Google Shape;512;p31"/>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Colors on a map </a:t>
            </a:r>
            <a:r>
              <a:rPr lang="en" sz="3600">
                <a:latin typeface="Luckiest Guy"/>
                <a:ea typeface="Luckiest Guy"/>
                <a:cs typeface="Luckiest Guy"/>
                <a:sym typeface="Luckiest Guy"/>
              </a:rPr>
              <a:t>Activities</a:t>
            </a:r>
            <a:endParaRPr sz="3600">
              <a:latin typeface="Luckiest Guy"/>
              <a:ea typeface="Luckiest Guy"/>
              <a:cs typeface="Luckiest Guy"/>
              <a:sym typeface="Luckiest Guy"/>
            </a:endParaRPr>
          </a:p>
        </p:txBody>
      </p:sp>
      <p:pic>
        <p:nvPicPr>
          <p:cNvPr id="513" name="Google Shape;513;p31">
            <a:hlinkClick r:id="rId5"/>
          </p:cNvPr>
          <p:cNvPicPr preferRelativeResize="0"/>
          <p:nvPr/>
        </p:nvPicPr>
        <p:blipFill>
          <a:blip r:embed="rId6">
            <a:alphaModFix/>
          </a:blip>
          <a:stretch>
            <a:fillRect/>
          </a:stretch>
        </p:blipFill>
        <p:spPr>
          <a:xfrm>
            <a:off x="8229602" y="4278903"/>
            <a:ext cx="854700" cy="854719"/>
          </a:xfrm>
          <a:prstGeom prst="rect">
            <a:avLst/>
          </a:prstGeom>
          <a:noFill/>
          <a:ln>
            <a:noFill/>
          </a:ln>
        </p:spPr>
      </p:pic>
      <p:sp>
        <p:nvSpPr>
          <p:cNvPr id="514" name="Google Shape;514;p31"/>
          <p:cNvSpPr txBox="1"/>
          <p:nvPr/>
        </p:nvSpPr>
        <p:spPr>
          <a:xfrm>
            <a:off x="3461813" y="4525525"/>
            <a:ext cx="30000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https://mrnussbaum.com/maptivation-online-map-making</a:t>
            </a:r>
            <a:endParaRPr>
              <a:solidFill>
                <a:srgbClr val="FFFFFF"/>
              </a:solidFill>
            </a:endParaRPr>
          </a:p>
        </p:txBody>
      </p:sp>
      <p:sp>
        <p:nvSpPr>
          <p:cNvPr id="515" name="Google Shape;515;p31"/>
          <p:cNvSpPr txBox="1"/>
          <p:nvPr/>
        </p:nvSpPr>
        <p:spPr>
          <a:xfrm>
            <a:off x="65627" y="4525525"/>
            <a:ext cx="30000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https://mapofthemonth.com/site/hands-on-maps/</a:t>
            </a:r>
            <a:endParaRPr>
              <a:solidFill>
                <a:srgbClr val="FFFFFF"/>
              </a:solidFill>
            </a:endParaRPr>
          </a:p>
        </p:txBody>
      </p:sp>
      <p:sp>
        <p:nvSpPr>
          <p:cNvPr id="516" name="Google Shape;516;p31">
            <a:hlinkClick r:id="rId7"/>
          </p:cNvPr>
          <p:cNvSpPr txBox="1"/>
          <p:nvPr/>
        </p:nvSpPr>
        <p:spPr>
          <a:xfrm>
            <a:off x="5368175" y="1126813"/>
            <a:ext cx="34167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Mountains — use brown and green</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Lakes and Rivers —  blue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Oceans — shade along coastlines (see below) with blue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Deserts — light brown, can shade with yellow and/or orange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Forests, or vegetation areas — green</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Divider lines between regions — a bright color, drawn with a fine line.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Roads, routes or highways — dark colors such as Black, brown or red</a:t>
            </a:r>
            <a:endParaRPr>
              <a:solidFill>
                <a:srgbClr val="FFFFFF"/>
              </a:solidFill>
              <a:latin typeface="Coming Soon"/>
              <a:ea typeface="Coming Soon"/>
              <a:cs typeface="Coming Soon"/>
              <a:sym typeface="Coming Soon"/>
            </a:endParaRPr>
          </a:p>
        </p:txBody>
      </p:sp>
      <p:pic>
        <p:nvPicPr>
          <p:cNvPr id="517" name="Google Shape;517;p31">
            <a:hlinkClick r:id="rId8"/>
          </p:cNvPr>
          <p:cNvPicPr preferRelativeResize="0"/>
          <p:nvPr/>
        </p:nvPicPr>
        <p:blipFill>
          <a:blip r:embed="rId9">
            <a:alphaModFix/>
          </a:blip>
          <a:stretch>
            <a:fillRect/>
          </a:stretch>
        </p:blipFill>
        <p:spPr>
          <a:xfrm>
            <a:off x="200860" y="1137689"/>
            <a:ext cx="5061392" cy="3179849"/>
          </a:xfrm>
          <a:prstGeom prst="rect">
            <a:avLst/>
          </a:prstGeom>
          <a:noFill/>
          <a:ln>
            <a:noFill/>
          </a:ln>
        </p:spPr>
      </p:pic>
      <p:pic>
        <p:nvPicPr>
          <p:cNvPr id="518" name="Google Shape;518;p31"/>
          <p:cNvPicPr preferRelativeResize="0"/>
          <p:nvPr/>
        </p:nvPicPr>
        <p:blipFill>
          <a:blip r:embed="rId10">
            <a:alphaModFix/>
          </a:blip>
          <a:stretch>
            <a:fillRect/>
          </a:stretch>
        </p:blipFill>
        <p:spPr>
          <a:xfrm>
            <a:off x="6988926" y="4288800"/>
            <a:ext cx="854700" cy="854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pic>
        <p:nvPicPr>
          <p:cNvPr id="523" name="Google Shape;523;p32"/>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24" name="Google Shape;524;p32"/>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Color </a:t>
            </a:r>
            <a:r>
              <a:rPr lang="en" sz="3600">
                <a:latin typeface="Luckiest Guy"/>
                <a:ea typeface="Luckiest Guy"/>
                <a:cs typeface="Luckiest Guy"/>
                <a:sym typeface="Luckiest Guy"/>
              </a:rPr>
              <a:t>DIAGRAM</a:t>
            </a:r>
            <a:endParaRPr sz="3600">
              <a:latin typeface="Luckiest Guy"/>
              <a:ea typeface="Luckiest Guy"/>
              <a:cs typeface="Luckiest Guy"/>
              <a:sym typeface="Luckiest Guy"/>
            </a:endParaRPr>
          </a:p>
        </p:txBody>
      </p:sp>
      <p:pic>
        <p:nvPicPr>
          <p:cNvPr id="525" name="Google Shape;525;p32"/>
          <p:cNvPicPr preferRelativeResize="0"/>
          <p:nvPr/>
        </p:nvPicPr>
        <p:blipFill>
          <a:blip r:embed="rId5">
            <a:alphaModFix/>
          </a:blip>
          <a:stretch>
            <a:fillRect/>
          </a:stretch>
        </p:blipFill>
        <p:spPr>
          <a:xfrm>
            <a:off x="152400" y="1082101"/>
            <a:ext cx="5404579" cy="3908998"/>
          </a:xfrm>
          <a:prstGeom prst="rect">
            <a:avLst/>
          </a:prstGeom>
          <a:noFill/>
          <a:ln>
            <a:noFill/>
          </a:ln>
        </p:spPr>
      </p:pic>
      <p:pic>
        <p:nvPicPr>
          <p:cNvPr id="526" name="Google Shape;526;p32"/>
          <p:cNvPicPr preferRelativeResize="0"/>
          <p:nvPr/>
        </p:nvPicPr>
        <p:blipFill>
          <a:blip r:embed="rId6">
            <a:alphaModFix/>
          </a:blip>
          <a:stretch>
            <a:fillRect/>
          </a:stretch>
        </p:blipFill>
        <p:spPr>
          <a:xfrm>
            <a:off x="5709379" y="1082101"/>
            <a:ext cx="3282220" cy="37511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0" name="Shape 530"/>
        <p:cNvGrpSpPr/>
        <p:nvPr/>
      </p:nvGrpSpPr>
      <p:grpSpPr>
        <a:xfrm>
          <a:off x="0" y="0"/>
          <a:ext cx="0" cy="0"/>
          <a:chOff x="0" y="0"/>
          <a:chExt cx="0" cy="0"/>
        </a:xfrm>
      </p:grpSpPr>
      <p:pic>
        <p:nvPicPr>
          <p:cNvPr id="531" name="Google Shape;531;p33"/>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32" name="Google Shape;532;p33"/>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Symbols on a map</a:t>
            </a:r>
            <a:endParaRPr sz="3600">
              <a:latin typeface="Luckiest Guy"/>
              <a:ea typeface="Luckiest Guy"/>
              <a:cs typeface="Luckiest Guy"/>
              <a:sym typeface="Luckiest Guy"/>
            </a:endParaRPr>
          </a:p>
        </p:txBody>
      </p:sp>
      <p:pic>
        <p:nvPicPr>
          <p:cNvPr id="533" name="Google Shape;533;p33"/>
          <p:cNvPicPr preferRelativeResize="0"/>
          <p:nvPr/>
        </p:nvPicPr>
        <p:blipFill>
          <a:blip r:embed="rId5">
            <a:alphaModFix/>
          </a:blip>
          <a:stretch>
            <a:fillRect/>
          </a:stretch>
        </p:blipFill>
        <p:spPr>
          <a:xfrm>
            <a:off x="2391922" y="2522375"/>
            <a:ext cx="1312525" cy="1312550"/>
          </a:xfrm>
          <a:prstGeom prst="rect">
            <a:avLst/>
          </a:prstGeom>
          <a:noFill/>
          <a:ln>
            <a:noFill/>
          </a:ln>
        </p:spPr>
      </p:pic>
      <p:sp>
        <p:nvSpPr>
          <p:cNvPr id="534" name="Google Shape;534;p33"/>
          <p:cNvSpPr txBox="1"/>
          <p:nvPr/>
        </p:nvSpPr>
        <p:spPr>
          <a:xfrm>
            <a:off x="3735250" y="1103700"/>
            <a:ext cx="4914000" cy="18777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oming Soon"/>
                <a:ea typeface="Coming Soon"/>
                <a:cs typeface="Coming Soon"/>
                <a:sym typeface="Coming Soon"/>
              </a:rPr>
              <a:t>Symbols are small pictures that stand for different features on a map. A symbol is often drawn to look like what it represents. For example, a triangular shape is often used to denote a mountain. A desert is often shown by a group of dots that might look a little bit like sand. A forest could have little shapes that look like trees. A railroad can be shown as a line with bars drawn across it, like a train’s track.</a:t>
            </a:r>
            <a:endParaRPr b="1">
              <a:latin typeface="Coming Soon"/>
              <a:ea typeface="Coming Soon"/>
              <a:cs typeface="Coming Soon"/>
              <a:sym typeface="Coming Soon"/>
            </a:endParaRPr>
          </a:p>
        </p:txBody>
      </p:sp>
      <p:sp>
        <p:nvSpPr>
          <p:cNvPr id="535" name="Google Shape;535;p33"/>
          <p:cNvSpPr txBox="1"/>
          <p:nvPr/>
        </p:nvSpPr>
        <p:spPr>
          <a:xfrm>
            <a:off x="3806350" y="3367200"/>
            <a:ext cx="4842900" cy="1666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oming Soon"/>
                <a:ea typeface="Coming Soon"/>
                <a:cs typeface="Coming Soon"/>
                <a:sym typeface="Coming Soon"/>
              </a:rPr>
              <a:t>All the symbols for a map are often grouped together in a MAP KEY for reference. Sometimes the MAP KEY is a box shape where the symbols are arranged. Sometimes the symbols are just displayed in a more freeform manner, without a box around them.</a:t>
            </a:r>
            <a:endParaRPr b="1">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pic>
        <p:nvPicPr>
          <p:cNvPr id="536" name="Google Shape;536;p33"/>
          <p:cNvPicPr preferRelativeResize="0"/>
          <p:nvPr/>
        </p:nvPicPr>
        <p:blipFill>
          <a:blip r:embed="rId6">
            <a:alphaModFix/>
          </a:blip>
          <a:stretch>
            <a:fillRect/>
          </a:stretch>
        </p:blipFill>
        <p:spPr>
          <a:xfrm>
            <a:off x="248455" y="1213800"/>
            <a:ext cx="2112663" cy="3929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0" name="Shape 540"/>
        <p:cNvGrpSpPr/>
        <p:nvPr/>
      </p:nvGrpSpPr>
      <p:grpSpPr>
        <a:xfrm>
          <a:off x="0" y="0"/>
          <a:ext cx="0" cy="0"/>
          <a:chOff x="0" y="0"/>
          <a:chExt cx="0" cy="0"/>
        </a:xfrm>
      </p:grpSpPr>
      <p:pic>
        <p:nvPicPr>
          <p:cNvPr id="541" name="Google Shape;541;p34"/>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42" name="Google Shape;542;p34"/>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Symbols on a map </a:t>
            </a:r>
            <a:r>
              <a:rPr lang="en" sz="3600">
                <a:latin typeface="Luckiest Guy"/>
                <a:ea typeface="Luckiest Guy"/>
                <a:cs typeface="Luckiest Guy"/>
                <a:sym typeface="Luckiest Guy"/>
              </a:rPr>
              <a:t>Activities </a:t>
            </a:r>
            <a:endParaRPr sz="3600">
              <a:latin typeface="Luckiest Guy"/>
              <a:ea typeface="Luckiest Guy"/>
              <a:cs typeface="Luckiest Guy"/>
              <a:sym typeface="Luckiest Guy"/>
            </a:endParaRPr>
          </a:p>
        </p:txBody>
      </p:sp>
      <p:pic>
        <p:nvPicPr>
          <p:cNvPr id="543" name="Google Shape;543;p34">
            <a:hlinkClick r:id="rId5"/>
          </p:cNvPr>
          <p:cNvPicPr preferRelativeResize="0"/>
          <p:nvPr/>
        </p:nvPicPr>
        <p:blipFill>
          <a:blip r:embed="rId6">
            <a:alphaModFix/>
          </a:blip>
          <a:stretch>
            <a:fillRect/>
          </a:stretch>
        </p:blipFill>
        <p:spPr>
          <a:xfrm>
            <a:off x="5816600" y="1049300"/>
            <a:ext cx="3000002" cy="3856302"/>
          </a:xfrm>
          <a:prstGeom prst="rect">
            <a:avLst/>
          </a:prstGeom>
          <a:noFill/>
          <a:ln>
            <a:noFill/>
          </a:ln>
        </p:spPr>
      </p:pic>
      <p:pic>
        <p:nvPicPr>
          <p:cNvPr id="544" name="Google Shape;544;p34">
            <a:hlinkClick r:id="rId7"/>
          </p:cNvPr>
          <p:cNvPicPr preferRelativeResize="0"/>
          <p:nvPr/>
        </p:nvPicPr>
        <p:blipFill>
          <a:blip r:embed="rId8">
            <a:alphaModFix/>
          </a:blip>
          <a:stretch>
            <a:fillRect/>
          </a:stretch>
        </p:blipFill>
        <p:spPr>
          <a:xfrm>
            <a:off x="335897" y="1508851"/>
            <a:ext cx="3942051" cy="2937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8" name="Shape 548"/>
        <p:cNvGrpSpPr/>
        <p:nvPr/>
      </p:nvGrpSpPr>
      <p:grpSpPr>
        <a:xfrm>
          <a:off x="0" y="0"/>
          <a:ext cx="0" cy="0"/>
          <a:chOff x="0" y="0"/>
          <a:chExt cx="0" cy="0"/>
        </a:xfrm>
      </p:grpSpPr>
      <p:pic>
        <p:nvPicPr>
          <p:cNvPr id="549" name="Google Shape;549;p35"/>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50" name="Google Shape;550;p35"/>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Symbols on a map </a:t>
            </a:r>
            <a:r>
              <a:rPr lang="en" sz="3600">
                <a:latin typeface="Luckiest Guy"/>
                <a:ea typeface="Luckiest Guy"/>
                <a:cs typeface="Luckiest Guy"/>
                <a:sym typeface="Luckiest Guy"/>
              </a:rPr>
              <a:t>DIAGRAM </a:t>
            </a:r>
            <a:endParaRPr sz="3600">
              <a:latin typeface="Luckiest Guy"/>
              <a:ea typeface="Luckiest Guy"/>
              <a:cs typeface="Luckiest Guy"/>
              <a:sym typeface="Luckiest Guy"/>
            </a:endParaRPr>
          </a:p>
        </p:txBody>
      </p:sp>
      <p:sp>
        <p:nvSpPr>
          <p:cNvPr id="551" name="Google Shape;551;p35"/>
          <p:cNvSpPr txBox="1"/>
          <p:nvPr/>
        </p:nvSpPr>
        <p:spPr>
          <a:xfrm>
            <a:off x="4971399" y="1136807"/>
            <a:ext cx="3909000" cy="10314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ng Soon"/>
                <a:ea typeface="Coming Soon"/>
                <a:cs typeface="Coming Soon"/>
                <a:sym typeface="Coming Soon"/>
              </a:rPr>
              <a:t>Use the image here to create a treasure map of JWMS. Write coordinates to help someone locate the treasure. Create a key map to help find the treasure. </a:t>
            </a:r>
            <a:endParaRPr>
              <a:latin typeface="Coming Soon"/>
              <a:ea typeface="Coming Soon"/>
              <a:cs typeface="Coming Soon"/>
              <a:sym typeface="Coming Soon"/>
            </a:endParaRPr>
          </a:p>
        </p:txBody>
      </p:sp>
      <p:pic>
        <p:nvPicPr>
          <p:cNvPr id="552" name="Google Shape;552;p35"/>
          <p:cNvPicPr preferRelativeResize="0"/>
          <p:nvPr/>
        </p:nvPicPr>
        <p:blipFill>
          <a:blip r:embed="rId5">
            <a:alphaModFix/>
          </a:blip>
          <a:stretch>
            <a:fillRect/>
          </a:stretch>
        </p:blipFill>
        <p:spPr>
          <a:xfrm>
            <a:off x="201625" y="1136800"/>
            <a:ext cx="4649301" cy="3619150"/>
          </a:xfrm>
          <a:prstGeom prst="rect">
            <a:avLst/>
          </a:prstGeom>
          <a:noFill/>
          <a:ln>
            <a:noFill/>
          </a:ln>
        </p:spPr>
      </p:pic>
      <p:pic>
        <p:nvPicPr>
          <p:cNvPr id="553" name="Google Shape;553;p35"/>
          <p:cNvPicPr preferRelativeResize="0"/>
          <p:nvPr/>
        </p:nvPicPr>
        <p:blipFill rotWithShape="1">
          <a:blip r:embed="rId6">
            <a:alphaModFix/>
          </a:blip>
          <a:srcRect b="0" l="-2710" r="2709" t="0"/>
          <a:stretch/>
        </p:blipFill>
        <p:spPr>
          <a:xfrm>
            <a:off x="-148350" y="1136800"/>
            <a:ext cx="4999275" cy="3883650"/>
          </a:xfrm>
          <a:prstGeom prst="rect">
            <a:avLst/>
          </a:prstGeom>
          <a:noFill/>
          <a:ln>
            <a:noFill/>
          </a:ln>
        </p:spPr>
      </p:pic>
      <p:sp>
        <p:nvSpPr>
          <p:cNvPr id="554" name="Google Shape;554;p35"/>
          <p:cNvSpPr txBox="1"/>
          <p:nvPr/>
        </p:nvSpPr>
        <p:spPr>
          <a:xfrm>
            <a:off x="5035600" y="2436875"/>
            <a:ext cx="3803700" cy="2339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uckiest Guy"/>
                <a:ea typeface="Luckiest Guy"/>
                <a:cs typeface="Luckiest Guy"/>
                <a:sym typeface="Luckiest Guy"/>
              </a:rPr>
              <a:t>COORDINATES TO LOCATE THE TREASURE</a:t>
            </a:r>
            <a:endParaRPr>
              <a:latin typeface="Luckiest Guy"/>
              <a:ea typeface="Luckiest Guy"/>
              <a:cs typeface="Luckiest Guy"/>
              <a:sym typeface="Luckiest Guy"/>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3" name="Shape 373"/>
        <p:cNvGrpSpPr/>
        <p:nvPr/>
      </p:nvGrpSpPr>
      <p:grpSpPr>
        <a:xfrm>
          <a:off x="0" y="0"/>
          <a:ext cx="0" cy="0"/>
          <a:chOff x="0" y="0"/>
          <a:chExt cx="0" cy="0"/>
        </a:xfrm>
      </p:grpSpPr>
      <p:pic>
        <p:nvPicPr>
          <p:cNvPr id="374" name="Google Shape;374;p18"/>
          <p:cNvPicPr preferRelativeResize="0"/>
          <p:nvPr/>
        </p:nvPicPr>
        <p:blipFill>
          <a:blip r:embed="rId4">
            <a:alphaModFix/>
          </a:blip>
          <a:stretch>
            <a:fillRect/>
          </a:stretch>
        </p:blipFill>
        <p:spPr>
          <a:xfrm>
            <a:off x="6677212" y="1134880"/>
            <a:ext cx="1552237" cy="1492017"/>
          </a:xfrm>
          <a:prstGeom prst="rect">
            <a:avLst/>
          </a:prstGeom>
          <a:noFill/>
          <a:ln>
            <a:noFill/>
          </a:ln>
        </p:spPr>
      </p:pic>
      <p:pic>
        <p:nvPicPr>
          <p:cNvPr id="375" name="Google Shape;375;p18"/>
          <p:cNvPicPr preferRelativeResize="0"/>
          <p:nvPr/>
        </p:nvPicPr>
        <p:blipFill>
          <a:blip r:embed="rId4">
            <a:alphaModFix/>
          </a:blip>
          <a:stretch>
            <a:fillRect/>
          </a:stretch>
        </p:blipFill>
        <p:spPr>
          <a:xfrm>
            <a:off x="6677209" y="3188521"/>
            <a:ext cx="1552237" cy="1492017"/>
          </a:xfrm>
          <a:prstGeom prst="rect">
            <a:avLst/>
          </a:prstGeom>
          <a:noFill/>
          <a:ln>
            <a:noFill/>
          </a:ln>
        </p:spPr>
      </p:pic>
      <p:pic>
        <p:nvPicPr>
          <p:cNvPr id="376" name="Google Shape;376;p18"/>
          <p:cNvPicPr preferRelativeResize="0"/>
          <p:nvPr/>
        </p:nvPicPr>
        <p:blipFill>
          <a:blip r:embed="rId4">
            <a:alphaModFix/>
          </a:blip>
          <a:stretch>
            <a:fillRect/>
          </a:stretch>
        </p:blipFill>
        <p:spPr>
          <a:xfrm>
            <a:off x="914490" y="1134867"/>
            <a:ext cx="1552237" cy="1492017"/>
          </a:xfrm>
          <a:prstGeom prst="rect">
            <a:avLst/>
          </a:prstGeom>
          <a:noFill/>
          <a:ln>
            <a:noFill/>
          </a:ln>
        </p:spPr>
      </p:pic>
      <p:pic>
        <p:nvPicPr>
          <p:cNvPr id="377" name="Google Shape;377;p18"/>
          <p:cNvPicPr preferRelativeResize="0"/>
          <p:nvPr/>
        </p:nvPicPr>
        <p:blipFill>
          <a:blip r:embed="rId4">
            <a:alphaModFix/>
          </a:blip>
          <a:stretch>
            <a:fillRect/>
          </a:stretch>
        </p:blipFill>
        <p:spPr>
          <a:xfrm>
            <a:off x="914509" y="3188496"/>
            <a:ext cx="1552237" cy="1492017"/>
          </a:xfrm>
          <a:prstGeom prst="rect">
            <a:avLst/>
          </a:prstGeom>
          <a:noFill/>
          <a:ln>
            <a:noFill/>
          </a:ln>
        </p:spPr>
      </p:pic>
      <p:sp>
        <p:nvSpPr>
          <p:cNvPr id="378" name="Google Shape;378;p18"/>
          <p:cNvSpPr txBox="1"/>
          <p:nvPr/>
        </p:nvSpPr>
        <p:spPr>
          <a:xfrm>
            <a:off x="6677093" y="1597817"/>
            <a:ext cx="15525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Luckiest Guy"/>
                <a:ea typeface="Luckiest Guy"/>
                <a:cs typeface="Luckiest Guy"/>
                <a:sym typeface="Luckiest Guy"/>
              </a:rPr>
              <a:t>COMPASS</a:t>
            </a:r>
            <a:endParaRPr sz="2500">
              <a:latin typeface="Luckiest Guy"/>
              <a:ea typeface="Luckiest Guy"/>
              <a:cs typeface="Luckiest Guy"/>
              <a:sym typeface="Luckiest Guy"/>
            </a:endParaRPr>
          </a:p>
        </p:txBody>
      </p:sp>
      <p:pic>
        <p:nvPicPr>
          <p:cNvPr id="379" name="Google Shape;379;p18"/>
          <p:cNvPicPr preferRelativeResize="0"/>
          <p:nvPr/>
        </p:nvPicPr>
        <p:blipFill>
          <a:blip r:embed="rId4">
            <a:alphaModFix/>
          </a:blip>
          <a:stretch>
            <a:fillRect/>
          </a:stretch>
        </p:blipFill>
        <p:spPr>
          <a:xfrm>
            <a:off x="3861465" y="1134867"/>
            <a:ext cx="1552237" cy="1492017"/>
          </a:xfrm>
          <a:prstGeom prst="rect">
            <a:avLst/>
          </a:prstGeom>
          <a:noFill/>
          <a:ln>
            <a:noFill/>
          </a:ln>
        </p:spPr>
      </p:pic>
      <p:sp>
        <p:nvSpPr>
          <p:cNvPr id="380" name="Google Shape;380;p18"/>
          <p:cNvSpPr txBox="1"/>
          <p:nvPr/>
        </p:nvSpPr>
        <p:spPr>
          <a:xfrm>
            <a:off x="3861350" y="1597815"/>
            <a:ext cx="15525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Luckiest Guy"/>
                <a:ea typeface="Luckiest Guy"/>
                <a:cs typeface="Luckiest Guy"/>
                <a:sym typeface="Luckiest Guy"/>
              </a:rPr>
              <a:t>SYMBOLS</a:t>
            </a:r>
            <a:endParaRPr sz="2600">
              <a:latin typeface="Luckiest Guy"/>
              <a:ea typeface="Luckiest Guy"/>
              <a:cs typeface="Luckiest Guy"/>
              <a:sym typeface="Luckiest Guy"/>
            </a:endParaRPr>
          </a:p>
        </p:txBody>
      </p:sp>
      <p:pic>
        <p:nvPicPr>
          <p:cNvPr id="381" name="Google Shape;381;p18"/>
          <p:cNvPicPr preferRelativeResize="0"/>
          <p:nvPr/>
        </p:nvPicPr>
        <p:blipFill>
          <a:blip r:embed="rId4">
            <a:alphaModFix/>
          </a:blip>
          <a:stretch>
            <a:fillRect/>
          </a:stretch>
        </p:blipFill>
        <p:spPr>
          <a:xfrm>
            <a:off x="3861460" y="3188512"/>
            <a:ext cx="1552237" cy="1492017"/>
          </a:xfrm>
          <a:prstGeom prst="rect">
            <a:avLst/>
          </a:prstGeom>
          <a:noFill/>
          <a:ln>
            <a:noFill/>
          </a:ln>
        </p:spPr>
      </p:pic>
      <p:sp>
        <p:nvSpPr>
          <p:cNvPr id="382" name="Google Shape;382;p18"/>
          <p:cNvSpPr txBox="1"/>
          <p:nvPr/>
        </p:nvSpPr>
        <p:spPr>
          <a:xfrm>
            <a:off x="3861345" y="3651460"/>
            <a:ext cx="15525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Luckiest Guy"/>
                <a:ea typeface="Luckiest Guy"/>
                <a:cs typeface="Luckiest Guy"/>
                <a:sym typeface="Luckiest Guy"/>
              </a:rPr>
              <a:t>COLors</a:t>
            </a:r>
            <a:endParaRPr sz="2500">
              <a:latin typeface="Luckiest Guy"/>
              <a:ea typeface="Luckiest Guy"/>
              <a:cs typeface="Luckiest Guy"/>
              <a:sym typeface="Luckiest Guy"/>
            </a:endParaRPr>
          </a:p>
        </p:txBody>
      </p:sp>
      <p:sp>
        <p:nvSpPr>
          <p:cNvPr id="383" name="Google Shape;383;p18"/>
          <p:cNvSpPr txBox="1"/>
          <p:nvPr/>
        </p:nvSpPr>
        <p:spPr>
          <a:xfrm>
            <a:off x="6677097" y="3651490"/>
            <a:ext cx="15525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uckiest Guy"/>
                <a:ea typeface="Luckiest Guy"/>
                <a:cs typeface="Luckiest Guy"/>
                <a:sym typeface="Luckiest Guy"/>
              </a:rPr>
              <a:t>SPORT</a:t>
            </a:r>
            <a:endParaRPr sz="1600">
              <a:latin typeface="Luckiest Guy"/>
              <a:ea typeface="Luckiest Guy"/>
              <a:cs typeface="Luckiest Guy"/>
              <a:sym typeface="Luckiest Guy"/>
            </a:endParaRPr>
          </a:p>
          <a:p>
            <a:pPr indent="0" lvl="0" marL="0" rtl="0" algn="ctr">
              <a:spcBef>
                <a:spcPts val="0"/>
              </a:spcBef>
              <a:spcAft>
                <a:spcPts val="0"/>
              </a:spcAft>
              <a:buNone/>
            </a:pPr>
            <a:r>
              <a:rPr lang="en" sz="1600">
                <a:latin typeface="Luckiest Guy"/>
                <a:ea typeface="Luckiest Guy"/>
                <a:cs typeface="Luckiest Guy"/>
                <a:sym typeface="Luckiest Guy"/>
              </a:rPr>
              <a:t>ORIENTEERING</a:t>
            </a:r>
            <a:endParaRPr sz="1600">
              <a:latin typeface="Luckiest Guy"/>
              <a:ea typeface="Luckiest Guy"/>
              <a:cs typeface="Luckiest Guy"/>
              <a:sym typeface="Luckiest Guy"/>
            </a:endParaRPr>
          </a:p>
        </p:txBody>
      </p:sp>
      <p:sp>
        <p:nvSpPr>
          <p:cNvPr id="384" name="Google Shape;384;p18"/>
          <p:cNvSpPr txBox="1"/>
          <p:nvPr/>
        </p:nvSpPr>
        <p:spPr>
          <a:xfrm>
            <a:off x="914369" y="1597819"/>
            <a:ext cx="15525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Luckiest Guy"/>
                <a:ea typeface="Luckiest Guy"/>
                <a:cs typeface="Luckiest Guy"/>
                <a:sym typeface="Luckiest Guy"/>
              </a:rPr>
              <a:t>BENEFITS</a:t>
            </a:r>
            <a:endParaRPr sz="2500">
              <a:latin typeface="Luckiest Guy"/>
              <a:ea typeface="Luckiest Guy"/>
              <a:cs typeface="Luckiest Guy"/>
              <a:sym typeface="Luckiest Guy"/>
            </a:endParaRPr>
          </a:p>
        </p:txBody>
      </p:sp>
      <p:pic>
        <p:nvPicPr>
          <p:cNvPr id="385" name="Google Shape;385;p18"/>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386" name="Google Shape;386;p18"/>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THINGS TO LEARN ABOUT</a:t>
            </a:r>
            <a:endParaRPr sz="3600">
              <a:latin typeface="Luckiest Guy"/>
              <a:ea typeface="Luckiest Guy"/>
              <a:cs typeface="Luckiest Guy"/>
              <a:sym typeface="Luckiest Guy"/>
            </a:endParaRPr>
          </a:p>
        </p:txBody>
      </p:sp>
      <p:sp>
        <p:nvSpPr>
          <p:cNvPr id="387" name="Google Shape;387;p18"/>
          <p:cNvSpPr txBox="1"/>
          <p:nvPr/>
        </p:nvSpPr>
        <p:spPr>
          <a:xfrm>
            <a:off x="914374" y="3588032"/>
            <a:ext cx="15525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Luckiest Guy"/>
                <a:ea typeface="Luckiest Guy"/>
                <a:cs typeface="Luckiest Guy"/>
                <a:sym typeface="Luckiest Guy"/>
              </a:rPr>
              <a:t>MAPS</a:t>
            </a:r>
            <a:endParaRPr sz="2500">
              <a:latin typeface="Luckiest Guy"/>
              <a:ea typeface="Luckiest Guy"/>
              <a:cs typeface="Luckiest Guy"/>
              <a:sym typeface="Luckiest Gu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8" name="Shape 558"/>
        <p:cNvGrpSpPr/>
        <p:nvPr/>
      </p:nvGrpSpPr>
      <p:grpSpPr>
        <a:xfrm>
          <a:off x="0" y="0"/>
          <a:ext cx="0" cy="0"/>
          <a:chOff x="0" y="0"/>
          <a:chExt cx="0" cy="0"/>
        </a:xfrm>
      </p:grpSpPr>
      <p:pic>
        <p:nvPicPr>
          <p:cNvPr id="559" name="Google Shape;559;p36">
            <a:hlinkClick r:id="rId4"/>
          </p:cNvPr>
          <p:cNvPicPr preferRelativeResize="0"/>
          <p:nvPr/>
        </p:nvPicPr>
        <p:blipFill>
          <a:blip r:embed="rId5">
            <a:alphaModFix/>
          </a:blip>
          <a:stretch>
            <a:fillRect/>
          </a:stretch>
        </p:blipFill>
        <p:spPr>
          <a:xfrm>
            <a:off x="5245250" y="1306457"/>
            <a:ext cx="3187327" cy="3168279"/>
          </a:xfrm>
          <a:prstGeom prst="rect">
            <a:avLst/>
          </a:prstGeom>
          <a:noFill/>
          <a:ln>
            <a:noFill/>
          </a:ln>
        </p:spPr>
      </p:pic>
      <p:pic>
        <p:nvPicPr>
          <p:cNvPr id="560" name="Google Shape;560;p36">
            <a:hlinkClick r:id="rId6"/>
          </p:cNvPr>
          <p:cNvPicPr preferRelativeResize="0"/>
          <p:nvPr/>
        </p:nvPicPr>
        <p:blipFill>
          <a:blip r:embed="rId7">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61" name="Google Shape;561;p36"/>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COMPASS</a:t>
            </a:r>
            <a:endParaRPr sz="3600">
              <a:latin typeface="Luckiest Guy"/>
              <a:ea typeface="Luckiest Guy"/>
              <a:cs typeface="Luckiest Guy"/>
              <a:sym typeface="Luckiest Guy"/>
            </a:endParaRPr>
          </a:p>
        </p:txBody>
      </p:sp>
      <p:sp>
        <p:nvSpPr>
          <p:cNvPr id="562" name="Google Shape;562;p36">
            <a:hlinkClick r:id="rId8"/>
          </p:cNvPr>
          <p:cNvSpPr txBox="1"/>
          <p:nvPr/>
        </p:nvSpPr>
        <p:spPr>
          <a:xfrm>
            <a:off x="1587536" y="1306450"/>
            <a:ext cx="2514300" cy="3963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uckiest Guy"/>
                <a:ea typeface="Luckiest Guy"/>
                <a:cs typeface="Luckiest Guy"/>
                <a:sym typeface="Luckiest Guy"/>
              </a:rPr>
              <a:t>CARDINAL DIRECTIONS</a:t>
            </a:r>
            <a:endParaRPr sz="1800">
              <a:solidFill>
                <a:srgbClr val="FFFFFF"/>
              </a:solidFill>
              <a:latin typeface="Luckiest Guy"/>
              <a:ea typeface="Luckiest Guy"/>
              <a:cs typeface="Luckiest Guy"/>
              <a:sym typeface="Luckiest Guy"/>
            </a:endParaRPr>
          </a:p>
        </p:txBody>
      </p:sp>
      <p:pic>
        <p:nvPicPr>
          <p:cNvPr id="563" name="Google Shape;563;p36">
            <a:hlinkClick r:id="rId9"/>
          </p:cNvPr>
          <p:cNvPicPr preferRelativeResize="0"/>
          <p:nvPr/>
        </p:nvPicPr>
        <p:blipFill>
          <a:blip r:embed="rId10">
            <a:alphaModFix/>
          </a:blip>
          <a:stretch>
            <a:fillRect/>
          </a:stretch>
        </p:blipFill>
        <p:spPr>
          <a:xfrm>
            <a:off x="5514613" y="1747588"/>
            <a:ext cx="2648575" cy="2285999"/>
          </a:xfrm>
          <a:prstGeom prst="rect">
            <a:avLst/>
          </a:prstGeom>
          <a:noFill/>
          <a:ln cap="flat" cmpd="sng" w="38100">
            <a:solidFill>
              <a:srgbClr val="000000"/>
            </a:solidFill>
            <a:prstDash val="solid"/>
            <a:round/>
            <a:headEnd len="sm" w="sm" type="none"/>
            <a:tailEnd len="sm" w="sm" type="none"/>
          </a:ln>
        </p:spPr>
      </p:pic>
      <p:sp>
        <p:nvSpPr>
          <p:cNvPr id="564" name="Google Shape;564;p36"/>
          <p:cNvSpPr/>
          <p:nvPr/>
        </p:nvSpPr>
        <p:spPr>
          <a:xfrm>
            <a:off x="6681707" y="1808125"/>
            <a:ext cx="314400" cy="2526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6"/>
          <p:cNvSpPr/>
          <p:nvPr/>
        </p:nvSpPr>
        <p:spPr>
          <a:xfrm>
            <a:off x="5650657" y="2817147"/>
            <a:ext cx="314400" cy="2526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6"/>
          <p:cNvSpPr/>
          <p:nvPr/>
        </p:nvSpPr>
        <p:spPr>
          <a:xfrm>
            <a:off x="7706078" y="2817143"/>
            <a:ext cx="314400" cy="2526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6"/>
          <p:cNvSpPr/>
          <p:nvPr/>
        </p:nvSpPr>
        <p:spPr>
          <a:xfrm>
            <a:off x="6681702" y="3746623"/>
            <a:ext cx="314400" cy="2526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6"/>
          <p:cNvSpPr/>
          <p:nvPr/>
        </p:nvSpPr>
        <p:spPr>
          <a:xfrm>
            <a:off x="7153000" y="2374949"/>
            <a:ext cx="196800" cy="1269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6"/>
          <p:cNvSpPr/>
          <p:nvPr/>
        </p:nvSpPr>
        <p:spPr>
          <a:xfrm>
            <a:off x="6298098" y="2374950"/>
            <a:ext cx="196800" cy="1269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6"/>
          <p:cNvSpPr/>
          <p:nvPr/>
        </p:nvSpPr>
        <p:spPr>
          <a:xfrm>
            <a:off x="7255611" y="3264458"/>
            <a:ext cx="196800" cy="1269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6"/>
          <p:cNvSpPr/>
          <p:nvPr/>
        </p:nvSpPr>
        <p:spPr>
          <a:xfrm>
            <a:off x="6196699" y="3264449"/>
            <a:ext cx="196800" cy="1269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6"/>
          <p:cNvSpPr/>
          <p:nvPr/>
        </p:nvSpPr>
        <p:spPr>
          <a:xfrm>
            <a:off x="823357" y="1920383"/>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NORTH</a:t>
            </a:r>
            <a:endParaRPr b="1">
              <a:solidFill>
                <a:srgbClr val="FFFFFF"/>
              </a:solidFill>
              <a:latin typeface="Coming Soon"/>
              <a:ea typeface="Coming Soon"/>
              <a:cs typeface="Coming Soon"/>
              <a:sym typeface="Coming Soon"/>
            </a:endParaRPr>
          </a:p>
        </p:txBody>
      </p:sp>
      <p:sp>
        <p:nvSpPr>
          <p:cNvPr id="573" name="Google Shape;573;p36"/>
          <p:cNvSpPr/>
          <p:nvPr/>
        </p:nvSpPr>
        <p:spPr>
          <a:xfrm>
            <a:off x="823357" y="2495071"/>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SOUTH</a:t>
            </a:r>
            <a:endParaRPr b="1">
              <a:solidFill>
                <a:srgbClr val="FFFFFF"/>
              </a:solidFill>
              <a:latin typeface="Coming Soon"/>
              <a:ea typeface="Coming Soon"/>
              <a:cs typeface="Coming Soon"/>
              <a:sym typeface="Coming Soon"/>
            </a:endParaRPr>
          </a:p>
        </p:txBody>
      </p:sp>
      <p:sp>
        <p:nvSpPr>
          <p:cNvPr id="574" name="Google Shape;574;p36"/>
          <p:cNvSpPr/>
          <p:nvPr/>
        </p:nvSpPr>
        <p:spPr>
          <a:xfrm>
            <a:off x="823357" y="3069746"/>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EAST</a:t>
            </a:r>
            <a:endParaRPr b="1">
              <a:solidFill>
                <a:srgbClr val="FFFFFF"/>
              </a:solidFill>
              <a:latin typeface="Coming Soon"/>
              <a:ea typeface="Coming Soon"/>
              <a:cs typeface="Coming Soon"/>
              <a:sym typeface="Coming Soon"/>
            </a:endParaRPr>
          </a:p>
        </p:txBody>
      </p:sp>
      <p:sp>
        <p:nvSpPr>
          <p:cNvPr id="575" name="Google Shape;575;p36"/>
          <p:cNvSpPr/>
          <p:nvPr/>
        </p:nvSpPr>
        <p:spPr>
          <a:xfrm>
            <a:off x="823357" y="3608233"/>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WEST</a:t>
            </a:r>
            <a:endParaRPr b="1">
              <a:solidFill>
                <a:srgbClr val="FFFFFF"/>
              </a:solidFill>
              <a:latin typeface="Coming Soon"/>
              <a:ea typeface="Coming Soon"/>
              <a:cs typeface="Coming Soon"/>
              <a:sym typeface="Coming Soon"/>
            </a:endParaRPr>
          </a:p>
        </p:txBody>
      </p:sp>
      <p:sp>
        <p:nvSpPr>
          <p:cNvPr id="576" name="Google Shape;576;p36"/>
          <p:cNvSpPr/>
          <p:nvPr/>
        </p:nvSpPr>
        <p:spPr>
          <a:xfrm>
            <a:off x="2936532" y="2495083"/>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NORTH EAST</a:t>
            </a:r>
            <a:endParaRPr b="1">
              <a:solidFill>
                <a:srgbClr val="FFFFFF"/>
              </a:solidFill>
              <a:latin typeface="Coming Soon"/>
              <a:ea typeface="Coming Soon"/>
              <a:cs typeface="Coming Soon"/>
              <a:sym typeface="Coming Soon"/>
            </a:endParaRPr>
          </a:p>
        </p:txBody>
      </p:sp>
      <p:sp>
        <p:nvSpPr>
          <p:cNvPr id="577" name="Google Shape;577;p36"/>
          <p:cNvSpPr/>
          <p:nvPr/>
        </p:nvSpPr>
        <p:spPr>
          <a:xfrm>
            <a:off x="2936517" y="1920383"/>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NORTH WEST</a:t>
            </a:r>
            <a:endParaRPr b="1">
              <a:solidFill>
                <a:srgbClr val="FFFFFF"/>
              </a:solidFill>
              <a:latin typeface="Coming Soon"/>
              <a:ea typeface="Coming Soon"/>
              <a:cs typeface="Coming Soon"/>
              <a:sym typeface="Coming Soon"/>
            </a:endParaRPr>
          </a:p>
        </p:txBody>
      </p:sp>
      <p:sp>
        <p:nvSpPr>
          <p:cNvPr id="578" name="Google Shape;578;p36"/>
          <p:cNvSpPr/>
          <p:nvPr/>
        </p:nvSpPr>
        <p:spPr>
          <a:xfrm>
            <a:off x="2936532" y="3069783"/>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SOUTH WEST</a:t>
            </a:r>
            <a:endParaRPr b="1">
              <a:solidFill>
                <a:srgbClr val="FFFFFF"/>
              </a:solidFill>
              <a:latin typeface="Coming Soon"/>
              <a:ea typeface="Coming Soon"/>
              <a:cs typeface="Coming Soon"/>
              <a:sym typeface="Coming Soon"/>
            </a:endParaRPr>
          </a:p>
        </p:txBody>
      </p:sp>
      <p:sp>
        <p:nvSpPr>
          <p:cNvPr id="579" name="Google Shape;579;p36"/>
          <p:cNvSpPr/>
          <p:nvPr/>
        </p:nvSpPr>
        <p:spPr>
          <a:xfrm>
            <a:off x="2936532" y="3572333"/>
            <a:ext cx="1908900" cy="252600"/>
          </a:xfrm>
          <a:prstGeom prst="rect">
            <a:avLst/>
          </a:prstGeom>
          <a:solidFill>
            <a:srgbClr val="000000"/>
          </a:solid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ing Soon"/>
                <a:ea typeface="Coming Soon"/>
                <a:cs typeface="Coming Soon"/>
                <a:sym typeface="Coming Soon"/>
              </a:rPr>
              <a:t>SOUTH EAST</a:t>
            </a:r>
            <a:endParaRPr b="1">
              <a:solidFill>
                <a:srgbClr val="FFFFFF"/>
              </a:solidFill>
              <a:latin typeface="Coming Soon"/>
              <a:ea typeface="Coming Soon"/>
              <a:cs typeface="Coming Soon"/>
              <a:sym typeface="Coming Soon"/>
            </a:endParaRPr>
          </a:p>
        </p:txBody>
      </p:sp>
      <p:pic>
        <p:nvPicPr>
          <p:cNvPr id="580" name="Google Shape;580;p36">
            <a:hlinkClick r:id="rId11"/>
          </p:cNvPr>
          <p:cNvPicPr preferRelativeResize="0"/>
          <p:nvPr/>
        </p:nvPicPr>
        <p:blipFill rotWithShape="1">
          <a:blip r:embed="rId12">
            <a:alphaModFix/>
          </a:blip>
          <a:srcRect b="0" l="14550" r="23213" t="15411"/>
          <a:stretch/>
        </p:blipFill>
        <p:spPr>
          <a:xfrm>
            <a:off x="0" y="4146700"/>
            <a:ext cx="1011750" cy="1031350"/>
          </a:xfrm>
          <a:prstGeom prst="rect">
            <a:avLst/>
          </a:prstGeom>
          <a:noFill/>
          <a:ln>
            <a:noFill/>
          </a:ln>
        </p:spPr>
      </p:pic>
      <p:pic>
        <p:nvPicPr>
          <p:cNvPr descr="Waaaaay before Google Maps and GPS, people used compasses to find their way around. So how does a compass work anyway? OWLconnected's General KnOWLedge is ready to point you in the right direction with our latest video! &#10;&#10;Images/Videos&#10;Getty Images&#10;&#10;For news, activities, contests, crafts, recipes, and more, check out:&#10;http://www.owlkids.com&#10;http://www.owlkidsbooks.com&#10;http://owlconnected.com&#10;&#10;And check out https://shop.owlkids.com for magazine subscriptions, children’s books, OWL merch and more!&#10;&#10;Follow us to stay up-to-date on all things Owlkids:&#10;Instagram: https://www.instagram.com/owlkidspubl...&#10;Twitter: https://twitter.com/owlkids&#10;Facebook: https://www.facebook.com/owlkids/ &amp; https://www.facebook.com/OWLconnected/" id="581" name="Google Shape;581;p36" title="How does a compass work?">
            <a:hlinkClick r:id="rId13"/>
          </p:cNvPr>
          <p:cNvPicPr preferRelativeResize="0"/>
          <p:nvPr/>
        </p:nvPicPr>
        <p:blipFill>
          <a:blip r:embed="rId14">
            <a:alphaModFix/>
          </a:blip>
          <a:stretch>
            <a:fillRect/>
          </a:stretch>
        </p:blipFill>
        <p:spPr>
          <a:xfrm>
            <a:off x="2206950" y="4074872"/>
            <a:ext cx="1275438" cy="9565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5" name="Shape 585"/>
        <p:cNvGrpSpPr/>
        <p:nvPr/>
      </p:nvGrpSpPr>
      <p:grpSpPr>
        <a:xfrm>
          <a:off x="0" y="0"/>
          <a:ext cx="0" cy="0"/>
          <a:chOff x="0" y="0"/>
          <a:chExt cx="0" cy="0"/>
        </a:xfrm>
      </p:grpSpPr>
      <p:pic>
        <p:nvPicPr>
          <p:cNvPr id="586" name="Google Shape;586;p37">
            <a:hlinkClick r:id="rId4"/>
          </p:cNvPr>
          <p:cNvPicPr preferRelativeResize="0"/>
          <p:nvPr/>
        </p:nvPicPr>
        <p:blipFill>
          <a:blip r:embed="rId5">
            <a:alphaModFix/>
          </a:blip>
          <a:stretch>
            <a:fillRect/>
          </a:stretch>
        </p:blipFill>
        <p:spPr>
          <a:xfrm>
            <a:off x="5245250" y="1306450"/>
            <a:ext cx="3724100" cy="3168275"/>
          </a:xfrm>
          <a:prstGeom prst="rect">
            <a:avLst/>
          </a:prstGeom>
          <a:noFill/>
          <a:ln>
            <a:noFill/>
          </a:ln>
        </p:spPr>
      </p:pic>
      <p:pic>
        <p:nvPicPr>
          <p:cNvPr id="587" name="Google Shape;587;p37">
            <a:hlinkClick r:id="rId6"/>
          </p:cNvPr>
          <p:cNvPicPr preferRelativeResize="0"/>
          <p:nvPr/>
        </p:nvPicPr>
        <p:blipFill>
          <a:blip r:embed="rId7">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88" name="Google Shape;588;p37"/>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COMPASS</a:t>
            </a:r>
            <a:endParaRPr sz="3600">
              <a:latin typeface="Luckiest Guy"/>
              <a:ea typeface="Luckiest Guy"/>
              <a:cs typeface="Luckiest Guy"/>
              <a:sym typeface="Luckiest Guy"/>
            </a:endParaRPr>
          </a:p>
        </p:txBody>
      </p:sp>
      <p:sp>
        <p:nvSpPr>
          <p:cNvPr id="589" name="Google Shape;589;p37">
            <a:hlinkClick r:id="rId8"/>
          </p:cNvPr>
          <p:cNvSpPr txBox="1"/>
          <p:nvPr/>
        </p:nvSpPr>
        <p:spPr>
          <a:xfrm>
            <a:off x="251001" y="1078475"/>
            <a:ext cx="4665600" cy="396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uckiest Guy"/>
                <a:ea typeface="Luckiest Guy"/>
                <a:cs typeface="Luckiest Guy"/>
                <a:sym typeface="Luckiest Guy"/>
              </a:rPr>
              <a:t>Orient your map</a:t>
            </a:r>
            <a:endParaRPr sz="1800">
              <a:solidFill>
                <a:srgbClr val="FFFFFF"/>
              </a:solidFill>
              <a:latin typeface="Luckiest Guy"/>
              <a:ea typeface="Luckiest Guy"/>
              <a:cs typeface="Luckiest Guy"/>
              <a:sym typeface="Luckiest Guy"/>
            </a:endParaRPr>
          </a:p>
        </p:txBody>
      </p:sp>
      <p:sp>
        <p:nvSpPr>
          <p:cNvPr id="590" name="Google Shape;590;p37"/>
          <p:cNvSpPr txBox="1"/>
          <p:nvPr/>
        </p:nvSpPr>
        <p:spPr>
          <a:xfrm>
            <a:off x="202098" y="1758650"/>
            <a:ext cx="4763400" cy="3147600"/>
          </a:xfrm>
          <a:prstGeom prst="rect">
            <a:avLst/>
          </a:prstGeom>
          <a:solidFill>
            <a:srgbClr val="FFFFFF"/>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Place your compass on the map with the direction of travel arrow pointing toward the top of the map.</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Rotate the bezel so that N (north) is lined up with the direction of travel arrow.</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Slide the baseplate until one of its straight edges aligns with either the left or right edge of your map. (The direction of travel arrow should still be pointing toward the top of the map.)</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Then, while holding both map and compass steady, rotate your body until the end of the magnetic needle is within the outline of the orienting arrow.</a:t>
            </a:r>
            <a:endParaRPr b="1">
              <a:latin typeface="Coming Soon"/>
              <a:ea typeface="Coming Soon"/>
              <a:cs typeface="Coming Soon"/>
              <a:sym typeface="Coming Soon"/>
            </a:endParaRPr>
          </a:p>
        </p:txBody>
      </p:sp>
      <p:pic>
        <p:nvPicPr>
          <p:cNvPr descr="Have you ever been lost? Even in the city? Every path is unfamiliar... Well have no fear, in the next three minutes you will learn how a compass can save the day.&#10;&#10;For more about our parks and programs visit:&#10;http://www.lamountains.com&#10;http://www.facebook.com/lamountains&#10;&#10;Created by the Mountains Recreation and Conservation Authority with funding from the Santa Monica Mountains Conservancy.&#10;&#10;Filmed at Vista Hermosa Natural Park in Los Angeles, CA&#10;&#10;Music by http://www.JewelBeat.com" id="591" name="Google Shape;591;p37" title="Compass 101 - How to Use a Baseplate Compass">
            <a:hlinkClick r:id="rId9"/>
          </p:cNvPr>
          <p:cNvPicPr preferRelativeResize="0"/>
          <p:nvPr/>
        </p:nvPicPr>
        <p:blipFill>
          <a:blip r:embed="rId10">
            <a:alphaModFix/>
          </a:blip>
          <a:stretch>
            <a:fillRect/>
          </a:stretch>
        </p:blipFill>
        <p:spPr>
          <a:xfrm>
            <a:off x="5545200" y="1664400"/>
            <a:ext cx="3033725" cy="251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5" name="Shape 595"/>
        <p:cNvGrpSpPr/>
        <p:nvPr/>
      </p:nvGrpSpPr>
      <p:grpSpPr>
        <a:xfrm>
          <a:off x="0" y="0"/>
          <a:ext cx="0" cy="0"/>
          <a:chOff x="0" y="0"/>
          <a:chExt cx="0" cy="0"/>
        </a:xfrm>
      </p:grpSpPr>
      <p:pic>
        <p:nvPicPr>
          <p:cNvPr id="596" name="Google Shape;596;p38"/>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597" name="Google Shape;597;p38"/>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Compass </a:t>
            </a:r>
            <a:r>
              <a:rPr lang="en" sz="3600">
                <a:latin typeface="Luckiest Guy"/>
                <a:ea typeface="Luckiest Guy"/>
                <a:cs typeface="Luckiest Guy"/>
                <a:sym typeface="Luckiest Guy"/>
              </a:rPr>
              <a:t>Activities</a:t>
            </a:r>
            <a:endParaRPr sz="3600">
              <a:latin typeface="Luckiest Guy"/>
              <a:ea typeface="Luckiest Guy"/>
              <a:cs typeface="Luckiest Guy"/>
              <a:sym typeface="Luckiest Guy"/>
            </a:endParaRPr>
          </a:p>
        </p:txBody>
      </p:sp>
      <p:pic>
        <p:nvPicPr>
          <p:cNvPr id="598" name="Google Shape;598;p38">
            <a:hlinkClick r:id="rId5"/>
          </p:cNvPr>
          <p:cNvPicPr preferRelativeResize="0"/>
          <p:nvPr/>
        </p:nvPicPr>
        <p:blipFill>
          <a:blip r:embed="rId6">
            <a:alphaModFix/>
          </a:blip>
          <a:stretch>
            <a:fillRect/>
          </a:stretch>
        </p:blipFill>
        <p:spPr>
          <a:xfrm>
            <a:off x="4898100" y="1082100"/>
            <a:ext cx="4093501" cy="2806301"/>
          </a:xfrm>
          <a:prstGeom prst="rect">
            <a:avLst/>
          </a:prstGeom>
          <a:noFill/>
          <a:ln>
            <a:noFill/>
          </a:ln>
        </p:spPr>
      </p:pic>
      <p:pic>
        <p:nvPicPr>
          <p:cNvPr id="599" name="Google Shape;599;p38">
            <a:hlinkClick r:id="rId7"/>
          </p:cNvPr>
          <p:cNvPicPr preferRelativeResize="0"/>
          <p:nvPr/>
        </p:nvPicPr>
        <p:blipFill>
          <a:blip r:embed="rId8">
            <a:alphaModFix/>
          </a:blip>
          <a:stretch>
            <a:fillRect/>
          </a:stretch>
        </p:blipFill>
        <p:spPr>
          <a:xfrm>
            <a:off x="159177" y="1246297"/>
            <a:ext cx="1683850" cy="1673799"/>
          </a:xfrm>
          <a:prstGeom prst="rect">
            <a:avLst/>
          </a:prstGeom>
          <a:noFill/>
          <a:ln>
            <a:noFill/>
          </a:ln>
        </p:spPr>
      </p:pic>
      <p:sp>
        <p:nvSpPr>
          <p:cNvPr id="600" name="Google Shape;600;p38"/>
          <p:cNvSpPr/>
          <p:nvPr/>
        </p:nvSpPr>
        <p:spPr>
          <a:xfrm>
            <a:off x="268500" y="1775696"/>
            <a:ext cx="1465200" cy="61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uckiest Guy"/>
                <a:ea typeface="Luckiest Guy"/>
                <a:cs typeface="Luckiest Guy"/>
                <a:sym typeface="Luckiest Guy"/>
              </a:rPr>
              <a:t>DIRECTION ACTIVITY</a:t>
            </a:r>
            <a:endParaRPr>
              <a:latin typeface="Luckiest Guy"/>
              <a:ea typeface="Luckiest Guy"/>
              <a:cs typeface="Luckiest Guy"/>
              <a:sym typeface="Luckiest Guy"/>
            </a:endParaRPr>
          </a:p>
        </p:txBody>
      </p:sp>
      <p:pic>
        <p:nvPicPr>
          <p:cNvPr id="601" name="Google Shape;601;p38">
            <a:hlinkClick r:id="rId9"/>
          </p:cNvPr>
          <p:cNvPicPr preferRelativeResize="0"/>
          <p:nvPr/>
        </p:nvPicPr>
        <p:blipFill rotWithShape="1">
          <a:blip r:embed="rId10">
            <a:alphaModFix/>
          </a:blip>
          <a:srcRect b="0" l="18602" r="27758" t="0"/>
          <a:stretch/>
        </p:blipFill>
        <p:spPr>
          <a:xfrm>
            <a:off x="1896025" y="1979133"/>
            <a:ext cx="2949075" cy="3096001"/>
          </a:xfrm>
          <a:prstGeom prst="rect">
            <a:avLst/>
          </a:prstGeom>
          <a:noFill/>
          <a:ln>
            <a:noFill/>
          </a:ln>
        </p:spPr>
      </p:pic>
      <p:pic>
        <p:nvPicPr>
          <p:cNvPr id="602" name="Google Shape;602;p38">
            <a:hlinkClick r:id="rId11"/>
          </p:cNvPr>
          <p:cNvPicPr preferRelativeResize="0"/>
          <p:nvPr/>
        </p:nvPicPr>
        <p:blipFill rotWithShape="1">
          <a:blip r:embed="rId12">
            <a:alphaModFix/>
          </a:blip>
          <a:srcRect b="0" l="14550" r="23213" t="15411"/>
          <a:stretch/>
        </p:blipFill>
        <p:spPr>
          <a:xfrm>
            <a:off x="453925" y="3746200"/>
            <a:ext cx="1011750" cy="1031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6" name="Shape 606"/>
        <p:cNvGrpSpPr/>
        <p:nvPr/>
      </p:nvGrpSpPr>
      <p:grpSpPr>
        <a:xfrm>
          <a:off x="0" y="0"/>
          <a:ext cx="0" cy="0"/>
          <a:chOff x="0" y="0"/>
          <a:chExt cx="0" cy="0"/>
        </a:xfrm>
      </p:grpSpPr>
      <p:pic>
        <p:nvPicPr>
          <p:cNvPr id="607" name="Google Shape;607;p39"/>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608" name="Google Shape;608;p39"/>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Compass </a:t>
            </a:r>
            <a:r>
              <a:rPr lang="en" sz="3600">
                <a:latin typeface="Luckiest Guy"/>
                <a:ea typeface="Luckiest Guy"/>
                <a:cs typeface="Luckiest Guy"/>
                <a:sym typeface="Luckiest Guy"/>
              </a:rPr>
              <a:t>DIAGRAM</a:t>
            </a:r>
            <a:endParaRPr sz="3600">
              <a:latin typeface="Luckiest Guy"/>
              <a:ea typeface="Luckiest Guy"/>
              <a:cs typeface="Luckiest Guy"/>
              <a:sym typeface="Luckiest Guy"/>
            </a:endParaRPr>
          </a:p>
        </p:txBody>
      </p:sp>
      <p:pic>
        <p:nvPicPr>
          <p:cNvPr id="609" name="Google Shape;609;p39"/>
          <p:cNvPicPr preferRelativeResize="0"/>
          <p:nvPr/>
        </p:nvPicPr>
        <p:blipFill rotWithShape="1">
          <a:blip r:embed="rId5">
            <a:alphaModFix/>
          </a:blip>
          <a:srcRect b="0" l="0" r="3901" t="3381"/>
          <a:stretch/>
        </p:blipFill>
        <p:spPr>
          <a:xfrm>
            <a:off x="250880" y="1623542"/>
            <a:ext cx="4665651" cy="3393050"/>
          </a:xfrm>
          <a:prstGeom prst="rect">
            <a:avLst/>
          </a:prstGeom>
          <a:noFill/>
          <a:ln cap="flat" cmpd="sng" w="19050">
            <a:solidFill>
              <a:schemeClr val="dk2"/>
            </a:solidFill>
            <a:prstDash val="solid"/>
            <a:round/>
            <a:headEnd len="sm" w="sm" type="none"/>
            <a:tailEnd len="sm" w="sm" type="none"/>
          </a:ln>
        </p:spPr>
      </p:pic>
      <p:sp>
        <p:nvSpPr>
          <p:cNvPr id="610" name="Google Shape;610;p39"/>
          <p:cNvSpPr/>
          <p:nvPr/>
        </p:nvSpPr>
        <p:spPr>
          <a:xfrm flipH="1">
            <a:off x="4222255" y="2783542"/>
            <a:ext cx="538500" cy="3027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9"/>
          <p:cNvSpPr/>
          <p:nvPr/>
        </p:nvSpPr>
        <p:spPr>
          <a:xfrm flipH="1">
            <a:off x="4222130" y="3429292"/>
            <a:ext cx="598200" cy="3027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p:nvPr/>
        </p:nvSpPr>
        <p:spPr>
          <a:xfrm flipH="1">
            <a:off x="4195757" y="4001167"/>
            <a:ext cx="665100" cy="3027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9"/>
          <p:cNvSpPr/>
          <p:nvPr/>
        </p:nvSpPr>
        <p:spPr>
          <a:xfrm flipH="1">
            <a:off x="721008" y="4103642"/>
            <a:ext cx="731700" cy="3027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9"/>
          <p:cNvSpPr/>
          <p:nvPr/>
        </p:nvSpPr>
        <p:spPr>
          <a:xfrm flipH="1">
            <a:off x="692155" y="3555342"/>
            <a:ext cx="665100" cy="3027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9"/>
          <p:cNvSpPr/>
          <p:nvPr/>
        </p:nvSpPr>
        <p:spPr>
          <a:xfrm flipH="1">
            <a:off x="692155" y="3127542"/>
            <a:ext cx="665100" cy="3027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9"/>
          <p:cNvSpPr/>
          <p:nvPr/>
        </p:nvSpPr>
        <p:spPr>
          <a:xfrm flipH="1">
            <a:off x="692155" y="2193204"/>
            <a:ext cx="731700" cy="327300"/>
          </a:xfrm>
          <a:prstGeom prst="rect">
            <a:avLst/>
          </a:prstGeom>
          <a:solidFill>
            <a:srgbClr val="FFFFFF"/>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9">
            <a:hlinkClick r:id="rId6"/>
          </p:cNvPr>
          <p:cNvSpPr txBox="1"/>
          <p:nvPr/>
        </p:nvSpPr>
        <p:spPr>
          <a:xfrm>
            <a:off x="251001" y="1078475"/>
            <a:ext cx="4665600" cy="396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uckiest Guy"/>
                <a:ea typeface="Luckiest Guy"/>
                <a:cs typeface="Luckiest Guy"/>
                <a:sym typeface="Luckiest Guy"/>
              </a:rPr>
              <a:t>Parts of a baseplate compass</a:t>
            </a:r>
            <a:endParaRPr sz="1800">
              <a:solidFill>
                <a:srgbClr val="FFFFFF"/>
              </a:solidFill>
              <a:latin typeface="Luckiest Guy"/>
              <a:ea typeface="Luckiest Guy"/>
              <a:cs typeface="Luckiest Guy"/>
              <a:sym typeface="Luckiest Guy"/>
            </a:endParaRPr>
          </a:p>
        </p:txBody>
      </p:sp>
      <p:sp>
        <p:nvSpPr>
          <p:cNvPr id="618" name="Google Shape;618;p39"/>
          <p:cNvSpPr txBox="1"/>
          <p:nvPr/>
        </p:nvSpPr>
        <p:spPr>
          <a:xfrm>
            <a:off x="5368300" y="1159975"/>
            <a:ext cx="3399000" cy="831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oming Soon"/>
                <a:ea typeface="Coming Soon"/>
                <a:cs typeface="Coming Soon"/>
                <a:sym typeface="Coming Soon"/>
              </a:rPr>
              <a:t>Label </a:t>
            </a:r>
            <a:r>
              <a:rPr b="1" lang="en">
                <a:latin typeface="Coming Soon"/>
                <a:ea typeface="Coming Soon"/>
                <a:cs typeface="Coming Soon"/>
                <a:sym typeface="Coming Soon"/>
              </a:rPr>
              <a:t>the</a:t>
            </a:r>
            <a:r>
              <a:rPr b="1" lang="en">
                <a:latin typeface="Coming Soon"/>
                <a:ea typeface="Coming Soon"/>
                <a:cs typeface="Coming Soon"/>
                <a:sym typeface="Coming Soon"/>
              </a:rPr>
              <a:t> </a:t>
            </a:r>
            <a:r>
              <a:rPr b="1" lang="en">
                <a:latin typeface="Coming Soon"/>
                <a:ea typeface="Coming Soon"/>
                <a:cs typeface="Coming Soon"/>
                <a:sym typeface="Coming Soon"/>
              </a:rPr>
              <a:t>diagram</a:t>
            </a:r>
            <a:r>
              <a:rPr b="1" lang="en">
                <a:latin typeface="Coming Soon"/>
                <a:ea typeface="Coming Soon"/>
                <a:cs typeface="Coming Soon"/>
                <a:sym typeface="Coming Soon"/>
              </a:rPr>
              <a:t> with the correct terms</a:t>
            </a:r>
            <a:r>
              <a:rPr b="1" lang="en">
                <a:latin typeface="Coming Soon"/>
                <a:ea typeface="Coming Soon"/>
                <a:cs typeface="Coming Soon"/>
                <a:sym typeface="Coming Soon"/>
              </a:rPr>
              <a:t>. Use the word boxes below to fill in the correct terms.</a:t>
            </a:r>
            <a:endParaRPr b="1">
              <a:latin typeface="Coming Soon"/>
              <a:ea typeface="Coming Soon"/>
              <a:cs typeface="Coming Soon"/>
              <a:sym typeface="Coming Soon"/>
            </a:endParaRPr>
          </a:p>
        </p:txBody>
      </p:sp>
      <p:sp>
        <p:nvSpPr>
          <p:cNvPr id="619" name="Google Shape;619;p39"/>
          <p:cNvSpPr txBox="1"/>
          <p:nvPr/>
        </p:nvSpPr>
        <p:spPr>
          <a:xfrm>
            <a:off x="6656800" y="3286200"/>
            <a:ext cx="822000" cy="447900"/>
          </a:xfrm>
          <a:prstGeom prst="rect">
            <a:avLst/>
          </a:prstGeom>
          <a:solidFill>
            <a:schemeClr val="lt1"/>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Coming Soon"/>
                <a:ea typeface="Coming Soon"/>
                <a:cs typeface="Coming Soon"/>
                <a:sym typeface="Coming Soon"/>
              </a:rPr>
              <a:t>ORIENTING ARROW</a:t>
            </a:r>
            <a:endParaRPr b="1" sz="900">
              <a:latin typeface="Coming Soon"/>
              <a:ea typeface="Coming Soon"/>
              <a:cs typeface="Coming Soon"/>
              <a:sym typeface="Coming Soon"/>
            </a:endParaRPr>
          </a:p>
        </p:txBody>
      </p:sp>
      <p:sp>
        <p:nvSpPr>
          <p:cNvPr id="620" name="Google Shape;620;p39"/>
          <p:cNvSpPr txBox="1"/>
          <p:nvPr/>
        </p:nvSpPr>
        <p:spPr>
          <a:xfrm>
            <a:off x="8036625" y="2583015"/>
            <a:ext cx="822000" cy="447900"/>
          </a:xfrm>
          <a:prstGeom prst="rect">
            <a:avLst/>
          </a:prstGeom>
          <a:solidFill>
            <a:schemeClr val="lt1"/>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Coming Soon"/>
                <a:ea typeface="Coming Soon"/>
                <a:cs typeface="Coming Soon"/>
                <a:sym typeface="Coming Soon"/>
              </a:rPr>
              <a:t>INDEX LINE</a:t>
            </a:r>
            <a:endParaRPr b="1" sz="900">
              <a:latin typeface="Coming Soon"/>
              <a:ea typeface="Coming Soon"/>
              <a:cs typeface="Coming Soon"/>
              <a:sym typeface="Coming Soon"/>
            </a:endParaRPr>
          </a:p>
        </p:txBody>
      </p:sp>
      <p:sp>
        <p:nvSpPr>
          <p:cNvPr id="621" name="Google Shape;621;p39"/>
          <p:cNvSpPr txBox="1"/>
          <p:nvPr/>
        </p:nvSpPr>
        <p:spPr>
          <a:xfrm>
            <a:off x="6656800" y="4036806"/>
            <a:ext cx="822000" cy="447900"/>
          </a:xfrm>
          <a:prstGeom prst="rect">
            <a:avLst/>
          </a:prstGeom>
          <a:solidFill>
            <a:schemeClr val="lt1"/>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Coming Soon"/>
                <a:ea typeface="Coming Soon"/>
                <a:cs typeface="Coming Soon"/>
                <a:sym typeface="Coming Soon"/>
              </a:rPr>
              <a:t>“RED IN THE SHED”</a:t>
            </a:r>
            <a:endParaRPr b="1" sz="900">
              <a:latin typeface="Coming Soon"/>
              <a:ea typeface="Coming Soon"/>
              <a:cs typeface="Coming Soon"/>
              <a:sym typeface="Coming Soon"/>
            </a:endParaRPr>
          </a:p>
        </p:txBody>
      </p:sp>
      <p:sp>
        <p:nvSpPr>
          <p:cNvPr id="622" name="Google Shape;622;p39"/>
          <p:cNvSpPr txBox="1"/>
          <p:nvPr/>
        </p:nvSpPr>
        <p:spPr>
          <a:xfrm>
            <a:off x="5368300" y="3317871"/>
            <a:ext cx="822000" cy="447900"/>
          </a:xfrm>
          <a:prstGeom prst="rect">
            <a:avLst/>
          </a:prstGeom>
          <a:solidFill>
            <a:schemeClr val="lt1"/>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Coming Soon"/>
                <a:ea typeface="Coming Soon"/>
                <a:cs typeface="Coming Soon"/>
                <a:sym typeface="Coming Soon"/>
              </a:rPr>
              <a:t>MAGNETIC NEEDLES</a:t>
            </a:r>
            <a:endParaRPr b="1" sz="900">
              <a:latin typeface="Coming Soon"/>
              <a:ea typeface="Coming Soon"/>
              <a:cs typeface="Coming Soon"/>
              <a:sym typeface="Coming Soon"/>
            </a:endParaRPr>
          </a:p>
        </p:txBody>
      </p:sp>
      <p:sp>
        <p:nvSpPr>
          <p:cNvPr id="623" name="Google Shape;623;p39"/>
          <p:cNvSpPr txBox="1"/>
          <p:nvPr/>
        </p:nvSpPr>
        <p:spPr>
          <a:xfrm>
            <a:off x="5368302" y="2583025"/>
            <a:ext cx="822000" cy="447900"/>
          </a:xfrm>
          <a:prstGeom prst="rect">
            <a:avLst/>
          </a:prstGeom>
          <a:solidFill>
            <a:schemeClr val="lt1"/>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Coming Soon"/>
                <a:ea typeface="Coming Soon"/>
                <a:cs typeface="Coming Soon"/>
                <a:sym typeface="Coming Soon"/>
              </a:rPr>
              <a:t>BEZEL/</a:t>
            </a:r>
            <a:endParaRPr b="1" sz="900">
              <a:latin typeface="Coming Soon"/>
              <a:ea typeface="Coming Soon"/>
              <a:cs typeface="Coming Soon"/>
              <a:sym typeface="Coming Soon"/>
            </a:endParaRPr>
          </a:p>
          <a:p>
            <a:pPr indent="0" lvl="0" marL="0" rtl="0" algn="ctr">
              <a:spcBef>
                <a:spcPts val="0"/>
              </a:spcBef>
              <a:spcAft>
                <a:spcPts val="0"/>
              </a:spcAft>
              <a:buNone/>
            </a:pPr>
            <a:r>
              <a:rPr b="1" lang="en" sz="900">
                <a:latin typeface="Coming Soon"/>
                <a:ea typeface="Coming Soon"/>
                <a:cs typeface="Coming Soon"/>
                <a:sym typeface="Coming Soon"/>
              </a:rPr>
              <a:t>HOUSING</a:t>
            </a:r>
            <a:endParaRPr b="1" sz="900">
              <a:latin typeface="Coming Soon"/>
              <a:ea typeface="Coming Soon"/>
              <a:cs typeface="Coming Soon"/>
              <a:sym typeface="Coming Soon"/>
            </a:endParaRPr>
          </a:p>
        </p:txBody>
      </p:sp>
      <p:sp>
        <p:nvSpPr>
          <p:cNvPr id="624" name="Google Shape;624;p39"/>
          <p:cNvSpPr txBox="1"/>
          <p:nvPr/>
        </p:nvSpPr>
        <p:spPr>
          <a:xfrm>
            <a:off x="6656802" y="2583016"/>
            <a:ext cx="822000" cy="447900"/>
          </a:xfrm>
          <a:prstGeom prst="rect">
            <a:avLst/>
          </a:prstGeom>
          <a:solidFill>
            <a:schemeClr val="lt1"/>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Coming Soon"/>
                <a:ea typeface="Coming Soon"/>
                <a:cs typeface="Coming Soon"/>
                <a:sym typeface="Coming Soon"/>
              </a:rPr>
              <a:t>BEARINGS</a:t>
            </a:r>
            <a:endParaRPr b="1" sz="900">
              <a:latin typeface="Coming Soon"/>
              <a:ea typeface="Coming Soon"/>
              <a:cs typeface="Coming Soon"/>
              <a:sym typeface="Coming Soon"/>
            </a:endParaRPr>
          </a:p>
        </p:txBody>
      </p:sp>
      <p:sp>
        <p:nvSpPr>
          <p:cNvPr id="625" name="Google Shape;625;p39"/>
          <p:cNvSpPr txBox="1"/>
          <p:nvPr/>
        </p:nvSpPr>
        <p:spPr>
          <a:xfrm>
            <a:off x="8036627" y="3317885"/>
            <a:ext cx="822000" cy="447900"/>
          </a:xfrm>
          <a:prstGeom prst="rect">
            <a:avLst/>
          </a:prstGeom>
          <a:solidFill>
            <a:schemeClr val="lt1"/>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Coming Soon"/>
                <a:ea typeface="Coming Soon"/>
                <a:cs typeface="Coming Soon"/>
                <a:sym typeface="Coming Soon"/>
              </a:rPr>
              <a:t>ORIENTING LINES</a:t>
            </a:r>
            <a:endParaRPr b="1" sz="900">
              <a:latin typeface="Coming Soon"/>
              <a:ea typeface="Coming Soon"/>
              <a:cs typeface="Coming Soon"/>
              <a:sym typeface="Coming Soo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9" name="Shape 629"/>
        <p:cNvGrpSpPr/>
        <p:nvPr/>
      </p:nvGrpSpPr>
      <p:grpSpPr>
        <a:xfrm>
          <a:off x="0" y="0"/>
          <a:ext cx="0" cy="0"/>
          <a:chOff x="0" y="0"/>
          <a:chExt cx="0" cy="0"/>
        </a:xfrm>
      </p:grpSpPr>
      <p:pic>
        <p:nvPicPr>
          <p:cNvPr id="630" name="Google Shape;630;p40"/>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631" name="Google Shape;631;p40"/>
          <p:cNvSpPr txBox="1"/>
          <p:nvPr/>
        </p:nvSpPr>
        <p:spPr>
          <a:xfrm>
            <a:off x="843304"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BEARING measurements</a:t>
            </a:r>
            <a:endParaRPr sz="3600">
              <a:latin typeface="Luckiest Guy"/>
              <a:ea typeface="Luckiest Guy"/>
              <a:cs typeface="Luckiest Guy"/>
              <a:sym typeface="Luckiest Guy"/>
            </a:endParaRPr>
          </a:p>
        </p:txBody>
      </p:sp>
      <p:pic>
        <p:nvPicPr>
          <p:cNvPr id="632" name="Google Shape;632;p40"/>
          <p:cNvPicPr preferRelativeResize="0"/>
          <p:nvPr/>
        </p:nvPicPr>
        <p:blipFill>
          <a:blip r:embed="rId5">
            <a:alphaModFix/>
          </a:blip>
          <a:stretch>
            <a:fillRect/>
          </a:stretch>
        </p:blipFill>
        <p:spPr>
          <a:xfrm>
            <a:off x="0" y="3830950"/>
            <a:ext cx="1312525" cy="1312550"/>
          </a:xfrm>
          <a:prstGeom prst="rect">
            <a:avLst/>
          </a:prstGeom>
          <a:noFill/>
          <a:ln>
            <a:noFill/>
          </a:ln>
        </p:spPr>
      </p:pic>
      <p:sp>
        <p:nvSpPr>
          <p:cNvPr id="633" name="Google Shape;633;p40"/>
          <p:cNvSpPr txBox="1"/>
          <p:nvPr/>
        </p:nvSpPr>
        <p:spPr>
          <a:xfrm>
            <a:off x="623455" y="2373600"/>
            <a:ext cx="30000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6"/>
              </a:rPr>
              <a:t>https://youtu.be/0cF0ovA3FtY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at 3:25</a:t>
            </a:r>
            <a:endParaRPr/>
          </a:p>
        </p:txBody>
      </p:sp>
      <p:sp>
        <p:nvSpPr>
          <p:cNvPr id="634" name="Google Shape;634;p40">
            <a:hlinkClick r:id="rId7"/>
          </p:cNvPr>
          <p:cNvSpPr txBox="1"/>
          <p:nvPr/>
        </p:nvSpPr>
        <p:spPr>
          <a:xfrm>
            <a:off x="3623450" y="1332366"/>
            <a:ext cx="5410200" cy="3657600"/>
          </a:xfrm>
          <a:prstGeom prst="rect">
            <a:avLst/>
          </a:prstGeom>
          <a:solidFill>
            <a:srgbClr val="FFFFFF"/>
          </a:solid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Coming Soon"/>
              <a:buAutoNum type="arabicPeriod"/>
            </a:pPr>
            <a:r>
              <a:rPr b="1" lang="en" sz="1200">
                <a:latin typeface="Coming Soon"/>
                <a:ea typeface="Coming Soon"/>
                <a:cs typeface="Coming Soon"/>
                <a:sym typeface="Coming Soon"/>
              </a:rPr>
              <a:t>Set your compass on the map so that the straight side of the baseplate lines up between your current position (1a) and the map location for a destination like a campsite (1b).</a:t>
            </a:r>
            <a:endParaRPr b="1" sz="1200">
              <a:latin typeface="Coming Soon"/>
              <a:ea typeface="Coming Soon"/>
              <a:cs typeface="Coming Soon"/>
              <a:sym typeface="Coming Soon"/>
            </a:endParaRPr>
          </a:p>
          <a:p>
            <a:pPr indent="-304800" lvl="0" marL="457200" rtl="0" algn="l">
              <a:spcBef>
                <a:spcPts val="0"/>
              </a:spcBef>
              <a:spcAft>
                <a:spcPts val="0"/>
              </a:spcAft>
              <a:buSzPts val="1200"/>
              <a:buFont typeface="Coming Soon"/>
              <a:buAutoNum type="arabicPeriod"/>
            </a:pPr>
            <a:r>
              <a:rPr b="1" lang="en" sz="1200">
                <a:latin typeface="Coming Soon"/>
                <a:ea typeface="Coming Soon"/>
                <a:cs typeface="Coming Soon"/>
                <a:sym typeface="Coming Soon"/>
              </a:rPr>
              <a:t>Make sure the direction of travel arrow is pointing in the general direction of that campsite (in other words, it's not upside down).</a:t>
            </a:r>
            <a:endParaRPr b="1" sz="1200">
              <a:latin typeface="Coming Soon"/>
              <a:ea typeface="Coming Soon"/>
              <a:cs typeface="Coming Soon"/>
              <a:sym typeface="Coming Soon"/>
            </a:endParaRPr>
          </a:p>
          <a:p>
            <a:pPr indent="-304800" lvl="0" marL="457200" rtl="0" algn="l">
              <a:spcBef>
                <a:spcPts val="0"/>
              </a:spcBef>
              <a:spcAft>
                <a:spcPts val="0"/>
              </a:spcAft>
              <a:buSzPts val="1200"/>
              <a:buFont typeface="Coming Soon"/>
              <a:buAutoNum type="arabicPeriod"/>
            </a:pPr>
            <a:r>
              <a:rPr b="1" lang="en" sz="1200">
                <a:latin typeface="Coming Soon"/>
                <a:ea typeface="Coming Soon"/>
                <a:cs typeface="Coming Soon"/>
                <a:sym typeface="Coming Soon"/>
              </a:rPr>
              <a:t>Now rotate the bezel until the orienting lines on the compass are aligned with the north-south grid lines and/or the left and right edges of your map. (Be sure the north marker on the bezel is pointing north on the map, not south.)</a:t>
            </a:r>
            <a:endParaRPr b="1" sz="1200">
              <a:latin typeface="Coming Soon"/>
              <a:ea typeface="Coming Soon"/>
              <a:cs typeface="Coming Soon"/>
              <a:sym typeface="Coming Soon"/>
            </a:endParaRPr>
          </a:p>
          <a:p>
            <a:pPr indent="-304800" lvl="0" marL="457200" rtl="0" algn="l">
              <a:spcBef>
                <a:spcPts val="0"/>
              </a:spcBef>
              <a:spcAft>
                <a:spcPts val="0"/>
              </a:spcAft>
              <a:buSzPts val="1200"/>
              <a:buFont typeface="Coming Soon"/>
              <a:buAutoNum type="arabicPeriod"/>
            </a:pPr>
            <a:r>
              <a:rPr b="1" lang="en" sz="1200">
                <a:latin typeface="Coming Soon"/>
                <a:ea typeface="Coming Soon"/>
                <a:cs typeface="Coming Soon"/>
                <a:sym typeface="Coming Soon"/>
              </a:rPr>
              <a:t>Look at the index line to read the bearing you’ve just captured.</a:t>
            </a:r>
            <a:endParaRPr b="1" sz="1200">
              <a:latin typeface="Coming Soon"/>
              <a:ea typeface="Coming Soon"/>
              <a:cs typeface="Coming Soon"/>
              <a:sym typeface="Coming Soon"/>
            </a:endParaRPr>
          </a:p>
          <a:p>
            <a:pPr indent="-304800" lvl="0" marL="457200" rtl="0" algn="l">
              <a:spcBef>
                <a:spcPts val="0"/>
              </a:spcBef>
              <a:spcAft>
                <a:spcPts val="0"/>
              </a:spcAft>
              <a:buSzPts val="1200"/>
              <a:buFont typeface="Coming Soon"/>
              <a:buAutoNum type="arabicPeriod"/>
            </a:pPr>
            <a:r>
              <a:rPr b="1" lang="en" sz="1200">
                <a:latin typeface="Coming Soon"/>
                <a:ea typeface="Coming Soon"/>
                <a:cs typeface="Coming Soon"/>
                <a:sym typeface="Coming Soon"/>
              </a:rPr>
              <a:t>Hold the compass with the direction of travel arrow pointing away from you.</a:t>
            </a:r>
            <a:endParaRPr b="1" sz="1200">
              <a:latin typeface="Coming Soon"/>
              <a:ea typeface="Coming Soon"/>
              <a:cs typeface="Coming Soon"/>
              <a:sym typeface="Coming Soon"/>
            </a:endParaRPr>
          </a:p>
          <a:p>
            <a:pPr indent="-304800" lvl="0" marL="457200" rtl="0" algn="l">
              <a:spcBef>
                <a:spcPts val="0"/>
              </a:spcBef>
              <a:spcAft>
                <a:spcPts val="0"/>
              </a:spcAft>
              <a:buSzPts val="1200"/>
              <a:buFont typeface="Coming Soon"/>
              <a:buAutoNum type="arabicPeriod"/>
            </a:pPr>
            <a:r>
              <a:rPr b="1" lang="en" sz="1200">
                <a:latin typeface="Coming Soon"/>
                <a:ea typeface="Coming Soon"/>
                <a:cs typeface="Coming Soon"/>
                <a:sym typeface="Coming Soon"/>
              </a:rPr>
              <a:t>Rotate your body until the magnetized needle is inside the orienting arrow. The direction of travel arrow is now facing the bearing you captured and you can follow it to your destination.</a:t>
            </a:r>
            <a:endParaRPr b="1" sz="1200">
              <a:latin typeface="Coming Soon"/>
              <a:ea typeface="Coming Soon"/>
              <a:cs typeface="Coming Soon"/>
              <a:sym typeface="Coming Soo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8" name="Shape 638"/>
        <p:cNvGrpSpPr/>
        <p:nvPr/>
      </p:nvGrpSpPr>
      <p:grpSpPr>
        <a:xfrm>
          <a:off x="0" y="0"/>
          <a:ext cx="0" cy="0"/>
          <a:chOff x="0" y="0"/>
          <a:chExt cx="0" cy="0"/>
        </a:xfrm>
      </p:grpSpPr>
      <p:pic>
        <p:nvPicPr>
          <p:cNvPr id="639" name="Google Shape;639;p41"/>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640" name="Google Shape;640;p41"/>
          <p:cNvSpPr txBox="1"/>
          <p:nvPr/>
        </p:nvSpPr>
        <p:spPr>
          <a:xfrm>
            <a:off x="843304"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latin typeface="Luckiest Guy"/>
                <a:ea typeface="Luckiest Guy"/>
                <a:cs typeface="Luckiest Guy"/>
                <a:sym typeface="Luckiest Guy"/>
              </a:rPr>
              <a:t>BEARING measurements in the field</a:t>
            </a:r>
            <a:endParaRPr sz="3200">
              <a:latin typeface="Luckiest Guy"/>
              <a:ea typeface="Luckiest Guy"/>
              <a:cs typeface="Luckiest Guy"/>
              <a:sym typeface="Luckiest Guy"/>
            </a:endParaRPr>
          </a:p>
        </p:txBody>
      </p:sp>
      <p:sp>
        <p:nvSpPr>
          <p:cNvPr id="641" name="Google Shape;641;p41">
            <a:hlinkClick r:id="rId5"/>
          </p:cNvPr>
          <p:cNvSpPr txBox="1"/>
          <p:nvPr/>
        </p:nvSpPr>
        <p:spPr>
          <a:xfrm>
            <a:off x="164050" y="1332375"/>
            <a:ext cx="8869500" cy="2724300"/>
          </a:xfrm>
          <a:prstGeom prst="rect">
            <a:avLst/>
          </a:prstGeom>
          <a:solidFill>
            <a:srgbClr val="FFFFFF"/>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Start by finding a landmark that you can also identify on your map.</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Hold your compass flat with the direction of travel arrow pointing away from you and directly at the landmark.</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Now rotate the bezel until the magnetized needle is inside the orienting arrow.</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Look at the index line to read the bearing you’ve just captured.</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Lay your compass on the map and align one corner of the straight edge with the landmark.</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Making sure that the direction of travel arrow remains pointed in the general direction of the landmark (6a), rotate the entire baseplate until the orienting lines are running north/south (6b) and the north marker on the bezel is pointing to north on the map (6c).</a:t>
            </a:r>
            <a:endParaRPr b="1">
              <a:latin typeface="Coming Soon"/>
              <a:ea typeface="Coming Soon"/>
              <a:cs typeface="Coming Soon"/>
              <a:sym typeface="Coming Soon"/>
            </a:endParaRPr>
          </a:p>
          <a:p>
            <a:pPr indent="-317500" lvl="0" marL="457200" rtl="0" algn="l">
              <a:spcBef>
                <a:spcPts val="0"/>
              </a:spcBef>
              <a:spcAft>
                <a:spcPts val="0"/>
              </a:spcAft>
              <a:buSzPts val="1400"/>
              <a:buFont typeface="Coming Soon"/>
              <a:buAutoNum type="arabicPeriod"/>
            </a:pPr>
            <a:r>
              <a:rPr b="1" lang="en">
                <a:latin typeface="Coming Soon"/>
                <a:ea typeface="Coming Soon"/>
                <a:cs typeface="Coming Soon"/>
                <a:sym typeface="Coming Soon"/>
              </a:rPr>
              <a:t>Now you can draw a line on the map along the straight edge of your compass (7a). The point where that line from the landmark crosses your trail is your location (7b).</a:t>
            </a:r>
            <a:endParaRPr b="1">
              <a:latin typeface="Coming Soon"/>
              <a:ea typeface="Coming Soon"/>
              <a:cs typeface="Coming Soon"/>
              <a:sym typeface="Coming Soon"/>
            </a:endParaRPr>
          </a:p>
        </p:txBody>
      </p:sp>
      <p:pic>
        <p:nvPicPr>
          <p:cNvPr id="642" name="Google Shape;642;p41"/>
          <p:cNvPicPr preferRelativeResize="0"/>
          <p:nvPr/>
        </p:nvPicPr>
        <p:blipFill>
          <a:blip r:embed="rId6">
            <a:alphaModFix/>
          </a:blip>
          <a:stretch>
            <a:fillRect/>
          </a:stretch>
        </p:blipFill>
        <p:spPr>
          <a:xfrm>
            <a:off x="-60175" y="3699675"/>
            <a:ext cx="1443800" cy="1443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6" name="Shape 646"/>
        <p:cNvGrpSpPr/>
        <p:nvPr/>
      </p:nvGrpSpPr>
      <p:grpSpPr>
        <a:xfrm>
          <a:off x="0" y="0"/>
          <a:ext cx="0" cy="0"/>
          <a:chOff x="0" y="0"/>
          <a:chExt cx="0" cy="0"/>
        </a:xfrm>
      </p:grpSpPr>
      <p:pic>
        <p:nvPicPr>
          <p:cNvPr id="647" name="Google Shape;647;p42"/>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648" name="Google Shape;648;p42"/>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BEARING </a:t>
            </a:r>
            <a:r>
              <a:rPr lang="en" sz="3600">
                <a:latin typeface="Luckiest Guy"/>
                <a:ea typeface="Luckiest Guy"/>
                <a:cs typeface="Luckiest Guy"/>
                <a:sym typeface="Luckiest Guy"/>
              </a:rPr>
              <a:t>ActivitIES</a:t>
            </a:r>
            <a:endParaRPr sz="3600">
              <a:latin typeface="Luckiest Guy"/>
              <a:ea typeface="Luckiest Guy"/>
              <a:cs typeface="Luckiest Guy"/>
              <a:sym typeface="Luckiest Guy"/>
            </a:endParaRPr>
          </a:p>
        </p:txBody>
      </p:sp>
      <p:pic>
        <p:nvPicPr>
          <p:cNvPr id="649" name="Google Shape;649;p42">
            <a:hlinkClick r:id="rId5"/>
          </p:cNvPr>
          <p:cNvPicPr preferRelativeResize="0"/>
          <p:nvPr/>
        </p:nvPicPr>
        <p:blipFill>
          <a:blip r:embed="rId6">
            <a:alphaModFix/>
          </a:blip>
          <a:stretch>
            <a:fillRect/>
          </a:stretch>
        </p:blipFill>
        <p:spPr>
          <a:xfrm>
            <a:off x="75835" y="3926671"/>
            <a:ext cx="3178149" cy="941400"/>
          </a:xfrm>
          <a:prstGeom prst="rect">
            <a:avLst/>
          </a:prstGeom>
          <a:noFill/>
          <a:ln>
            <a:noFill/>
          </a:ln>
        </p:spPr>
      </p:pic>
      <p:pic>
        <p:nvPicPr>
          <p:cNvPr id="650" name="Google Shape;650;p42">
            <a:hlinkClick r:id="rId7"/>
          </p:cNvPr>
          <p:cNvPicPr preferRelativeResize="0"/>
          <p:nvPr/>
        </p:nvPicPr>
        <p:blipFill rotWithShape="1">
          <a:blip r:embed="rId8">
            <a:alphaModFix/>
          </a:blip>
          <a:srcRect b="4250" l="10577" r="9829" t="11247"/>
          <a:stretch/>
        </p:blipFill>
        <p:spPr>
          <a:xfrm>
            <a:off x="267975" y="1122700"/>
            <a:ext cx="1752227" cy="2480538"/>
          </a:xfrm>
          <a:prstGeom prst="rect">
            <a:avLst/>
          </a:prstGeom>
          <a:noFill/>
          <a:ln>
            <a:noFill/>
          </a:ln>
        </p:spPr>
      </p:pic>
      <p:pic>
        <p:nvPicPr>
          <p:cNvPr id="651" name="Google Shape;651;p42">
            <a:hlinkClick r:id="rId9"/>
          </p:cNvPr>
          <p:cNvPicPr preferRelativeResize="0"/>
          <p:nvPr/>
        </p:nvPicPr>
        <p:blipFill>
          <a:blip r:embed="rId10">
            <a:alphaModFix/>
          </a:blip>
          <a:stretch>
            <a:fillRect/>
          </a:stretch>
        </p:blipFill>
        <p:spPr>
          <a:xfrm>
            <a:off x="2213825" y="1120376"/>
            <a:ext cx="1991773" cy="2480526"/>
          </a:xfrm>
          <a:prstGeom prst="rect">
            <a:avLst/>
          </a:prstGeom>
          <a:noFill/>
          <a:ln>
            <a:noFill/>
          </a:ln>
        </p:spPr>
      </p:pic>
      <p:pic>
        <p:nvPicPr>
          <p:cNvPr id="652" name="Google Shape;652;p42">
            <a:hlinkClick r:id="rId11"/>
          </p:cNvPr>
          <p:cNvPicPr preferRelativeResize="0"/>
          <p:nvPr/>
        </p:nvPicPr>
        <p:blipFill>
          <a:blip r:embed="rId12">
            <a:alphaModFix/>
          </a:blip>
          <a:stretch>
            <a:fillRect/>
          </a:stretch>
        </p:blipFill>
        <p:spPr>
          <a:xfrm>
            <a:off x="4399225" y="1122700"/>
            <a:ext cx="1991774" cy="2480524"/>
          </a:xfrm>
          <a:prstGeom prst="rect">
            <a:avLst/>
          </a:prstGeom>
          <a:noFill/>
          <a:ln>
            <a:noFill/>
          </a:ln>
        </p:spPr>
      </p:pic>
      <p:pic>
        <p:nvPicPr>
          <p:cNvPr id="653" name="Google Shape;653;p42">
            <a:hlinkClick r:id="rId13"/>
          </p:cNvPr>
          <p:cNvPicPr preferRelativeResize="0"/>
          <p:nvPr/>
        </p:nvPicPr>
        <p:blipFill>
          <a:blip r:embed="rId14">
            <a:alphaModFix/>
          </a:blip>
          <a:stretch>
            <a:fillRect/>
          </a:stretch>
        </p:blipFill>
        <p:spPr>
          <a:xfrm>
            <a:off x="6470469" y="1120375"/>
            <a:ext cx="2411000" cy="1816274"/>
          </a:xfrm>
          <a:prstGeom prst="rect">
            <a:avLst/>
          </a:prstGeom>
          <a:noFill/>
          <a:ln>
            <a:noFill/>
          </a:ln>
        </p:spPr>
      </p:pic>
      <p:pic>
        <p:nvPicPr>
          <p:cNvPr id="654" name="Google Shape;654;p42">
            <a:hlinkClick r:id="rId15"/>
          </p:cNvPr>
          <p:cNvPicPr preferRelativeResize="0"/>
          <p:nvPr/>
        </p:nvPicPr>
        <p:blipFill>
          <a:blip r:embed="rId16">
            <a:alphaModFix/>
          </a:blip>
          <a:stretch>
            <a:fillRect/>
          </a:stretch>
        </p:blipFill>
        <p:spPr>
          <a:xfrm>
            <a:off x="6470475" y="3127325"/>
            <a:ext cx="2411000" cy="1816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pic>
        <p:nvPicPr>
          <p:cNvPr id="659" name="Google Shape;659;p43"/>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660" name="Google Shape;660;p43"/>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BEARING </a:t>
            </a:r>
            <a:r>
              <a:rPr lang="en" sz="3600">
                <a:latin typeface="Luckiest Guy"/>
                <a:ea typeface="Luckiest Guy"/>
                <a:cs typeface="Luckiest Guy"/>
                <a:sym typeface="Luckiest Guy"/>
              </a:rPr>
              <a:t>DIAGRAM </a:t>
            </a:r>
            <a:endParaRPr sz="3600">
              <a:latin typeface="Luckiest Guy"/>
              <a:ea typeface="Luckiest Guy"/>
              <a:cs typeface="Luckiest Guy"/>
              <a:sym typeface="Luckiest Guy"/>
            </a:endParaRPr>
          </a:p>
        </p:txBody>
      </p:sp>
      <p:pic>
        <p:nvPicPr>
          <p:cNvPr id="661" name="Google Shape;661;p43"/>
          <p:cNvPicPr preferRelativeResize="0"/>
          <p:nvPr/>
        </p:nvPicPr>
        <p:blipFill>
          <a:blip r:embed="rId5">
            <a:alphaModFix/>
          </a:blip>
          <a:stretch>
            <a:fillRect/>
          </a:stretch>
        </p:blipFill>
        <p:spPr>
          <a:xfrm>
            <a:off x="407798" y="1153197"/>
            <a:ext cx="3524250" cy="3543300"/>
          </a:xfrm>
          <a:prstGeom prst="rect">
            <a:avLst/>
          </a:prstGeom>
          <a:noFill/>
          <a:ln>
            <a:noFill/>
          </a:ln>
        </p:spPr>
      </p:pic>
      <p:sp>
        <p:nvSpPr>
          <p:cNvPr id="662" name="Google Shape;662;p43"/>
          <p:cNvSpPr txBox="1"/>
          <p:nvPr/>
        </p:nvSpPr>
        <p:spPr>
          <a:xfrm>
            <a:off x="4181350" y="1021300"/>
            <a:ext cx="46578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oming Soon"/>
                <a:ea typeface="Coming Soon"/>
                <a:cs typeface="Coming Soon"/>
                <a:sym typeface="Coming Soon"/>
              </a:rPr>
              <a:t>USING THE COMPASS IDENTIFY THE </a:t>
            </a:r>
            <a:r>
              <a:rPr b="1" lang="en">
                <a:latin typeface="Coming Soon"/>
                <a:ea typeface="Coming Soon"/>
                <a:cs typeface="Coming Soon"/>
                <a:sym typeface="Coming Soon"/>
              </a:rPr>
              <a:t>CARDINAL</a:t>
            </a:r>
            <a:r>
              <a:rPr b="1" lang="en">
                <a:latin typeface="Coming Soon"/>
                <a:ea typeface="Coming Soon"/>
                <a:cs typeface="Coming Soon"/>
                <a:sym typeface="Coming Soon"/>
              </a:rPr>
              <a:t> COORDINATES WITH a BEARING MEASUREMENT</a:t>
            </a:r>
            <a:endParaRPr b="1">
              <a:latin typeface="Coming Soon"/>
              <a:ea typeface="Coming Soon"/>
              <a:cs typeface="Coming Soon"/>
              <a:sym typeface="Coming Soon"/>
            </a:endParaRPr>
          </a:p>
        </p:txBody>
      </p:sp>
      <p:graphicFrame>
        <p:nvGraphicFramePr>
          <p:cNvPr id="663" name="Google Shape;663;p43"/>
          <p:cNvGraphicFramePr/>
          <p:nvPr/>
        </p:nvGraphicFramePr>
        <p:xfrm>
          <a:off x="4230125" y="1806700"/>
          <a:ext cx="3000000" cy="3000000"/>
        </p:xfrm>
        <a:graphic>
          <a:graphicData uri="http://schemas.openxmlformats.org/drawingml/2006/table">
            <a:tbl>
              <a:tblPr>
                <a:noFill/>
                <a:tableStyleId>{8A605809-8C1D-4C42-996E-C80D22EBB862}</a:tableStyleId>
              </a:tblPr>
              <a:tblGrid>
                <a:gridCol w="2304525"/>
                <a:gridCol w="2304525"/>
              </a:tblGrid>
              <a:tr h="381000">
                <a:tc>
                  <a:txBody>
                    <a:bodyPr/>
                    <a:lstStyle/>
                    <a:p>
                      <a:pPr indent="0" lvl="0" marL="0" rtl="0" algn="l">
                        <a:spcBef>
                          <a:spcPts val="0"/>
                        </a:spcBef>
                        <a:spcAft>
                          <a:spcPts val="0"/>
                        </a:spcAft>
                        <a:buNone/>
                      </a:pPr>
                      <a:r>
                        <a:rPr b="1" lang="en">
                          <a:latin typeface="Coming Soon"/>
                          <a:ea typeface="Coming Soon"/>
                          <a:cs typeface="Coming Soon"/>
                          <a:sym typeface="Coming Soon"/>
                        </a:rPr>
                        <a:t>NORTH</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rPr b="1" lang="en">
                          <a:latin typeface="Coming Soon"/>
                          <a:ea typeface="Coming Soon"/>
                          <a:cs typeface="Coming Soon"/>
                          <a:sym typeface="Coming Soon"/>
                        </a:rPr>
                        <a:t>360 or 0</a:t>
                      </a:r>
                      <a:endParaRPr b="1">
                        <a:latin typeface="Coming Soon"/>
                        <a:ea typeface="Coming Soon"/>
                        <a:cs typeface="Coming Soon"/>
                        <a:sym typeface="Coming Soon"/>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
                          <a:latin typeface="Coming Soon"/>
                          <a:ea typeface="Coming Soon"/>
                          <a:cs typeface="Coming Soon"/>
                          <a:sym typeface="Coming Soon"/>
                        </a:rPr>
                        <a:t>SOUTH</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t/>
                      </a:r>
                      <a:endParaRPr b="1">
                        <a:latin typeface="Coming Soon"/>
                        <a:ea typeface="Coming Soon"/>
                        <a:cs typeface="Coming Soon"/>
                        <a:sym typeface="Coming Soon"/>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
                          <a:latin typeface="Coming Soon"/>
                          <a:ea typeface="Coming Soon"/>
                          <a:cs typeface="Coming Soon"/>
                          <a:sym typeface="Coming Soon"/>
                        </a:rPr>
                        <a:t>EAST</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t/>
                      </a:r>
                      <a:endParaRPr b="1">
                        <a:latin typeface="Coming Soon"/>
                        <a:ea typeface="Coming Soon"/>
                        <a:cs typeface="Coming Soon"/>
                        <a:sym typeface="Coming Soon"/>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
                          <a:latin typeface="Coming Soon"/>
                          <a:ea typeface="Coming Soon"/>
                          <a:cs typeface="Coming Soon"/>
                          <a:sym typeface="Coming Soon"/>
                        </a:rPr>
                        <a:t>WEST</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t/>
                      </a:r>
                      <a:endParaRPr b="1">
                        <a:latin typeface="Coming Soon"/>
                        <a:ea typeface="Coming Soon"/>
                        <a:cs typeface="Coming Soon"/>
                        <a:sym typeface="Coming Soon"/>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
                          <a:latin typeface="Coming Soon"/>
                          <a:ea typeface="Coming Soon"/>
                          <a:cs typeface="Coming Soon"/>
                          <a:sym typeface="Coming Soon"/>
                        </a:rPr>
                        <a:t>NORTHWEST</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t/>
                      </a:r>
                      <a:endParaRPr b="1">
                        <a:latin typeface="Coming Soon"/>
                        <a:ea typeface="Coming Soon"/>
                        <a:cs typeface="Coming Soon"/>
                        <a:sym typeface="Coming Soon"/>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
                          <a:latin typeface="Coming Soon"/>
                          <a:ea typeface="Coming Soon"/>
                          <a:cs typeface="Coming Soon"/>
                          <a:sym typeface="Coming Soon"/>
                        </a:rPr>
                        <a:t>NORTHEAST</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t/>
                      </a:r>
                      <a:endParaRPr b="1">
                        <a:latin typeface="Coming Soon"/>
                        <a:ea typeface="Coming Soon"/>
                        <a:cs typeface="Coming Soon"/>
                        <a:sym typeface="Coming Soon"/>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
                          <a:latin typeface="Coming Soon"/>
                          <a:ea typeface="Coming Soon"/>
                          <a:cs typeface="Coming Soon"/>
                          <a:sym typeface="Coming Soon"/>
                        </a:rPr>
                        <a:t>SOUTHEAST</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t/>
                      </a:r>
                      <a:endParaRPr b="1">
                        <a:latin typeface="Coming Soon"/>
                        <a:ea typeface="Coming Soon"/>
                        <a:cs typeface="Coming Soon"/>
                        <a:sym typeface="Coming Soon"/>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
                          <a:latin typeface="Coming Soon"/>
                          <a:ea typeface="Coming Soon"/>
                          <a:cs typeface="Coming Soon"/>
                          <a:sym typeface="Coming Soon"/>
                        </a:rPr>
                        <a:t>SOUTHWEST</a:t>
                      </a:r>
                      <a:endParaRPr b="1">
                        <a:latin typeface="Coming Soon"/>
                        <a:ea typeface="Coming Soon"/>
                        <a:cs typeface="Coming Soon"/>
                        <a:sym typeface="Coming Soon"/>
                      </a:endParaRPr>
                    </a:p>
                  </a:txBody>
                  <a:tcPr marT="91425" marB="91425" marR="91425" marL="91425">
                    <a:solidFill>
                      <a:schemeClr val="lt1"/>
                    </a:solidFill>
                  </a:tcPr>
                </a:tc>
                <a:tc>
                  <a:txBody>
                    <a:bodyPr/>
                    <a:lstStyle/>
                    <a:p>
                      <a:pPr indent="0" lvl="0" marL="0" rtl="0" algn="l">
                        <a:spcBef>
                          <a:spcPts val="0"/>
                        </a:spcBef>
                        <a:spcAft>
                          <a:spcPts val="0"/>
                        </a:spcAft>
                        <a:buNone/>
                      </a:pPr>
                      <a:r>
                        <a:t/>
                      </a:r>
                      <a:endParaRPr b="1">
                        <a:latin typeface="Coming Soon"/>
                        <a:ea typeface="Coming Soon"/>
                        <a:cs typeface="Coming Soon"/>
                        <a:sym typeface="Coming Soon"/>
                      </a:endParaRPr>
                    </a:p>
                  </a:txBody>
                  <a:tcPr marT="91425" marB="91425" marR="91425" marL="91425">
                    <a:solidFill>
                      <a:schemeClr val="lt1"/>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7" name="Shape 667"/>
        <p:cNvGrpSpPr/>
        <p:nvPr/>
      </p:nvGrpSpPr>
      <p:grpSpPr>
        <a:xfrm>
          <a:off x="0" y="0"/>
          <a:ext cx="0" cy="0"/>
          <a:chOff x="0" y="0"/>
          <a:chExt cx="0" cy="0"/>
        </a:xfrm>
      </p:grpSpPr>
      <p:pic>
        <p:nvPicPr>
          <p:cNvPr id="668" name="Google Shape;668;p44"/>
          <p:cNvPicPr preferRelativeResize="0"/>
          <p:nvPr/>
        </p:nvPicPr>
        <p:blipFill>
          <a:blip r:embed="rId4">
            <a:alphaModFix/>
          </a:blip>
          <a:stretch>
            <a:fillRect/>
          </a:stretch>
        </p:blipFill>
        <p:spPr>
          <a:xfrm>
            <a:off x="175000" y="263200"/>
            <a:ext cx="8783050" cy="666501"/>
          </a:xfrm>
          <a:prstGeom prst="rect">
            <a:avLst/>
          </a:prstGeom>
          <a:noFill/>
          <a:ln cap="flat" cmpd="sng" w="19050">
            <a:solidFill>
              <a:schemeClr val="dk2"/>
            </a:solidFill>
            <a:prstDash val="solid"/>
            <a:round/>
            <a:headEnd len="sm" w="sm" type="none"/>
            <a:tailEnd len="sm" w="sm" type="none"/>
          </a:ln>
        </p:spPr>
      </p:pic>
      <p:sp>
        <p:nvSpPr>
          <p:cNvPr id="669" name="Google Shape;669;p44"/>
          <p:cNvSpPr txBox="1"/>
          <p:nvPr/>
        </p:nvSpPr>
        <p:spPr>
          <a:xfrm>
            <a:off x="175000" y="398300"/>
            <a:ext cx="8706600" cy="33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latin typeface="Luckiest Guy"/>
                <a:ea typeface="Luckiest Guy"/>
                <a:cs typeface="Luckiest Guy"/>
                <a:sym typeface="Luckiest Guy"/>
              </a:rPr>
              <a:t>SPORT ORIENTEERING</a:t>
            </a:r>
            <a:endParaRPr sz="3200">
              <a:latin typeface="Luckiest Guy"/>
              <a:ea typeface="Luckiest Guy"/>
              <a:cs typeface="Luckiest Guy"/>
              <a:sym typeface="Luckiest Guy"/>
            </a:endParaRPr>
          </a:p>
        </p:txBody>
      </p:sp>
      <p:pic>
        <p:nvPicPr>
          <p:cNvPr id="670" name="Google Shape;670;p44"/>
          <p:cNvPicPr preferRelativeResize="0"/>
          <p:nvPr/>
        </p:nvPicPr>
        <p:blipFill>
          <a:blip r:embed="rId5">
            <a:alphaModFix/>
          </a:blip>
          <a:stretch>
            <a:fillRect/>
          </a:stretch>
        </p:blipFill>
        <p:spPr>
          <a:xfrm>
            <a:off x="0" y="3830950"/>
            <a:ext cx="1312525" cy="1312550"/>
          </a:xfrm>
          <a:prstGeom prst="rect">
            <a:avLst/>
          </a:prstGeom>
          <a:noFill/>
          <a:ln>
            <a:noFill/>
          </a:ln>
        </p:spPr>
      </p:pic>
      <p:sp>
        <p:nvSpPr>
          <p:cNvPr id="671" name="Google Shape;671;p44"/>
          <p:cNvSpPr txBox="1"/>
          <p:nvPr/>
        </p:nvSpPr>
        <p:spPr>
          <a:xfrm>
            <a:off x="4572000" y="1262316"/>
            <a:ext cx="4271100" cy="3473700"/>
          </a:xfrm>
          <a:prstGeom prst="rect">
            <a:avLst/>
          </a:prstGeom>
          <a:solidFill>
            <a:srgbClr val="FFFFFF"/>
          </a:soli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None/>
            </a:pPr>
            <a:r>
              <a:rPr b="1" lang="en" sz="1600">
                <a:solidFill>
                  <a:srgbClr val="FF9900"/>
                </a:solidFill>
                <a:latin typeface="Coming Soon"/>
                <a:ea typeface="Coming Soon"/>
                <a:cs typeface="Coming Soon"/>
                <a:sym typeface="Coming Soon"/>
              </a:rPr>
              <a:t>“Orienteering is a competitive international sport that combines racing with navigation. It is a timed race in which individual participants use a specially created, highly detailed map to select routes and navigate through diverse and often unfamiliar terrain and visit control points in sequence. Courses also can be enjoyed as a walk in the woods, with difficulty levels from beginner to expert offered at most events”.</a:t>
            </a:r>
            <a:endParaRPr b="1" sz="1600">
              <a:solidFill>
                <a:srgbClr val="FF9900"/>
              </a:solidFill>
              <a:latin typeface="Coming Soon"/>
              <a:ea typeface="Coming Soon"/>
              <a:cs typeface="Coming Soon"/>
              <a:sym typeface="Coming Soon"/>
            </a:endParaRPr>
          </a:p>
        </p:txBody>
      </p:sp>
      <p:pic>
        <p:nvPicPr>
          <p:cNvPr id="672" name="Google Shape;672;p44" title="sportident video">
            <a:hlinkClick r:id="rId6"/>
          </p:cNvPr>
          <p:cNvPicPr preferRelativeResize="0"/>
          <p:nvPr/>
        </p:nvPicPr>
        <p:blipFill>
          <a:blip r:embed="rId7">
            <a:alphaModFix/>
          </a:blip>
          <a:stretch>
            <a:fillRect/>
          </a:stretch>
        </p:blipFill>
        <p:spPr>
          <a:xfrm>
            <a:off x="344536" y="1330987"/>
            <a:ext cx="4025125" cy="2704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6" name="Shape 676"/>
        <p:cNvGrpSpPr/>
        <p:nvPr/>
      </p:nvGrpSpPr>
      <p:grpSpPr>
        <a:xfrm>
          <a:off x="0" y="0"/>
          <a:ext cx="0" cy="0"/>
          <a:chOff x="0" y="0"/>
          <a:chExt cx="0" cy="0"/>
        </a:xfrm>
      </p:grpSpPr>
      <p:pic>
        <p:nvPicPr>
          <p:cNvPr id="677" name="Google Shape;677;p45">
            <a:hlinkClick r:id="rId4"/>
          </p:cNvPr>
          <p:cNvPicPr preferRelativeResize="0"/>
          <p:nvPr/>
        </p:nvPicPr>
        <p:blipFill>
          <a:blip r:embed="rId5">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678" name="Google Shape;678;p45"/>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SPORT ORIENTEERING </a:t>
            </a:r>
            <a:r>
              <a:rPr lang="en" sz="3600">
                <a:latin typeface="Luckiest Guy"/>
                <a:ea typeface="Luckiest Guy"/>
                <a:cs typeface="Luckiest Guy"/>
                <a:sym typeface="Luckiest Guy"/>
              </a:rPr>
              <a:t>ActivitIES </a:t>
            </a:r>
            <a:endParaRPr sz="3600">
              <a:latin typeface="Luckiest Guy"/>
              <a:ea typeface="Luckiest Guy"/>
              <a:cs typeface="Luckiest Guy"/>
              <a:sym typeface="Luckiest Guy"/>
            </a:endParaRPr>
          </a:p>
        </p:txBody>
      </p:sp>
      <p:pic>
        <p:nvPicPr>
          <p:cNvPr id="679" name="Google Shape;679;p45">
            <a:hlinkClick r:id="rId6"/>
          </p:cNvPr>
          <p:cNvPicPr preferRelativeResize="0"/>
          <p:nvPr/>
        </p:nvPicPr>
        <p:blipFill>
          <a:blip r:embed="rId7">
            <a:alphaModFix/>
          </a:blip>
          <a:stretch>
            <a:fillRect/>
          </a:stretch>
        </p:blipFill>
        <p:spPr>
          <a:xfrm>
            <a:off x="480533" y="1432847"/>
            <a:ext cx="2309876" cy="3071525"/>
          </a:xfrm>
          <a:prstGeom prst="rect">
            <a:avLst/>
          </a:prstGeom>
          <a:noFill/>
          <a:ln>
            <a:noFill/>
          </a:ln>
        </p:spPr>
      </p:pic>
      <p:pic>
        <p:nvPicPr>
          <p:cNvPr id="680" name="Google Shape;680;p45"/>
          <p:cNvPicPr preferRelativeResize="0"/>
          <p:nvPr/>
        </p:nvPicPr>
        <p:blipFill>
          <a:blip r:embed="rId8">
            <a:alphaModFix/>
          </a:blip>
          <a:stretch>
            <a:fillRect/>
          </a:stretch>
        </p:blipFill>
        <p:spPr>
          <a:xfrm>
            <a:off x="2931325" y="2111011"/>
            <a:ext cx="1075211" cy="1202852"/>
          </a:xfrm>
          <a:prstGeom prst="rect">
            <a:avLst/>
          </a:prstGeom>
          <a:noFill/>
          <a:ln>
            <a:noFill/>
          </a:ln>
        </p:spPr>
      </p:pic>
      <p:pic>
        <p:nvPicPr>
          <p:cNvPr id="681" name="Google Shape;681;p45"/>
          <p:cNvPicPr preferRelativeResize="0"/>
          <p:nvPr/>
        </p:nvPicPr>
        <p:blipFill rotWithShape="1">
          <a:blip r:embed="rId9">
            <a:alphaModFix/>
          </a:blip>
          <a:srcRect b="0" l="12946" r="18263" t="16576"/>
          <a:stretch/>
        </p:blipFill>
        <p:spPr>
          <a:xfrm>
            <a:off x="4278586" y="2111000"/>
            <a:ext cx="786985" cy="1512770"/>
          </a:xfrm>
          <a:prstGeom prst="rect">
            <a:avLst/>
          </a:prstGeom>
          <a:noFill/>
          <a:ln>
            <a:noFill/>
          </a:ln>
        </p:spPr>
      </p:pic>
      <p:pic>
        <p:nvPicPr>
          <p:cNvPr id="682" name="Google Shape;682;p45"/>
          <p:cNvPicPr preferRelativeResize="0"/>
          <p:nvPr/>
        </p:nvPicPr>
        <p:blipFill rotWithShape="1">
          <a:blip r:embed="rId10">
            <a:alphaModFix/>
          </a:blip>
          <a:srcRect b="9075" l="0" r="0" t="9603"/>
          <a:stretch/>
        </p:blipFill>
        <p:spPr>
          <a:xfrm>
            <a:off x="5337620" y="2111011"/>
            <a:ext cx="1350830" cy="1283839"/>
          </a:xfrm>
          <a:prstGeom prst="rect">
            <a:avLst/>
          </a:prstGeom>
          <a:noFill/>
          <a:ln>
            <a:noFill/>
          </a:ln>
        </p:spPr>
      </p:pic>
      <p:pic>
        <p:nvPicPr>
          <p:cNvPr id="683" name="Google Shape;683;p45"/>
          <p:cNvPicPr preferRelativeResize="0"/>
          <p:nvPr/>
        </p:nvPicPr>
        <p:blipFill>
          <a:blip r:embed="rId11">
            <a:alphaModFix/>
          </a:blip>
          <a:stretch>
            <a:fillRect/>
          </a:stretch>
        </p:blipFill>
        <p:spPr>
          <a:xfrm>
            <a:off x="6960493" y="2111010"/>
            <a:ext cx="714022" cy="855120"/>
          </a:xfrm>
          <a:prstGeom prst="rect">
            <a:avLst/>
          </a:prstGeom>
          <a:noFill/>
          <a:ln>
            <a:noFill/>
          </a:ln>
        </p:spPr>
      </p:pic>
      <p:sp>
        <p:nvSpPr>
          <p:cNvPr id="684" name="Google Shape;684;p45"/>
          <p:cNvSpPr txBox="1"/>
          <p:nvPr/>
        </p:nvSpPr>
        <p:spPr>
          <a:xfrm>
            <a:off x="3013928" y="3559330"/>
            <a:ext cx="909900" cy="2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Neuton"/>
                <a:ea typeface="Neuton"/>
                <a:cs typeface="Neuton"/>
                <a:sym typeface="Neuton"/>
              </a:rPr>
              <a:t>SI CARD</a:t>
            </a:r>
            <a:endParaRPr sz="1800">
              <a:solidFill>
                <a:srgbClr val="FFFFFF"/>
              </a:solidFill>
              <a:latin typeface="Neuton"/>
              <a:ea typeface="Neuton"/>
              <a:cs typeface="Neuton"/>
              <a:sym typeface="Neuton"/>
            </a:endParaRPr>
          </a:p>
        </p:txBody>
      </p:sp>
      <p:sp>
        <p:nvSpPr>
          <p:cNvPr id="685" name="Google Shape;685;p45"/>
          <p:cNvSpPr txBox="1"/>
          <p:nvPr/>
        </p:nvSpPr>
        <p:spPr>
          <a:xfrm>
            <a:off x="3996662" y="3718781"/>
            <a:ext cx="1350900" cy="8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Neuton"/>
                <a:ea typeface="Neuton"/>
                <a:cs typeface="Neuton"/>
                <a:sym typeface="Neuton"/>
              </a:rPr>
              <a:t>SI STATION</a:t>
            </a:r>
            <a:endParaRPr sz="1800">
              <a:solidFill>
                <a:srgbClr val="FFFFFF"/>
              </a:solidFill>
              <a:latin typeface="Neuton"/>
              <a:ea typeface="Neuton"/>
              <a:cs typeface="Neuton"/>
              <a:sym typeface="Neuton"/>
            </a:endParaRPr>
          </a:p>
          <a:p>
            <a:pPr indent="0" lvl="0" marL="0" rtl="0" algn="ctr">
              <a:spcBef>
                <a:spcPts val="0"/>
              </a:spcBef>
              <a:spcAft>
                <a:spcPts val="0"/>
              </a:spcAft>
              <a:buNone/>
            </a:pPr>
            <a:r>
              <a:rPr lang="en" sz="1800">
                <a:solidFill>
                  <a:srgbClr val="FFFFFF"/>
                </a:solidFill>
                <a:latin typeface="Neuton"/>
                <a:ea typeface="Neuton"/>
                <a:cs typeface="Neuton"/>
                <a:sym typeface="Neuton"/>
              </a:rPr>
              <a:t>&amp;</a:t>
            </a:r>
            <a:endParaRPr sz="1800">
              <a:solidFill>
                <a:srgbClr val="FFFFFF"/>
              </a:solidFill>
              <a:latin typeface="Neuton"/>
              <a:ea typeface="Neuton"/>
              <a:cs typeface="Neuton"/>
              <a:sym typeface="Neuton"/>
            </a:endParaRPr>
          </a:p>
          <a:p>
            <a:pPr indent="0" lvl="0" marL="0" rtl="0" algn="ctr">
              <a:spcBef>
                <a:spcPts val="0"/>
              </a:spcBef>
              <a:spcAft>
                <a:spcPts val="0"/>
              </a:spcAft>
              <a:buNone/>
            </a:pPr>
            <a:r>
              <a:rPr lang="en" sz="1800">
                <a:solidFill>
                  <a:srgbClr val="FFFFFF"/>
                </a:solidFill>
                <a:latin typeface="Neuton"/>
                <a:ea typeface="Neuton"/>
                <a:cs typeface="Neuton"/>
                <a:sym typeface="Neuton"/>
              </a:rPr>
              <a:t>CONTROL FLAG</a:t>
            </a:r>
            <a:endParaRPr sz="1800">
              <a:solidFill>
                <a:srgbClr val="FFFFFF"/>
              </a:solidFill>
              <a:latin typeface="Neuton"/>
              <a:ea typeface="Neuton"/>
              <a:cs typeface="Neuton"/>
              <a:sym typeface="Neuton"/>
            </a:endParaRPr>
          </a:p>
          <a:p>
            <a:pPr indent="0" lvl="0" marL="0" rtl="0" algn="ctr">
              <a:spcBef>
                <a:spcPts val="0"/>
              </a:spcBef>
              <a:spcAft>
                <a:spcPts val="0"/>
              </a:spcAft>
              <a:buNone/>
            </a:pPr>
            <a:r>
              <a:t/>
            </a:r>
            <a:endParaRPr sz="1800">
              <a:solidFill>
                <a:srgbClr val="FFFFFF"/>
              </a:solidFill>
              <a:latin typeface="Neuton"/>
              <a:ea typeface="Neuton"/>
              <a:cs typeface="Neuton"/>
              <a:sym typeface="Neuton"/>
            </a:endParaRPr>
          </a:p>
        </p:txBody>
      </p:sp>
      <p:sp>
        <p:nvSpPr>
          <p:cNvPr id="686" name="Google Shape;686;p45"/>
          <p:cNvSpPr txBox="1"/>
          <p:nvPr/>
        </p:nvSpPr>
        <p:spPr>
          <a:xfrm>
            <a:off x="5524884" y="3559330"/>
            <a:ext cx="909900" cy="2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Neuton"/>
                <a:ea typeface="Neuton"/>
                <a:cs typeface="Neuton"/>
                <a:sym typeface="Neuton"/>
              </a:rPr>
              <a:t>MAP</a:t>
            </a:r>
            <a:endParaRPr sz="1800">
              <a:solidFill>
                <a:srgbClr val="FFFFFF"/>
              </a:solidFill>
              <a:latin typeface="Neuton"/>
              <a:ea typeface="Neuton"/>
              <a:cs typeface="Neuton"/>
              <a:sym typeface="Neuton"/>
            </a:endParaRPr>
          </a:p>
        </p:txBody>
      </p:sp>
      <p:sp>
        <p:nvSpPr>
          <p:cNvPr id="687" name="Google Shape;687;p45"/>
          <p:cNvSpPr txBox="1"/>
          <p:nvPr/>
        </p:nvSpPr>
        <p:spPr>
          <a:xfrm>
            <a:off x="6894204" y="3559330"/>
            <a:ext cx="909900" cy="2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Neuton"/>
                <a:ea typeface="Neuton"/>
                <a:cs typeface="Neuton"/>
                <a:sym typeface="Neuton"/>
              </a:rPr>
              <a:t>COMPASS</a:t>
            </a:r>
            <a:endParaRPr sz="1800">
              <a:solidFill>
                <a:srgbClr val="FFFFFF"/>
              </a:solidFill>
              <a:latin typeface="Neuton"/>
              <a:ea typeface="Neuton"/>
              <a:cs typeface="Neuton"/>
              <a:sym typeface="Neuton"/>
            </a:endParaRPr>
          </a:p>
        </p:txBody>
      </p:sp>
      <p:pic>
        <p:nvPicPr>
          <p:cNvPr id="688" name="Google Shape;688;p45"/>
          <p:cNvPicPr preferRelativeResize="0"/>
          <p:nvPr/>
        </p:nvPicPr>
        <p:blipFill>
          <a:blip r:embed="rId12">
            <a:alphaModFix/>
          </a:blip>
          <a:stretch>
            <a:fillRect/>
          </a:stretch>
        </p:blipFill>
        <p:spPr>
          <a:xfrm>
            <a:off x="8019536" y="2111021"/>
            <a:ext cx="824289" cy="1758030"/>
          </a:xfrm>
          <a:prstGeom prst="rect">
            <a:avLst/>
          </a:prstGeom>
          <a:noFill/>
          <a:ln>
            <a:noFill/>
          </a:ln>
        </p:spPr>
      </p:pic>
      <p:sp>
        <p:nvSpPr>
          <p:cNvPr id="689" name="Google Shape;689;p45"/>
          <p:cNvSpPr txBox="1"/>
          <p:nvPr/>
        </p:nvSpPr>
        <p:spPr>
          <a:xfrm>
            <a:off x="7976677" y="4041924"/>
            <a:ext cx="909900" cy="6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Neuton"/>
                <a:ea typeface="Neuton"/>
                <a:cs typeface="Neuton"/>
                <a:sym typeface="Neuton"/>
              </a:rPr>
              <a:t>Smart Device APPS</a:t>
            </a:r>
            <a:endParaRPr sz="1800">
              <a:solidFill>
                <a:srgbClr val="FFFFFF"/>
              </a:solidFill>
              <a:latin typeface="Neuton"/>
              <a:ea typeface="Neuton"/>
              <a:cs typeface="Neuton"/>
              <a:sym typeface="Neuton"/>
            </a:endParaRPr>
          </a:p>
        </p:txBody>
      </p:sp>
      <p:sp>
        <p:nvSpPr>
          <p:cNvPr id="690" name="Google Shape;690;p45">
            <a:hlinkClick r:id="rId13"/>
          </p:cNvPr>
          <p:cNvSpPr txBox="1"/>
          <p:nvPr/>
        </p:nvSpPr>
        <p:spPr>
          <a:xfrm>
            <a:off x="3647025" y="1222625"/>
            <a:ext cx="4665600" cy="64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EQUIPMENT </a:t>
            </a:r>
            <a:endParaRPr sz="3600">
              <a:latin typeface="Luckiest Guy"/>
              <a:ea typeface="Luckiest Guy"/>
              <a:cs typeface="Luckiest Guy"/>
              <a:sym typeface="Luckiest Gu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1" name="Shape 391"/>
        <p:cNvGrpSpPr/>
        <p:nvPr/>
      </p:nvGrpSpPr>
      <p:grpSpPr>
        <a:xfrm>
          <a:off x="0" y="0"/>
          <a:ext cx="0" cy="0"/>
          <a:chOff x="0" y="0"/>
          <a:chExt cx="0" cy="0"/>
        </a:xfrm>
      </p:grpSpPr>
      <p:pic>
        <p:nvPicPr>
          <p:cNvPr id="392" name="Google Shape;392;p19"/>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393" name="Google Shape;393;p19"/>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BENEFITS</a:t>
            </a:r>
            <a:endParaRPr sz="3600">
              <a:latin typeface="Luckiest Guy"/>
              <a:ea typeface="Luckiest Guy"/>
              <a:cs typeface="Luckiest Guy"/>
              <a:sym typeface="Luckiest Guy"/>
            </a:endParaRPr>
          </a:p>
        </p:txBody>
      </p:sp>
      <p:sp>
        <p:nvSpPr>
          <p:cNvPr id="394" name="Google Shape;394;p19"/>
          <p:cNvSpPr txBox="1"/>
          <p:nvPr/>
        </p:nvSpPr>
        <p:spPr>
          <a:xfrm>
            <a:off x="4198750" y="1346477"/>
            <a:ext cx="4606200" cy="2563800"/>
          </a:xfrm>
          <a:prstGeom prst="rect">
            <a:avLst/>
          </a:prstGeom>
          <a:solidFill>
            <a:srgbClr val="FFFFFF"/>
          </a:solid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FF9900"/>
              </a:buClr>
              <a:buSzPts val="1800"/>
              <a:buFont typeface="Coming Soon"/>
              <a:buChar char="●"/>
            </a:pPr>
            <a:r>
              <a:rPr b="1" lang="en" sz="1800">
                <a:solidFill>
                  <a:srgbClr val="FF9900"/>
                </a:solidFill>
                <a:latin typeface="Coming Soon"/>
                <a:ea typeface="Coming Soon"/>
                <a:cs typeface="Coming Soon"/>
                <a:sym typeface="Coming Soon"/>
              </a:rPr>
              <a:t>Builds self-confidence</a:t>
            </a:r>
            <a:endParaRPr b="1" sz="1800">
              <a:solidFill>
                <a:srgbClr val="FF9900"/>
              </a:solidFill>
              <a:latin typeface="Coming Soon"/>
              <a:ea typeface="Coming Soon"/>
              <a:cs typeface="Coming Soon"/>
              <a:sym typeface="Coming Soon"/>
            </a:endParaRPr>
          </a:p>
          <a:p>
            <a:pPr indent="-342900" lvl="0" marL="457200" rtl="0" algn="l">
              <a:lnSpc>
                <a:spcPct val="100000"/>
              </a:lnSpc>
              <a:spcBef>
                <a:spcPts val="0"/>
              </a:spcBef>
              <a:spcAft>
                <a:spcPts val="0"/>
              </a:spcAft>
              <a:buClr>
                <a:srgbClr val="FF9900"/>
              </a:buClr>
              <a:buSzPts val="1800"/>
              <a:buFont typeface="Coming Soon"/>
              <a:buChar char="●"/>
            </a:pPr>
            <a:r>
              <a:rPr b="1" lang="en" sz="1800">
                <a:solidFill>
                  <a:srgbClr val="FF9900"/>
                </a:solidFill>
                <a:latin typeface="Coming Soon"/>
                <a:ea typeface="Coming Soon"/>
                <a:cs typeface="Coming Soon"/>
                <a:sym typeface="Coming Soon"/>
              </a:rPr>
              <a:t>Provides mental challenges</a:t>
            </a:r>
            <a:endParaRPr b="1" sz="1800">
              <a:solidFill>
                <a:srgbClr val="FF9900"/>
              </a:solidFill>
              <a:latin typeface="Coming Soon"/>
              <a:ea typeface="Coming Soon"/>
              <a:cs typeface="Coming Soon"/>
              <a:sym typeface="Coming Soon"/>
            </a:endParaRPr>
          </a:p>
          <a:p>
            <a:pPr indent="-342900" lvl="0" marL="457200" rtl="0" algn="l">
              <a:lnSpc>
                <a:spcPct val="100000"/>
              </a:lnSpc>
              <a:spcBef>
                <a:spcPts val="0"/>
              </a:spcBef>
              <a:spcAft>
                <a:spcPts val="0"/>
              </a:spcAft>
              <a:buClr>
                <a:srgbClr val="FF9900"/>
              </a:buClr>
              <a:buSzPts val="1800"/>
              <a:buFont typeface="Coming Soon"/>
              <a:buChar char="●"/>
            </a:pPr>
            <a:r>
              <a:rPr b="1" lang="en" sz="1800">
                <a:solidFill>
                  <a:srgbClr val="FF9900"/>
                </a:solidFill>
                <a:latin typeface="Coming Soon"/>
                <a:ea typeface="Coming Soon"/>
                <a:cs typeface="Coming Soon"/>
                <a:sym typeface="Coming Soon"/>
              </a:rPr>
              <a:t>Provides physical challenges</a:t>
            </a:r>
            <a:endParaRPr b="1" sz="1800">
              <a:solidFill>
                <a:srgbClr val="FF9900"/>
              </a:solidFill>
              <a:latin typeface="Coming Soon"/>
              <a:ea typeface="Coming Soon"/>
              <a:cs typeface="Coming Soon"/>
              <a:sym typeface="Coming Soon"/>
            </a:endParaRPr>
          </a:p>
          <a:p>
            <a:pPr indent="-342900" lvl="1" marL="914400" rtl="0" algn="l">
              <a:lnSpc>
                <a:spcPct val="100000"/>
              </a:lnSpc>
              <a:spcBef>
                <a:spcPts val="0"/>
              </a:spcBef>
              <a:spcAft>
                <a:spcPts val="0"/>
              </a:spcAft>
              <a:buClr>
                <a:srgbClr val="FF9900"/>
              </a:buClr>
              <a:buSzPts val="1800"/>
              <a:buFont typeface="Coming Soon"/>
              <a:buChar char="○"/>
            </a:pPr>
            <a:r>
              <a:rPr b="1" lang="en" sz="1800">
                <a:solidFill>
                  <a:srgbClr val="FF9900"/>
                </a:solidFill>
                <a:latin typeface="Coming Soon"/>
                <a:ea typeface="Coming Soon"/>
                <a:cs typeface="Coming Soon"/>
                <a:sym typeface="Coming Soon"/>
              </a:rPr>
              <a:t>Mind</a:t>
            </a:r>
            <a:endParaRPr b="1" sz="1800">
              <a:solidFill>
                <a:srgbClr val="FF9900"/>
              </a:solidFill>
              <a:latin typeface="Coming Soon"/>
              <a:ea typeface="Coming Soon"/>
              <a:cs typeface="Coming Soon"/>
              <a:sym typeface="Coming Soon"/>
            </a:endParaRPr>
          </a:p>
          <a:p>
            <a:pPr indent="-342900" lvl="1" marL="914400" rtl="0" algn="l">
              <a:lnSpc>
                <a:spcPct val="100000"/>
              </a:lnSpc>
              <a:spcBef>
                <a:spcPts val="0"/>
              </a:spcBef>
              <a:spcAft>
                <a:spcPts val="0"/>
              </a:spcAft>
              <a:buClr>
                <a:srgbClr val="FF9900"/>
              </a:buClr>
              <a:buSzPts val="1800"/>
              <a:buFont typeface="Coming Soon"/>
              <a:buChar char="○"/>
            </a:pPr>
            <a:r>
              <a:rPr b="1" lang="en" sz="1800">
                <a:solidFill>
                  <a:srgbClr val="FF9900"/>
                </a:solidFill>
                <a:latin typeface="Coming Soon"/>
                <a:ea typeface="Coming Soon"/>
                <a:cs typeface="Coming Soon"/>
                <a:sym typeface="Coming Soon"/>
              </a:rPr>
              <a:t>Body</a:t>
            </a:r>
            <a:endParaRPr b="1" sz="1800">
              <a:solidFill>
                <a:srgbClr val="FF9900"/>
              </a:solidFill>
              <a:latin typeface="Coming Soon"/>
              <a:ea typeface="Coming Soon"/>
              <a:cs typeface="Coming Soon"/>
              <a:sym typeface="Coming Soon"/>
            </a:endParaRPr>
          </a:p>
          <a:p>
            <a:pPr indent="-342900" lvl="1" marL="914400" rtl="0" algn="l">
              <a:lnSpc>
                <a:spcPct val="100000"/>
              </a:lnSpc>
              <a:spcBef>
                <a:spcPts val="0"/>
              </a:spcBef>
              <a:spcAft>
                <a:spcPts val="0"/>
              </a:spcAft>
              <a:buClr>
                <a:srgbClr val="FF9900"/>
              </a:buClr>
              <a:buSzPts val="1800"/>
              <a:buFont typeface="Coming Soon"/>
              <a:buChar char="○"/>
            </a:pPr>
            <a:r>
              <a:rPr b="1" lang="en" sz="1800">
                <a:solidFill>
                  <a:srgbClr val="FF9900"/>
                </a:solidFill>
                <a:latin typeface="Coming Soon"/>
                <a:ea typeface="Coming Soon"/>
                <a:cs typeface="Coming Soon"/>
                <a:sym typeface="Coming Soon"/>
              </a:rPr>
              <a:t>Spirit </a:t>
            </a:r>
            <a:endParaRPr b="1" sz="1800">
              <a:solidFill>
                <a:srgbClr val="FF9900"/>
              </a:solidFill>
              <a:latin typeface="Coming Soon"/>
              <a:ea typeface="Coming Soon"/>
              <a:cs typeface="Coming Soon"/>
              <a:sym typeface="Coming Soon"/>
            </a:endParaRPr>
          </a:p>
        </p:txBody>
      </p:sp>
      <p:pic>
        <p:nvPicPr>
          <p:cNvPr id="395" name="Google Shape;395;p19"/>
          <p:cNvPicPr preferRelativeResize="0"/>
          <p:nvPr/>
        </p:nvPicPr>
        <p:blipFill>
          <a:blip r:embed="rId5">
            <a:alphaModFix/>
          </a:blip>
          <a:stretch>
            <a:fillRect/>
          </a:stretch>
        </p:blipFill>
        <p:spPr>
          <a:xfrm flipH="1">
            <a:off x="7104119" y="2642064"/>
            <a:ext cx="1312550" cy="1312550"/>
          </a:xfrm>
          <a:prstGeom prst="rect">
            <a:avLst/>
          </a:prstGeom>
          <a:noFill/>
          <a:ln>
            <a:noFill/>
          </a:ln>
        </p:spPr>
      </p:pic>
      <p:pic>
        <p:nvPicPr>
          <p:cNvPr id="396" name="Google Shape;396;p19"/>
          <p:cNvPicPr preferRelativeResize="0"/>
          <p:nvPr/>
        </p:nvPicPr>
        <p:blipFill>
          <a:blip r:embed="rId6">
            <a:alphaModFix/>
          </a:blip>
          <a:stretch>
            <a:fillRect/>
          </a:stretch>
        </p:blipFill>
        <p:spPr>
          <a:xfrm>
            <a:off x="336504" y="1959260"/>
            <a:ext cx="3539053" cy="2678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4" name="Shape 694"/>
        <p:cNvGrpSpPr/>
        <p:nvPr/>
      </p:nvGrpSpPr>
      <p:grpSpPr>
        <a:xfrm>
          <a:off x="0" y="0"/>
          <a:ext cx="0" cy="0"/>
          <a:chOff x="0" y="0"/>
          <a:chExt cx="0" cy="0"/>
        </a:xfrm>
      </p:grpSpPr>
      <p:pic>
        <p:nvPicPr>
          <p:cNvPr id="695" name="Google Shape;695;p46"/>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696" name="Google Shape;696;p46"/>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Sport orienteering </a:t>
            </a:r>
            <a:r>
              <a:rPr lang="en" sz="3600">
                <a:latin typeface="Luckiest Guy"/>
                <a:ea typeface="Luckiest Guy"/>
                <a:cs typeface="Luckiest Guy"/>
                <a:sym typeface="Luckiest Guy"/>
              </a:rPr>
              <a:t>DIAGRAM </a:t>
            </a:r>
            <a:endParaRPr sz="3600">
              <a:latin typeface="Luckiest Guy"/>
              <a:ea typeface="Luckiest Guy"/>
              <a:cs typeface="Luckiest Guy"/>
              <a:sym typeface="Luckiest Guy"/>
            </a:endParaRPr>
          </a:p>
        </p:txBody>
      </p:sp>
      <p:pic>
        <p:nvPicPr>
          <p:cNvPr id="697" name="Google Shape;697;p46"/>
          <p:cNvPicPr preferRelativeResize="0"/>
          <p:nvPr/>
        </p:nvPicPr>
        <p:blipFill rotWithShape="1">
          <a:blip r:embed="rId5">
            <a:alphaModFix/>
          </a:blip>
          <a:srcRect b="0" l="2413" r="2194" t="2959"/>
          <a:stretch/>
        </p:blipFill>
        <p:spPr>
          <a:xfrm>
            <a:off x="196875" y="1197575"/>
            <a:ext cx="6103301" cy="3793402"/>
          </a:xfrm>
          <a:prstGeom prst="rect">
            <a:avLst/>
          </a:prstGeom>
          <a:noFill/>
          <a:ln>
            <a:noFill/>
          </a:ln>
        </p:spPr>
      </p:pic>
      <p:sp>
        <p:nvSpPr>
          <p:cNvPr id="698" name="Google Shape;698;p46"/>
          <p:cNvSpPr/>
          <p:nvPr/>
        </p:nvSpPr>
        <p:spPr>
          <a:xfrm>
            <a:off x="442950" y="4489975"/>
            <a:ext cx="4216500" cy="5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6"/>
          <p:cNvSpPr txBox="1"/>
          <p:nvPr/>
        </p:nvSpPr>
        <p:spPr>
          <a:xfrm>
            <a:off x="6469713" y="1943775"/>
            <a:ext cx="2543100" cy="23010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FF"/>
                </a:solidFill>
                <a:latin typeface="Coming Soon"/>
                <a:ea typeface="Coming Soon"/>
                <a:cs typeface="Coming Soon"/>
                <a:sym typeface="Coming Soon"/>
              </a:rPr>
              <a:t>Design a course on your campus and teach student how to use the sport orienteering equipment and navigate the course. You can also challenge them and have them locate their points with </a:t>
            </a:r>
            <a:r>
              <a:rPr b="1" lang="en">
                <a:solidFill>
                  <a:srgbClr val="FF00FF"/>
                </a:solidFill>
                <a:latin typeface="Coming Soon"/>
                <a:ea typeface="Coming Soon"/>
                <a:cs typeface="Coming Soon"/>
                <a:sym typeface="Coming Soon"/>
              </a:rPr>
              <a:t>way</a:t>
            </a:r>
            <a:r>
              <a:rPr b="1" lang="en">
                <a:solidFill>
                  <a:srgbClr val="FF00FF"/>
                </a:solidFill>
                <a:latin typeface="Coming Soon"/>
                <a:ea typeface="Coming Soon"/>
                <a:cs typeface="Coming Soon"/>
                <a:sym typeface="Coming Soon"/>
              </a:rPr>
              <a:t>points on a compass. </a:t>
            </a:r>
            <a:endParaRPr b="1">
              <a:solidFill>
                <a:srgbClr val="FF00FF"/>
              </a:solidFill>
              <a:latin typeface="Coming Soon"/>
              <a:ea typeface="Coming Soon"/>
              <a:cs typeface="Coming Soon"/>
              <a:sym typeface="Coming Soo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3" name="Shape 703"/>
        <p:cNvGrpSpPr/>
        <p:nvPr/>
      </p:nvGrpSpPr>
      <p:grpSpPr>
        <a:xfrm>
          <a:off x="0" y="0"/>
          <a:ext cx="0" cy="0"/>
          <a:chOff x="0" y="0"/>
          <a:chExt cx="0" cy="0"/>
        </a:xfrm>
      </p:grpSpPr>
      <p:pic>
        <p:nvPicPr>
          <p:cNvPr id="704" name="Google Shape;704;p47"/>
          <p:cNvPicPr preferRelativeResize="0"/>
          <p:nvPr/>
        </p:nvPicPr>
        <p:blipFill>
          <a:blip r:embed="rId4">
            <a:alphaModFix/>
          </a:blip>
          <a:stretch>
            <a:fillRect/>
          </a:stretch>
        </p:blipFill>
        <p:spPr>
          <a:xfrm>
            <a:off x="152400" y="2262650"/>
            <a:ext cx="2483600" cy="2299825"/>
          </a:xfrm>
          <a:prstGeom prst="rect">
            <a:avLst/>
          </a:prstGeom>
          <a:noFill/>
          <a:ln>
            <a:noFill/>
          </a:ln>
        </p:spPr>
      </p:pic>
      <p:pic>
        <p:nvPicPr>
          <p:cNvPr id="705" name="Google Shape;705;p47">
            <a:hlinkClick r:id="rId5"/>
          </p:cNvPr>
          <p:cNvPicPr preferRelativeResize="0"/>
          <p:nvPr/>
        </p:nvPicPr>
        <p:blipFill>
          <a:blip r:embed="rId6">
            <a:alphaModFix/>
          </a:blip>
          <a:stretch>
            <a:fillRect/>
          </a:stretch>
        </p:blipFill>
        <p:spPr>
          <a:xfrm>
            <a:off x="5675979" y="1149046"/>
            <a:ext cx="2664592" cy="2299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48"/>
          <p:cNvPicPr preferRelativeResize="0"/>
          <p:nvPr/>
        </p:nvPicPr>
        <p:blipFill>
          <a:blip r:embed="rId3">
            <a:alphaModFix/>
          </a:blip>
          <a:stretch>
            <a:fillRect/>
          </a:stretch>
        </p:blipFill>
        <p:spPr>
          <a:xfrm>
            <a:off x="152400" y="152400"/>
            <a:ext cx="2095500" cy="2095500"/>
          </a:xfrm>
          <a:prstGeom prst="rect">
            <a:avLst/>
          </a:prstGeom>
          <a:noFill/>
          <a:ln>
            <a:noFill/>
          </a:ln>
        </p:spPr>
      </p:pic>
      <p:pic>
        <p:nvPicPr>
          <p:cNvPr id="711" name="Google Shape;711;p48"/>
          <p:cNvPicPr preferRelativeResize="0"/>
          <p:nvPr/>
        </p:nvPicPr>
        <p:blipFill rotWithShape="1">
          <a:blip r:embed="rId4">
            <a:alphaModFix/>
          </a:blip>
          <a:srcRect b="0" l="18602" r="27758" t="0"/>
          <a:stretch/>
        </p:blipFill>
        <p:spPr>
          <a:xfrm>
            <a:off x="7025459" y="3078994"/>
            <a:ext cx="1758150" cy="1845750"/>
          </a:xfrm>
          <a:prstGeom prst="rect">
            <a:avLst/>
          </a:prstGeom>
          <a:noFill/>
          <a:ln>
            <a:noFill/>
          </a:ln>
        </p:spPr>
      </p:pic>
      <p:pic>
        <p:nvPicPr>
          <p:cNvPr id="712" name="Google Shape;712;p48"/>
          <p:cNvPicPr preferRelativeResize="0"/>
          <p:nvPr/>
        </p:nvPicPr>
        <p:blipFill rotWithShape="1">
          <a:blip r:embed="rId5">
            <a:alphaModFix/>
          </a:blip>
          <a:srcRect b="-3380" l="-25890" r="25889" t="3379"/>
          <a:stretch/>
        </p:blipFill>
        <p:spPr>
          <a:xfrm>
            <a:off x="5156450" y="152400"/>
            <a:ext cx="3316500" cy="2105201"/>
          </a:xfrm>
          <a:prstGeom prst="rect">
            <a:avLst/>
          </a:prstGeom>
          <a:noFill/>
          <a:ln>
            <a:noFill/>
          </a:ln>
        </p:spPr>
      </p:pic>
      <p:pic>
        <p:nvPicPr>
          <p:cNvPr id="713" name="Google Shape;713;p48"/>
          <p:cNvPicPr preferRelativeResize="0"/>
          <p:nvPr/>
        </p:nvPicPr>
        <p:blipFill>
          <a:blip r:embed="rId6">
            <a:alphaModFix/>
          </a:blip>
          <a:stretch>
            <a:fillRect/>
          </a:stretch>
        </p:blipFill>
        <p:spPr>
          <a:xfrm>
            <a:off x="5938678" y="2257595"/>
            <a:ext cx="1625650" cy="1219249"/>
          </a:xfrm>
          <a:prstGeom prst="rect">
            <a:avLst/>
          </a:prstGeom>
          <a:noFill/>
          <a:ln>
            <a:noFill/>
          </a:ln>
        </p:spPr>
      </p:pic>
      <p:pic>
        <p:nvPicPr>
          <p:cNvPr id="714" name="Google Shape;714;p48"/>
          <p:cNvPicPr preferRelativeResize="0"/>
          <p:nvPr/>
        </p:nvPicPr>
        <p:blipFill>
          <a:blip r:embed="rId7">
            <a:alphaModFix/>
          </a:blip>
          <a:stretch>
            <a:fillRect/>
          </a:stretch>
        </p:blipFill>
        <p:spPr>
          <a:xfrm>
            <a:off x="2900893" y="2257594"/>
            <a:ext cx="3499256" cy="2221750"/>
          </a:xfrm>
          <a:prstGeom prst="rect">
            <a:avLst/>
          </a:prstGeom>
          <a:noFill/>
          <a:ln>
            <a:noFill/>
          </a:ln>
        </p:spPr>
      </p:pic>
      <p:pic>
        <p:nvPicPr>
          <p:cNvPr id="715" name="Google Shape;715;p48"/>
          <p:cNvPicPr preferRelativeResize="0"/>
          <p:nvPr/>
        </p:nvPicPr>
        <p:blipFill>
          <a:blip r:embed="rId8">
            <a:alphaModFix/>
          </a:blip>
          <a:stretch>
            <a:fillRect/>
          </a:stretch>
        </p:blipFill>
        <p:spPr>
          <a:xfrm>
            <a:off x="2101364" y="64571"/>
            <a:ext cx="3195124" cy="2028650"/>
          </a:xfrm>
          <a:prstGeom prst="rect">
            <a:avLst/>
          </a:prstGeom>
          <a:noFill/>
          <a:ln>
            <a:noFill/>
          </a:ln>
        </p:spPr>
      </p:pic>
      <p:pic>
        <p:nvPicPr>
          <p:cNvPr id="716" name="Google Shape;716;p48"/>
          <p:cNvPicPr preferRelativeResize="0"/>
          <p:nvPr/>
        </p:nvPicPr>
        <p:blipFill>
          <a:blip r:embed="rId9">
            <a:alphaModFix/>
          </a:blip>
          <a:stretch>
            <a:fillRect/>
          </a:stretch>
        </p:blipFill>
        <p:spPr>
          <a:xfrm>
            <a:off x="152400" y="2400300"/>
            <a:ext cx="3468291" cy="22015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0" name="Shape 720"/>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4" name="Shape 724"/>
        <p:cNvGrpSpPr/>
        <p:nvPr/>
      </p:nvGrpSpPr>
      <p:grpSpPr>
        <a:xfrm>
          <a:off x="0" y="0"/>
          <a:ext cx="0" cy="0"/>
          <a:chOff x="0" y="0"/>
          <a:chExt cx="0" cy="0"/>
        </a:xfrm>
      </p:grpSpPr>
      <p:sp>
        <p:nvSpPr>
          <p:cNvPr id="725" name="Google Shape;725;p50"/>
          <p:cNvSpPr txBox="1"/>
          <p:nvPr>
            <p:ph type="ctrTitle"/>
          </p:nvPr>
        </p:nvSpPr>
        <p:spPr>
          <a:xfrm>
            <a:off x="311700" y="1613325"/>
            <a:ext cx="8520600" cy="1183800"/>
          </a:xfrm>
          <a:prstGeom prst="rect">
            <a:avLst/>
          </a:prstGeom>
          <a:solidFill>
            <a:srgbClr val="FF99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ORIENTEERING </a:t>
            </a:r>
            <a:endParaRPr>
              <a:solidFill>
                <a:srgbClr val="FFFFFF"/>
              </a:solidFill>
              <a:latin typeface="Luckiest Guy"/>
              <a:ea typeface="Luckiest Guy"/>
              <a:cs typeface="Luckiest Guy"/>
              <a:sym typeface="Luckiest Gu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0" name="Shape 400"/>
        <p:cNvGrpSpPr/>
        <p:nvPr/>
      </p:nvGrpSpPr>
      <p:grpSpPr>
        <a:xfrm>
          <a:off x="0" y="0"/>
          <a:ext cx="0" cy="0"/>
          <a:chOff x="0" y="0"/>
          <a:chExt cx="0" cy="0"/>
        </a:xfrm>
      </p:grpSpPr>
      <p:sp>
        <p:nvSpPr>
          <p:cNvPr id="401" name="Google Shape;40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2" name="Google Shape;402;p20"/>
          <p:cNvSpPr txBox="1"/>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latin typeface="Luckiest Guy"/>
                <a:ea typeface="Luckiest Guy"/>
                <a:cs typeface="Luckiest Guy"/>
                <a:sym typeface="Luckiest Guy"/>
              </a:rPr>
              <a:t>Body</a:t>
            </a:r>
            <a:endParaRPr sz="4100">
              <a:latin typeface="Luckiest Guy"/>
              <a:ea typeface="Luckiest Guy"/>
              <a:cs typeface="Luckiest Guy"/>
              <a:sym typeface="Luckiest Guy"/>
            </a:endParaRPr>
          </a:p>
        </p:txBody>
      </p:sp>
      <p:sp>
        <p:nvSpPr>
          <p:cNvPr id="403" name="Google Shape;403;p20"/>
          <p:cNvSpPr txBox="1"/>
          <p:nvPr/>
        </p:nvSpPr>
        <p:spPr>
          <a:xfrm>
            <a:off x="311700" y="1152475"/>
            <a:ext cx="4260300" cy="3267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Much higher levels of fitness</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Stronger bones</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Improved eyesight</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Better sleep</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A longer life span and healthier adult life    </a:t>
            </a:r>
            <a:endParaRPr b="1" sz="1800">
              <a:latin typeface="Coming Soon"/>
              <a:ea typeface="Coming Soon"/>
              <a:cs typeface="Coming Soon"/>
              <a:sym typeface="Coming Soon"/>
            </a:endParaRPr>
          </a:p>
        </p:txBody>
      </p:sp>
      <p:pic>
        <p:nvPicPr>
          <p:cNvPr id="404" name="Google Shape;404;p20"/>
          <p:cNvPicPr preferRelativeResize="0"/>
          <p:nvPr/>
        </p:nvPicPr>
        <p:blipFill>
          <a:blip r:embed="rId4">
            <a:alphaModFix/>
          </a:blip>
          <a:stretch>
            <a:fillRect/>
          </a:stretch>
        </p:blipFill>
        <p:spPr>
          <a:xfrm>
            <a:off x="5007800" y="1238025"/>
            <a:ext cx="3824500" cy="2677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8" name="Shape 408"/>
        <p:cNvGrpSpPr/>
        <p:nvPr/>
      </p:nvGrpSpPr>
      <p:grpSpPr>
        <a:xfrm>
          <a:off x="0" y="0"/>
          <a:ext cx="0" cy="0"/>
          <a:chOff x="0" y="0"/>
          <a:chExt cx="0" cy="0"/>
        </a:xfrm>
      </p:grpSpPr>
      <p:sp>
        <p:nvSpPr>
          <p:cNvPr id="409" name="Google Shape;409;p21"/>
          <p:cNvSpPr txBox="1"/>
          <p:nvPr/>
        </p:nvSpPr>
        <p:spPr>
          <a:xfrm>
            <a:off x="311700" y="308313"/>
            <a:ext cx="8520600" cy="45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Luckiest Guy"/>
                <a:ea typeface="Luckiest Guy"/>
                <a:cs typeface="Luckiest Guy"/>
                <a:sym typeface="Luckiest Guy"/>
              </a:rPr>
              <a:t>Mind</a:t>
            </a:r>
            <a:endParaRPr sz="4200">
              <a:latin typeface="Luckiest Guy"/>
              <a:ea typeface="Luckiest Guy"/>
              <a:cs typeface="Luckiest Guy"/>
              <a:sym typeface="Luckiest Guy"/>
            </a:endParaRPr>
          </a:p>
        </p:txBody>
      </p:sp>
      <p:sp>
        <p:nvSpPr>
          <p:cNvPr id="410" name="Google Shape;410;p21"/>
          <p:cNvSpPr txBox="1"/>
          <p:nvPr/>
        </p:nvSpPr>
        <p:spPr>
          <a:xfrm>
            <a:off x="311700" y="1447075"/>
            <a:ext cx="4185900" cy="2047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Better performance in school</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Less depression and hyperactivity. </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Stress levels fall </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SzPts val="1800"/>
              <a:buFont typeface="Coming Soon"/>
              <a:buChar char="●"/>
            </a:pPr>
            <a:r>
              <a:rPr b="1" lang="en" sz="1800">
                <a:latin typeface="Coming Soon"/>
                <a:ea typeface="Coming Soon"/>
                <a:cs typeface="Coming Soon"/>
                <a:sym typeface="Coming Soon"/>
              </a:rPr>
              <a:t>“Green time” lengthens attention spans </a:t>
            </a:r>
            <a:endParaRPr b="1" sz="1800">
              <a:latin typeface="Coming Soon"/>
              <a:ea typeface="Coming Soon"/>
              <a:cs typeface="Coming Soon"/>
              <a:sym typeface="Coming Soon"/>
            </a:endParaRPr>
          </a:p>
        </p:txBody>
      </p:sp>
      <p:pic>
        <p:nvPicPr>
          <p:cNvPr id="411" name="Google Shape;411;p21"/>
          <p:cNvPicPr preferRelativeResize="0"/>
          <p:nvPr/>
        </p:nvPicPr>
        <p:blipFill>
          <a:blip r:embed="rId4">
            <a:alphaModFix/>
          </a:blip>
          <a:stretch>
            <a:fillRect/>
          </a:stretch>
        </p:blipFill>
        <p:spPr>
          <a:xfrm>
            <a:off x="4649990" y="1447068"/>
            <a:ext cx="4037325" cy="26929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5" name="Shape 415"/>
        <p:cNvGrpSpPr/>
        <p:nvPr/>
      </p:nvGrpSpPr>
      <p:grpSpPr>
        <a:xfrm>
          <a:off x="0" y="0"/>
          <a:ext cx="0" cy="0"/>
          <a:chOff x="0" y="0"/>
          <a:chExt cx="0" cy="0"/>
        </a:xfrm>
      </p:grpSpPr>
      <p:sp>
        <p:nvSpPr>
          <p:cNvPr id="416" name="Google Shape;416;p22"/>
          <p:cNvSpPr txBox="1"/>
          <p:nvPr/>
        </p:nvSpPr>
        <p:spPr>
          <a:xfrm>
            <a:off x="311700" y="215331"/>
            <a:ext cx="85206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Luckiest Guy"/>
                <a:ea typeface="Luckiest Guy"/>
                <a:cs typeface="Luckiest Guy"/>
                <a:sym typeface="Luckiest Guy"/>
              </a:rPr>
              <a:t>Spirit</a:t>
            </a:r>
            <a:endParaRPr sz="4200">
              <a:latin typeface="Luckiest Guy"/>
              <a:ea typeface="Luckiest Guy"/>
              <a:cs typeface="Luckiest Guy"/>
              <a:sym typeface="Luckiest Guy"/>
            </a:endParaRPr>
          </a:p>
        </p:txBody>
      </p:sp>
      <p:sp>
        <p:nvSpPr>
          <p:cNvPr id="417" name="Google Shape;417;p22"/>
          <p:cNvSpPr txBox="1"/>
          <p:nvPr/>
        </p:nvSpPr>
        <p:spPr>
          <a:xfrm>
            <a:off x="374325" y="1236100"/>
            <a:ext cx="4465800" cy="3470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oming Soon"/>
              <a:buChar char="●"/>
            </a:pPr>
            <a:r>
              <a:rPr b="1" lang="en" sz="1800">
                <a:latin typeface="Coming Soon"/>
                <a:ea typeface="Coming Soon"/>
                <a:cs typeface="Coming Soon"/>
                <a:sym typeface="Coming Soon"/>
              </a:rPr>
              <a:t>More creativity</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Clr>
                <a:srgbClr val="000000"/>
              </a:buClr>
              <a:buSzPts val="1800"/>
              <a:buFont typeface="Coming Soon"/>
              <a:buChar char="●"/>
            </a:pPr>
            <a:r>
              <a:rPr b="1" lang="en" sz="1800">
                <a:latin typeface="Coming Soon"/>
                <a:ea typeface="Coming Soon"/>
                <a:cs typeface="Coming Soon"/>
                <a:sym typeface="Coming Soon"/>
              </a:rPr>
              <a:t>More friends</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Clr>
                <a:srgbClr val="000000"/>
              </a:buClr>
              <a:buSzPts val="1800"/>
              <a:buFont typeface="Coming Soon"/>
              <a:buChar char="●"/>
            </a:pPr>
            <a:r>
              <a:rPr b="1" lang="en" sz="1800">
                <a:latin typeface="Coming Soon"/>
                <a:ea typeface="Coming Soon"/>
                <a:cs typeface="Coming Soon"/>
                <a:sym typeface="Coming Soon"/>
              </a:rPr>
              <a:t>Improve social interactions</a:t>
            </a:r>
            <a:endParaRPr b="1" sz="1800">
              <a:latin typeface="Coming Soon"/>
              <a:ea typeface="Coming Soon"/>
              <a:cs typeface="Coming Soon"/>
              <a:sym typeface="Coming Soon"/>
            </a:endParaRPr>
          </a:p>
          <a:p>
            <a:pPr indent="-342900" lvl="0" marL="457200" rtl="0" algn="l">
              <a:lnSpc>
                <a:spcPct val="115000"/>
              </a:lnSpc>
              <a:spcBef>
                <a:spcPts val="0"/>
              </a:spcBef>
              <a:spcAft>
                <a:spcPts val="0"/>
              </a:spcAft>
              <a:buClr>
                <a:srgbClr val="000000"/>
              </a:buClr>
              <a:buSzPts val="1800"/>
              <a:buFont typeface="Coming Soon"/>
              <a:buChar char="●"/>
            </a:pPr>
            <a:r>
              <a:rPr b="1" lang="en" sz="1800">
                <a:latin typeface="Coming Soon"/>
                <a:ea typeface="Coming Soon"/>
                <a:cs typeface="Coming Soon"/>
                <a:sym typeface="Coming Soon"/>
              </a:rPr>
              <a:t>Nature also makes human beings behave more human—it makes you nicer </a:t>
            </a:r>
            <a:endParaRPr b="1" sz="1800">
              <a:latin typeface="Coming Soon"/>
              <a:ea typeface="Coming Soon"/>
              <a:cs typeface="Coming Soon"/>
              <a:sym typeface="Coming Soon"/>
            </a:endParaRPr>
          </a:p>
        </p:txBody>
      </p:sp>
      <p:pic>
        <p:nvPicPr>
          <p:cNvPr id="418" name="Google Shape;418;p22"/>
          <p:cNvPicPr preferRelativeResize="0"/>
          <p:nvPr/>
        </p:nvPicPr>
        <p:blipFill>
          <a:blip r:embed="rId4">
            <a:alphaModFix/>
          </a:blip>
          <a:stretch>
            <a:fillRect/>
          </a:stretch>
        </p:blipFill>
        <p:spPr>
          <a:xfrm>
            <a:off x="5699000" y="1236100"/>
            <a:ext cx="2749300" cy="2507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2" name="Shape 422"/>
        <p:cNvGrpSpPr/>
        <p:nvPr/>
      </p:nvGrpSpPr>
      <p:grpSpPr>
        <a:xfrm>
          <a:off x="0" y="0"/>
          <a:ext cx="0" cy="0"/>
          <a:chOff x="0" y="0"/>
          <a:chExt cx="0" cy="0"/>
        </a:xfrm>
      </p:grpSpPr>
      <p:pic>
        <p:nvPicPr>
          <p:cNvPr id="423" name="Google Shape;423;p23"/>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424" name="Google Shape;424;p23"/>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MAPS</a:t>
            </a:r>
            <a:endParaRPr sz="3600">
              <a:latin typeface="Luckiest Guy"/>
              <a:ea typeface="Luckiest Guy"/>
              <a:cs typeface="Luckiest Guy"/>
              <a:sym typeface="Luckiest Guy"/>
            </a:endParaRPr>
          </a:p>
        </p:txBody>
      </p:sp>
      <p:pic>
        <p:nvPicPr>
          <p:cNvPr id="425" name="Google Shape;425;p23"/>
          <p:cNvPicPr preferRelativeResize="0"/>
          <p:nvPr/>
        </p:nvPicPr>
        <p:blipFill>
          <a:blip r:embed="rId5">
            <a:alphaModFix/>
          </a:blip>
          <a:stretch>
            <a:fillRect/>
          </a:stretch>
        </p:blipFill>
        <p:spPr>
          <a:xfrm flipH="1">
            <a:off x="7502350" y="3477050"/>
            <a:ext cx="1312550" cy="1312550"/>
          </a:xfrm>
          <a:prstGeom prst="rect">
            <a:avLst/>
          </a:prstGeom>
          <a:noFill/>
          <a:ln>
            <a:noFill/>
          </a:ln>
        </p:spPr>
      </p:pic>
      <p:sp>
        <p:nvSpPr>
          <p:cNvPr id="426" name="Google Shape;426;p23"/>
          <p:cNvSpPr txBox="1"/>
          <p:nvPr/>
        </p:nvSpPr>
        <p:spPr>
          <a:xfrm>
            <a:off x="520639" y="1274120"/>
            <a:ext cx="1770900" cy="396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TYPES OF MAPS</a:t>
            </a:r>
            <a:endParaRPr>
              <a:solidFill>
                <a:srgbClr val="FFFFFF"/>
              </a:solidFill>
              <a:latin typeface="Luckiest Guy"/>
              <a:ea typeface="Luckiest Guy"/>
              <a:cs typeface="Luckiest Guy"/>
              <a:sym typeface="Luckiest Guy"/>
            </a:endParaRPr>
          </a:p>
        </p:txBody>
      </p:sp>
      <p:sp>
        <p:nvSpPr>
          <p:cNvPr id="427" name="Google Shape;427;p23"/>
          <p:cNvSpPr txBox="1"/>
          <p:nvPr/>
        </p:nvSpPr>
        <p:spPr>
          <a:xfrm>
            <a:off x="215250" y="4094851"/>
            <a:ext cx="1227000" cy="396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AnalogUE</a:t>
            </a:r>
            <a:endParaRPr>
              <a:solidFill>
                <a:srgbClr val="FFFFFF"/>
              </a:solidFill>
              <a:latin typeface="Luckiest Guy"/>
              <a:ea typeface="Luckiest Guy"/>
              <a:cs typeface="Luckiest Guy"/>
              <a:sym typeface="Luckiest Guy"/>
            </a:endParaRPr>
          </a:p>
        </p:txBody>
      </p:sp>
      <p:sp>
        <p:nvSpPr>
          <p:cNvPr id="428" name="Google Shape;428;p23"/>
          <p:cNvSpPr txBox="1"/>
          <p:nvPr/>
        </p:nvSpPr>
        <p:spPr>
          <a:xfrm>
            <a:off x="1909050" y="4047700"/>
            <a:ext cx="1227000" cy="396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Digital</a:t>
            </a:r>
            <a:endParaRPr>
              <a:solidFill>
                <a:srgbClr val="FFFFFF"/>
              </a:solidFill>
              <a:latin typeface="Luckiest Guy"/>
              <a:ea typeface="Luckiest Guy"/>
              <a:cs typeface="Luckiest Guy"/>
              <a:sym typeface="Luckiest Guy"/>
            </a:endParaRPr>
          </a:p>
        </p:txBody>
      </p:sp>
      <p:pic>
        <p:nvPicPr>
          <p:cNvPr id="429" name="Google Shape;429;p23"/>
          <p:cNvPicPr preferRelativeResize="0"/>
          <p:nvPr/>
        </p:nvPicPr>
        <p:blipFill rotWithShape="1">
          <a:blip r:embed="rId6">
            <a:alphaModFix/>
          </a:blip>
          <a:srcRect b="17715" l="9056" r="21758" t="17370"/>
          <a:stretch/>
        </p:blipFill>
        <p:spPr>
          <a:xfrm>
            <a:off x="129700" y="1865125"/>
            <a:ext cx="1312550" cy="2027824"/>
          </a:xfrm>
          <a:prstGeom prst="rect">
            <a:avLst/>
          </a:prstGeom>
          <a:noFill/>
          <a:ln cap="flat" cmpd="sng" w="28575">
            <a:solidFill>
              <a:schemeClr val="dk2"/>
            </a:solidFill>
            <a:prstDash val="solid"/>
            <a:round/>
            <a:headEnd len="sm" w="sm" type="none"/>
            <a:tailEnd len="sm" w="sm" type="none"/>
          </a:ln>
        </p:spPr>
      </p:pic>
      <p:pic>
        <p:nvPicPr>
          <p:cNvPr id="430" name="Google Shape;430;p23"/>
          <p:cNvPicPr preferRelativeResize="0"/>
          <p:nvPr/>
        </p:nvPicPr>
        <p:blipFill>
          <a:blip r:embed="rId7">
            <a:alphaModFix/>
          </a:blip>
          <a:stretch>
            <a:fillRect/>
          </a:stretch>
        </p:blipFill>
        <p:spPr>
          <a:xfrm>
            <a:off x="1726546" y="1845150"/>
            <a:ext cx="1592000" cy="2027823"/>
          </a:xfrm>
          <a:prstGeom prst="rect">
            <a:avLst/>
          </a:prstGeom>
          <a:noFill/>
          <a:ln cap="flat" cmpd="sng" w="28575">
            <a:solidFill>
              <a:schemeClr val="dk2"/>
            </a:solidFill>
            <a:prstDash val="solid"/>
            <a:round/>
            <a:headEnd len="sm" w="sm" type="none"/>
            <a:tailEnd len="sm" w="sm" type="none"/>
          </a:ln>
        </p:spPr>
      </p:pic>
      <p:sp>
        <p:nvSpPr>
          <p:cNvPr id="431" name="Google Shape;431;p23"/>
          <p:cNvSpPr txBox="1"/>
          <p:nvPr/>
        </p:nvSpPr>
        <p:spPr>
          <a:xfrm>
            <a:off x="4572000" y="1274120"/>
            <a:ext cx="4242900" cy="18585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Schoolbell"/>
                <a:ea typeface="Schoolbell"/>
                <a:cs typeface="Schoolbell"/>
                <a:sym typeface="Schoolbell"/>
              </a:rPr>
              <a:t>ANALOGUE</a:t>
            </a:r>
            <a:r>
              <a:rPr b="1" lang="en" sz="1800">
                <a:latin typeface="Schoolbell"/>
                <a:ea typeface="Schoolbell"/>
                <a:cs typeface="Schoolbell"/>
                <a:sym typeface="Schoolbell"/>
              </a:rPr>
              <a:t> </a:t>
            </a:r>
            <a:r>
              <a:rPr b="1" lang="en" sz="1800">
                <a:latin typeface="Schoolbell"/>
                <a:ea typeface="Schoolbell"/>
                <a:cs typeface="Schoolbell"/>
                <a:sym typeface="Schoolbell"/>
              </a:rPr>
              <a:t>MAPS </a:t>
            </a:r>
            <a:r>
              <a:rPr lang="en" sz="1800">
                <a:latin typeface="Schoolbell"/>
                <a:ea typeface="Schoolbell"/>
                <a:cs typeface="Schoolbell"/>
                <a:sym typeface="Schoolbell"/>
              </a:rPr>
              <a:t>are </a:t>
            </a:r>
            <a:r>
              <a:rPr lang="en" sz="1800">
                <a:latin typeface="Schoolbell"/>
                <a:ea typeface="Schoolbell"/>
                <a:cs typeface="Schoolbell"/>
                <a:sym typeface="Schoolbell"/>
              </a:rPr>
              <a:t>most common in the form of paper maps, </a:t>
            </a:r>
            <a:r>
              <a:rPr lang="en" sz="1800">
                <a:latin typeface="Schoolbell"/>
                <a:ea typeface="Schoolbell"/>
                <a:cs typeface="Schoolbell"/>
                <a:sym typeface="Schoolbell"/>
              </a:rPr>
              <a:t>nautical</a:t>
            </a:r>
            <a:r>
              <a:rPr lang="en" sz="1800">
                <a:latin typeface="Schoolbell"/>
                <a:ea typeface="Schoolbell"/>
                <a:cs typeface="Schoolbell"/>
                <a:sym typeface="Schoolbell"/>
              </a:rPr>
              <a:t> charts and signs in all of its forms. </a:t>
            </a:r>
            <a:r>
              <a:rPr lang="en" sz="1800">
                <a:latin typeface="Schoolbell"/>
                <a:ea typeface="Schoolbell"/>
                <a:cs typeface="Schoolbell"/>
                <a:sym typeface="Schoolbell"/>
              </a:rPr>
              <a:t>However</a:t>
            </a:r>
            <a:r>
              <a:rPr lang="en" sz="1800">
                <a:latin typeface="Schoolbell"/>
                <a:ea typeface="Schoolbell"/>
                <a:cs typeface="Schoolbell"/>
                <a:sym typeface="Schoolbell"/>
              </a:rPr>
              <a:t>, the generation of today use </a:t>
            </a:r>
            <a:r>
              <a:rPr b="1" lang="en" sz="1800">
                <a:latin typeface="Schoolbell"/>
                <a:ea typeface="Schoolbell"/>
                <a:cs typeface="Schoolbell"/>
                <a:sym typeface="Schoolbell"/>
              </a:rPr>
              <a:t>DIGITAL MAPS </a:t>
            </a:r>
            <a:r>
              <a:rPr lang="en" sz="1800">
                <a:latin typeface="Schoolbell"/>
                <a:ea typeface="Schoolbell"/>
                <a:cs typeface="Schoolbell"/>
                <a:sym typeface="Schoolbell"/>
              </a:rPr>
              <a:t>more and more through the “</a:t>
            </a:r>
            <a:r>
              <a:rPr lang="en" sz="1800">
                <a:latin typeface="Schoolbell"/>
                <a:ea typeface="Schoolbell"/>
                <a:cs typeface="Schoolbell"/>
                <a:sym typeface="Schoolbell"/>
              </a:rPr>
              <a:t>smartphone</a:t>
            </a:r>
            <a:r>
              <a:rPr lang="en" sz="1800">
                <a:latin typeface="Schoolbell"/>
                <a:ea typeface="Schoolbell"/>
                <a:cs typeface="Schoolbell"/>
                <a:sym typeface="Schoolbell"/>
              </a:rPr>
              <a:t>” or tablet.</a:t>
            </a:r>
            <a:endParaRPr sz="1800">
              <a:latin typeface="Schoolbell"/>
              <a:ea typeface="Schoolbell"/>
              <a:cs typeface="Schoolbell"/>
              <a:sym typeface="Schoolbell"/>
            </a:endParaRPr>
          </a:p>
        </p:txBody>
      </p:sp>
      <p:pic>
        <p:nvPicPr>
          <p:cNvPr descr="Welcome back to my channel! Hope that you enjoyed this video! This video is about the different types of maps! I hope that you were able to learn more interesting facts about the different maps from watching this video! Please make sure to like, subscribe, and share to support our channel.  &#10;The images and music are not owned by me. &#10;Sources: https://docs.google.com/document/d/1vpSUWwBIN5Vwq-bmGFvlGfBLEcRp8bBIFaTEW-E2f7Y/edit?usp=sharing" id="432" name="Google Shape;432;p23" title="The Different Types of Maps-Fascinating!">
            <a:hlinkClick r:id="rId8"/>
          </p:cNvPr>
          <p:cNvPicPr preferRelativeResize="0"/>
          <p:nvPr/>
        </p:nvPicPr>
        <p:blipFill>
          <a:blip r:embed="rId9">
            <a:alphaModFix/>
          </a:blip>
          <a:stretch>
            <a:fillRect/>
          </a:stretch>
        </p:blipFill>
        <p:spPr>
          <a:xfrm>
            <a:off x="4847696" y="3280282"/>
            <a:ext cx="2274774" cy="17060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pic>
        <p:nvPicPr>
          <p:cNvPr id="437" name="Google Shape;437;p24"/>
          <p:cNvPicPr preferRelativeResize="0"/>
          <p:nvPr/>
        </p:nvPicPr>
        <p:blipFill>
          <a:blip r:embed="rId4">
            <a:alphaModFix/>
          </a:blip>
          <a:stretch>
            <a:fillRect/>
          </a:stretch>
        </p:blipFill>
        <p:spPr>
          <a:xfrm>
            <a:off x="914450" y="263201"/>
            <a:ext cx="7315100" cy="666501"/>
          </a:xfrm>
          <a:prstGeom prst="rect">
            <a:avLst/>
          </a:prstGeom>
          <a:noFill/>
          <a:ln cap="flat" cmpd="sng" w="19050">
            <a:solidFill>
              <a:schemeClr val="dk2"/>
            </a:solidFill>
            <a:prstDash val="solid"/>
            <a:round/>
            <a:headEnd len="sm" w="sm" type="none"/>
            <a:tailEnd len="sm" w="sm" type="none"/>
          </a:ln>
        </p:spPr>
      </p:pic>
      <p:sp>
        <p:nvSpPr>
          <p:cNvPr id="438" name="Google Shape;438;p24"/>
          <p:cNvSpPr txBox="1"/>
          <p:nvPr/>
        </p:nvSpPr>
        <p:spPr>
          <a:xfrm>
            <a:off x="914400" y="398288"/>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MAP Activities</a:t>
            </a:r>
            <a:endParaRPr sz="3600">
              <a:latin typeface="Luckiest Guy"/>
              <a:ea typeface="Luckiest Guy"/>
              <a:cs typeface="Luckiest Guy"/>
              <a:sym typeface="Luckiest Guy"/>
            </a:endParaRPr>
          </a:p>
        </p:txBody>
      </p:sp>
      <p:pic>
        <p:nvPicPr>
          <p:cNvPr id="439" name="Google Shape;439;p24">
            <a:hlinkClick r:id="rId5"/>
          </p:cNvPr>
          <p:cNvPicPr preferRelativeResize="0"/>
          <p:nvPr/>
        </p:nvPicPr>
        <p:blipFill>
          <a:blip r:embed="rId6">
            <a:alphaModFix/>
          </a:blip>
          <a:stretch>
            <a:fillRect/>
          </a:stretch>
        </p:blipFill>
        <p:spPr>
          <a:xfrm>
            <a:off x="431302" y="1432115"/>
            <a:ext cx="3298501" cy="3306026"/>
          </a:xfrm>
          <a:prstGeom prst="rect">
            <a:avLst/>
          </a:prstGeom>
          <a:noFill/>
          <a:ln>
            <a:noFill/>
          </a:ln>
        </p:spPr>
      </p:pic>
      <p:pic>
        <p:nvPicPr>
          <p:cNvPr id="440" name="Google Shape;440;p24">
            <a:hlinkClick r:id="rId7"/>
          </p:cNvPr>
          <p:cNvPicPr preferRelativeResize="0"/>
          <p:nvPr/>
        </p:nvPicPr>
        <p:blipFill>
          <a:blip r:embed="rId8">
            <a:alphaModFix/>
          </a:blip>
          <a:stretch>
            <a:fillRect/>
          </a:stretch>
        </p:blipFill>
        <p:spPr>
          <a:xfrm>
            <a:off x="4839250" y="1369651"/>
            <a:ext cx="3719576" cy="3306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pic>
        <p:nvPicPr>
          <p:cNvPr id="445" name="Google Shape;445;p25"/>
          <p:cNvPicPr preferRelativeResize="0"/>
          <p:nvPr/>
        </p:nvPicPr>
        <p:blipFill>
          <a:blip r:embed="rId4">
            <a:alphaModFix/>
          </a:blip>
          <a:stretch>
            <a:fillRect/>
          </a:stretch>
        </p:blipFill>
        <p:spPr>
          <a:xfrm>
            <a:off x="914450" y="88196"/>
            <a:ext cx="7315100" cy="666501"/>
          </a:xfrm>
          <a:prstGeom prst="rect">
            <a:avLst/>
          </a:prstGeom>
          <a:noFill/>
          <a:ln cap="flat" cmpd="sng" w="19050">
            <a:solidFill>
              <a:schemeClr val="dk2"/>
            </a:solidFill>
            <a:prstDash val="solid"/>
            <a:round/>
            <a:headEnd len="sm" w="sm" type="none"/>
            <a:tailEnd len="sm" w="sm" type="none"/>
          </a:ln>
        </p:spPr>
      </p:pic>
      <p:sp>
        <p:nvSpPr>
          <p:cNvPr id="446" name="Google Shape;446;p25"/>
          <p:cNvSpPr txBox="1"/>
          <p:nvPr/>
        </p:nvSpPr>
        <p:spPr>
          <a:xfrm>
            <a:off x="914400" y="223283"/>
            <a:ext cx="73152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Luckiest Guy"/>
                <a:ea typeface="Luckiest Guy"/>
                <a:cs typeface="Luckiest Guy"/>
                <a:sym typeface="Luckiest Guy"/>
              </a:rPr>
              <a:t>MAP DIAGRAM</a:t>
            </a:r>
            <a:endParaRPr sz="3600">
              <a:latin typeface="Luckiest Guy"/>
              <a:ea typeface="Luckiest Guy"/>
              <a:cs typeface="Luckiest Guy"/>
              <a:sym typeface="Luckiest Guy"/>
            </a:endParaRPr>
          </a:p>
        </p:txBody>
      </p:sp>
      <p:sp>
        <p:nvSpPr>
          <p:cNvPr id="447" name="Google Shape;447;p25"/>
          <p:cNvSpPr txBox="1"/>
          <p:nvPr/>
        </p:nvSpPr>
        <p:spPr>
          <a:xfrm>
            <a:off x="914400" y="2143682"/>
            <a:ext cx="7315200" cy="13005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9900"/>
                </a:solidFill>
                <a:latin typeface="Coming Soon"/>
                <a:ea typeface="Coming Soon"/>
                <a:cs typeface="Coming Soon"/>
                <a:sym typeface="Coming Soon"/>
              </a:rPr>
              <a:t>Use the next 2 slides to view the school campus.  One map is a digital map. One map is an analogue map.once you have viewed the maps try and locate your classrooms on each map.  Use and “X” to indicate where each class is.  </a:t>
            </a:r>
            <a:endParaRPr b="1" sz="1800">
              <a:solidFill>
                <a:srgbClr val="FF9900"/>
              </a:solidFill>
              <a:latin typeface="Coming Soon"/>
              <a:ea typeface="Coming Soon"/>
              <a:cs typeface="Coming Soon"/>
              <a:sym typeface="Coming Soo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