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1"/>
    <p:sldMasterId id="2147483915" r:id="rId2"/>
  </p:sldMasterIdLst>
  <p:notesMasterIdLst>
    <p:notesMasterId r:id="rId31"/>
  </p:notesMasterIdLst>
  <p:handoutMasterIdLst>
    <p:handoutMasterId r:id="rId32"/>
  </p:handoutMasterIdLst>
  <p:sldIdLst>
    <p:sldId id="917" r:id="rId3"/>
    <p:sldId id="870" r:id="rId4"/>
    <p:sldId id="1419" r:id="rId5"/>
    <p:sldId id="1347" r:id="rId6"/>
    <p:sldId id="1355" r:id="rId7"/>
    <p:sldId id="1288" r:id="rId8"/>
    <p:sldId id="1289" r:id="rId9"/>
    <p:sldId id="1290" r:id="rId10"/>
    <p:sldId id="1380" r:id="rId11"/>
    <p:sldId id="801" r:id="rId12"/>
    <p:sldId id="830" r:id="rId13"/>
    <p:sldId id="803" r:id="rId14"/>
    <p:sldId id="804" r:id="rId15"/>
    <p:sldId id="805" r:id="rId16"/>
    <p:sldId id="806" r:id="rId17"/>
    <p:sldId id="981" r:id="rId18"/>
    <p:sldId id="945" r:id="rId19"/>
    <p:sldId id="258" r:id="rId20"/>
    <p:sldId id="259" r:id="rId21"/>
    <p:sldId id="948" r:id="rId22"/>
    <p:sldId id="1431" r:id="rId23"/>
    <p:sldId id="1153" r:id="rId24"/>
    <p:sldId id="1154" r:id="rId25"/>
    <p:sldId id="1155" r:id="rId26"/>
    <p:sldId id="1156" r:id="rId27"/>
    <p:sldId id="1422" r:id="rId28"/>
    <p:sldId id="1173" r:id="rId29"/>
    <p:sldId id="1425" r:id="rId30"/>
  </p:sldIdLst>
  <p:sldSz cx="10287000" cy="6858000" type="35mm"/>
  <p:notesSz cx="7010400" cy="9296400"/>
  <p:defaultTextStyle>
    <a:defPPr>
      <a:defRPr lang="en-US"/>
    </a:defPPr>
    <a:lvl1pPr algn="l" rtl="0" fontAlgn="base">
      <a:spcBef>
        <a:spcPct val="0"/>
      </a:spcBef>
      <a:spcAft>
        <a:spcPct val="0"/>
      </a:spcAft>
      <a:defRPr sz="2400" kern="1200">
        <a:solidFill>
          <a:schemeClr val="tx1"/>
        </a:solidFill>
        <a:latin typeface="Times New Roman"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Times New Roman"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Times New Roman"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Times New Roman"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Times New Roman"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Times New Roman"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Times New Roman"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Times New Roman"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Times New Roman"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3632">
          <p15:clr>
            <a:srgbClr val="A4A3A4"/>
          </p15:clr>
        </p15:guide>
        <p15:guide id="2">
          <p15:clr>
            <a:srgbClr val="A4A3A4"/>
          </p15:clr>
        </p15:guide>
        <p15:guide id="3" pos="57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4213"/>
    <a:srgbClr val="FFC66D"/>
    <a:srgbClr val="000099"/>
    <a:srgbClr val="990000"/>
    <a:srgbClr val="C21402"/>
    <a:srgbClr val="CE1502"/>
    <a:srgbClr val="EC1800"/>
    <a:srgbClr val="EC1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889" autoAdjust="0"/>
    <p:restoredTop sz="50000" autoAdjust="0"/>
  </p:normalViewPr>
  <p:slideViewPr>
    <p:cSldViewPr snapToGrid="0">
      <p:cViewPr varScale="1">
        <p:scale>
          <a:sx n="86" d="100"/>
          <a:sy n="86" d="100"/>
        </p:scale>
        <p:origin x="208" y="216"/>
      </p:cViewPr>
      <p:guideLst>
        <p:guide orient="horz" pos="3632"/>
        <p:guide/>
        <p:guide pos="5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116" d="100"/>
          <a:sy n="116" d="100"/>
        </p:scale>
        <p:origin x="-1648" y="-8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3046413"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190467" name="Rectangle 3"/>
          <p:cNvSpPr>
            <a:spLocks noGrp="1" noChangeArrowheads="1"/>
          </p:cNvSpPr>
          <p:nvPr>
            <p:ph type="dt" sz="quarter" idx="1"/>
          </p:nvPr>
        </p:nvSpPr>
        <p:spPr bwMode="auto">
          <a:xfrm>
            <a:off x="3963988" y="0"/>
            <a:ext cx="3046412"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190468" name="Rectangle 4"/>
          <p:cNvSpPr>
            <a:spLocks noGrp="1" noChangeArrowheads="1"/>
          </p:cNvSpPr>
          <p:nvPr>
            <p:ph type="ftr" sz="quarter" idx="2"/>
          </p:nvPr>
        </p:nvSpPr>
        <p:spPr bwMode="auto">
          <a:xfrm>
            <a:off x="0" y="8839200"/>
            <a:ext cx="3046413"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190469" name="Rectangle 5"/>
          <p:cNvSpPr>
            <a:spLocks noGrp="1" noChangeArrowheads="1"/>
          </p:cNvSpPr>
          <p:nvPr>
            <p:ph type="sldNum" sz="quarter" idx="3"/>
          </p:nvPr>
        </p:nvSpPr>
        <p:spPr bwMode="auto">
          <a:xfrm>
            <a:off x="3963988" y="8839200"/>
            <a:ext cx="3046412"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eaLnBrk="0" hangingPunct="0">
              <a:defRPr sz="1200">
                <a:cs typeface="+mn-cs"/>
              </a:defRPr>
            </a:lvl1pPr>
          </a:lstStyle>
          <a:p>
            <a:pPr>
              <a:defRPr/>
            </a:pPr>
            <a:fld id="{FCA37257-9B22-F54F-89EE-F4800ECE70B7}" type="slidenum">
              <a:rPr lang="en-US"/>
              <a:pPr>
                <a:defRPr/>
              </a:pPr>
              <a:t>‹#›</a:t>
            </a:fld>
            <a:endParaRPr lang="en-US"/>
          </a:p>
        </p:txBody>
      </p:sp>
    </p:spTree>
    <p:extLst>
      <p:ext uri="{BB962C8B-B14F-4D97-AF65-F5344CB8AC3E}">
        <p14:creationId xmlns:p14="http://schemas.microsoft.com/office/powerpoint/2010/main" val="6394335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2716" tIns="46359" rIns="92716" bIns="46359" numCol="1" anchor="t" anchorCtr="0" compatLnSpc="1">
            <a:prstTxWarp prst="textNoShape">
              <a:avLst/>
            </a:prstTxWarp>
          </a:bodyPr>
          <a:lstStyle>
            <a:lvl1pPr defTabSz="927100" eaLnBrk="0" hangingPunct="0">
              <a:defRPr sz="1200">
                <a:latin typeface="Times New Roman" pitchFamily="18"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2716" tIns="46359" rIns="92716" bIns="46359" numCol="1" anchor="t" anchorCtr="0" compatLnSpc="1">
            <a:prstTxWarp prst="textNoShape">
              <a:avLst/>
            </a:prstTxWarp>
          </a:bodyPr>
          <a:lstStyle>
            <a:lvl1pPr algn="r" defTabSz="927100" eaLnBrk="0" hangingPunct="0">
              <a:defRPr sz="1200">
                <a:latin typeface="Times New Roman" pitchFamily="18"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893763" y="696913"/>
            <a:ext cx="5229225"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2716" tIns="46359" rIns="92716" bIns="463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2716" tIns="46359" rIns="92716" bIns="46359" numCol="1" anchor="b" anchorCtr="0" compatLnSpc="1">
            <a:prstTxWarp prst="textNoShape">
              <a:avLst/>
            </a:prstTxWarp>
          </a:bodyPr>
          <a:lstStyle>
            <a:lvl1pPr defTabSz="927100" eaLnBrk="0" hangingPunct="0">
              <a:defRPr sz="1200">
                <a:latin typeface="Times New Roman" pitchFamily="18"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2716" tIns="46359" rIns="92716" bIns="46359" numCol="1" anchor="b" anchorCtr="0" compatLnSpc="1">
            <a:prstTxWarp prst="textNoShape">
              <a:avLst/>
            </a:prstTxWarp>
          </a:bodyPr>
          <a:lstStyle>
            <a:lvl1pPr algn="r" defTabSz="927100" eaLnBrk="0" hangingPunct="0">
              <a:defRPr sz="1200">
                <a:cs typeface="+mn-cs"/>
              </a:defRPr>
            </a:lvl1pPr>
          </a:lstStyle>
          <a:p>
            <a:pPr>
              <a:defRPr/>
            </a:pPr>
            <a:fld id="{C5D0984E-15BA-F34F-BEA9-03106891825B}" type="slidenum">
              <a:rPr lang="en-US"/>
              <a:pPr>
                <a:defRPr/>
              </a:pPr>
              <a:t>‹#›</a:t>
            </a:fld>
            <a:endParaRPr lang="en-US"/>
          </a:p>
        </p:txBody>
      </p:sp>
    </p:spTree>
    <p:extLst>
      <p:ext uri="{BB962C8B-B14F-4D97-AF65-F5344CB8AC3E}">
        <p14:creationId xmlns:p14="http://schemas.microsoft.com/office/powerpoint/2010/main" val="37454309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696913"/>
            <a:ext cx="5229225" cy="3486150"/>
          </a:xfrm>
        </p:spPr>
      </p:sp>
      <p:sp>
        <p:nvSpPr>
          <p:cNvPr id="3" name="Notes Placeholder 2"/>
          <p:cNvSpPr>
            <a:spLocks noGrp="1"/>
          </p:cNvSpPr>
          <p:nvPr>
            <p:ph type="body" idx="1"/>
          </p:nvPr>
        </p:nvSpPr>
        <p:spPr/>
        <p:txBody>
          <a:bodyPr/>
          <a:lstStyle/>
          <a:p>
            <a:r>
              <a:rPr lang="en-US" dirty="0"/>
              <a:t>OrganWise has been on a mission for over 2 decades to be the global solution for childhood obesity.</a:t>
            </a:r>
          </a:p>
        </p:txBody>
      </p:sp>
      <p:sp>
        <p:nvSpPr>
          <p:cNvPr id="4" name="Slide Number Placeholder 3"/>
          <p:cNvSpPr>
            <a:spLocks noGrp="1"/>
          </p:cNvSpPr>
          <p:nvPr>
            <p:ph type="sldNum" sz="quarter" idx="10"/>
          </p:nvPr>
        </p:nvSpPr>
        <p:spPr/>
        <p:txBody>
          <a:bodyPr/>
          <a:lstStyle/>
          <a:p>
            <a:pPr>
              <a:defRPr/>
            </a:pPr>
            <a:fld id="{C5D0984E-15BA-F34F-BEA9-03106891825B}" type="slidenum">
              <a:rPr lang="en-US" smtClean="0"/>
              <a:pPr>
                <a:defRPr/>
              </a:pPr>
              <a:t>1</a:t>
            </a:fld>
            <a:endParaRPr lang="en-US"/>
          </a:p>
        </p:txBody>
      </p:sp>
    </p:spTree>
    <p:extLst>
      <p:ext uri="{BB962C8B-B14F-4D97-AF65-F5344CB8AC3E}">
        <p14:creationId xmlns:p14="http://schemas.microsoft.com/office/powerpoint/2010/main" val="3294136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A615C33-3F03-D741-AF8D-7A8AE4535551}"/>
              </a:ext>
            </a:extLst>
          </p:cNvPr>
          <p:cNvSpPr>
            <a:spLocks noGrp="1" noRot="1" noChangeAspect="1" noChangeArrowheads="1" noTextEdit="1"/>
          </p:cNvSpPr>
          <p:nvPr>
            <p:ph type="sldImg"/>
          </p:nvPr>
        </p:nvSpPr>
        <p:spPr>
          <a:xfrm>
            <a:off x="890588" y="696913"/>
            <a:ext cx="5229225" cy="3486150"/>
          </a:xfrm>
          <a:ln/>
        </p:spPr>
      </p:sp>
      <p:sp>
        <p:nvSpPr>
          <p:cNvPr id="115714" name="Rectangle 3">
            <a:extLst>
              <a:ext uri="{FF2B5EF4-FFF2-40B4-BE49-F238E27FC236}">
                <a16:creationId xmlns:a16="http://schemas.microsoft.com/office/drawing/2014/main" id="{7DBABCDA-37B4-624C-BBD6-D1054D429F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Times" pitchFamily="2" charset="0"/>
                <a:ea typeface="ヒラギノ角ゴ Pro W3" panose="020B0300000000000000" pitchFamily="34" charset="-128"/>
              </a:rPr>
              <a:t>The FoM calendar was created during a 4.5 year study, and via consultation with the editor of Organic Gardening (magazine). The goal is to promote nutrient-dense foods in classroom lessons, materials sent home, and other community-wide nutrition education activities as well as to encourage foodservice personnel to menu FoM items the first, last, and at least 1 day each week of the month in which they are profiled as a “role-modeling” opportunity.</a:t>
            </a:r>
          </a:p>
        </p:txBody>
      </p:sp>
    </p:spTree>
    <p:extLst>
      <p:ext uri="{BB962C8B-B14F-4D97-AF65-F5344CB8AC3E}">
        <p14:creationId xmlns:p14="http://schemas.microsoft.com/office/powerpoint/2010/main" val="144218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BDB68748-8AFA-1B46-B4F9-9F1A69C86804}"/>
              </a:ext>
            </a:extLst>
          </p:cNvPr>
          <p:cNvSpPr>
            <a:spLocks noGrp="1" noRot="1" noChangeAspect="1" noChangeArrowheads="1" noTextEdit="1"/>
          </p:cNvSpPr>
          <p:nvPr>
            <p:ph type="sldImg"/>
          </p:nvPr>
        </p:nvSpPr>
        <p:spPr>
          <a:xfrm>
            <a:off x="890588" y="696913"/>
            <a:ext cx="5229225" cy="3486150"/>
          </a:xfrm>
          <a:ln/>
        </p:spPr>
      </p:sp>
      <p:sp>
        <p:nvSpPr>
          <p:cNvPr id="117762" name="Notes Placeholder 2">
            <a:extLst>
              <a:ext uri="{FF2B5EF4-FFF2-40B4-BE49-F238E27FC236}">
                <a16:creationId xmlns:a16="http://schemas.microsoft.com/office/drawing/2014/main" id="{B100DCED-2F2C-DD47-8E6C-14AED528AD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pitchFamily="2" charset="0"/>
                <a:ea typeface="ヒラギノ角ゴ Pro W3" panose="020B0300000000000000" pitchFamily="34" charset="-128"/>
              </a:rPr>
              <a:t>Each month, the food service personnel will hang the posters of the two highlighted foods in strategic locations in the cafeteria where students can read the silly, yet educational poems and see pictures of the yummy dishes into which these nutrient-dense foods can be transformed. (FoM comes with two sets of these monthly posters.)</a:t>
            </a:r>
          </a:p>
          <a:p>
            <a:pPr eaLnBrk="1" hangingPunct="1">
              <a:spcBef>
                <a:spcPct val="0"/>
              </a:spcBef>
            </a:pPr>
            <a:endParaRPr lang="en-US" altLang="en-US">
              <a:latin typeface="Times" pitchFamily="2" charset="0"/>
              <a:ea typeface="ヒラギノ角ゴ Pro W3" panose="020B0300000000000000" pitchFamily="34" charset="-128"/>
            </a:endParaRPr>
          </a:p>
          <a:p>
            <a:pPr eaLnBrk="1" hangingPunct="1">
              <a:spcBef>
                <a:spcPct val="0"/>
              </a:spcBef>
            </a:pPr>
            <a:r>
              <a:rPr lang="en-US" altLang="en-US">
                <a:latin typeface="Times" pitchFamily="2" charset="0"/>
                <a:ea typeface="ヒラギノ角ゴ Pro W3" panose="020B0300000000000000" pitchFamily="34" charset="-128"/>
              </a:rPr>
              <a:t>Ideally, these posters should be laminated for durability. </a:t>
            </a:r>
          </a:p>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86381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5214EC36-B176-844F-9F65-DE2958EB09F5}"/>
              </a:ext>
            </a:extLst>
          </p:cNvPr>
          <p:cNvSpPr>
            <a:spLocks noGrp="1" noRot="1" noChangeAspect="1" noChangeArrowheads="1" noTextEdit="1"/>
          </p:cNvSpPr>
          <p:nvPr>
            <p:ph type="sldImg"/>
          </p:nvPr>
        </p:nvSpPr>
        <p:spPr>
          <a:xfrm>
            <a:off x="890588" y="696913"/>
            <a:ext cx="5229225" cy="3486150"/>
          </a:xfrm>
          <a:ln/>
        </p:spPr>
      </p:sp>
      <p:sp>
        <p:nvSpPr>
          <p:cNvPr id="119810" name="Notes Placeholder 2">
            <a:extLst>
              <a:ext uri="{FF2B5EF4-FFF2-40B4-BE49-F238E27FC236}">
                <a16:creationId xmlns:a16="http://schemas.microsoft.com/office/drawing/2014/main" id="{03AE336F-52D2-F244-8809-9B1A821478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pitchFamily="2" charset="0"/>
                <a:ea typeface="ヒラギノ角ゴ Pro W3" panose="020B0300000000000000" pitchFamily="34" charset="-128"/>
              </a:rPr>
              <a:t>These friendly buttons worn by the food service personnel are reminders of the FoMs as children are making their way down the lunch line.</a:t>
            </a:r>
          </a:p>
          <a:p>
            <a:pPr eaLnBrk="1" hangingPunct="1">
              <a:spcBef>
                <a:spcPct val="0"/>
              </a:spcBef>
            </a:pPr>
            <a:endParaRPr lang="en-US" altLang="en-US">
              <a:latin typeface="Times" pitchFamily="2" charset="0"/>
              <a:ea typeface="ヒラギノ角ゴ Pro W3" panose="020B0300000000000000" pitchFamily="34" charset="-128"/>
            </a:endParaRPr>
          </a:p>
          <a:p>
            <a:pPr eaLnBrk="1" hangingPunct="1">
              <a:spcBef>
                <a:spcPct val="0"/>
              </a:spcBef>
            </a:pPr>
            <a:r>
              <a:rPr lang="en-US" altLang="en-US">
                <a:latin typeface="Times" pitchFamily="2" charset="0"/>
                <a:ea typeface="ヒラギノ角ゴ Pro W3" panose="020B0300000000000000" pitchFamily="34" charset="-128"/>
              </a:rPr>
              <a:t>The buttons do not have months on them so they can be worn all year long on days that any nutrient dense food is served (For example, the whole grain and tomatoes buttons could be worn on a day that pizza made with a whole grain crust is served.)</a:t>
            </a:r>
          </a:p>
          <a:p>
            <a:pPr eaLnBrk="1" hangingPunct="1">
              <a:spcBef>
                <a:spcPct val="0"/>
              </a:spcBef>
            </a:pPr>
            <a:endParaRPr lang="en-US" altLang="en-US">
              <a:latin typeface="Times" pitchFamily="2" charset="0"/>
              <a:ea typeface="ヒラギノ角ゴ Pro W3" panose="020B0300000000000000" pitchFamily="34" charset="-128"/>
            </a:endParaRPr>
          </a:p>
          <a:p>
            <a:pPr eaLnBrk="1" hangingPunct="1">
              <a:spcBef>
                <a:spcPct val="0"/>
              </a:spcBef>
            </a:pPr>
            <a:r>
              <a:rPr lang="en-US" altLang="en-US">
                <a:latin typeface="Times" pitchFamily="2" charset="0"/>
                <a:ea typeface="ヒラギノ角ゴ Pro W3" panose="020B0300000000000000" pitchFamily="34" charset="-128"/>
              </a:rPr>
              <a:t>Suggestion: Keep buttons in a basket or some handy place so they’re easily accessible.</a:t>
            </a:r>
          </a:p>
        </p:txBody>
      </p:sp>
    </p:spTree>
    <p:extLst>
      <p:ext uri="{BB962C8B-B14F-4D97-AF65-F5344CB8AC3E}">
        <p14:creationId xmlns:p14="http://schemas.microsoft.com/office/powerpoint/2010/main" val="6474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48850DCF-1C05-C847-AA65-CA830105357A}"/>
              </a:ext>
            </a:extLst>
          </p:cNvPr>
          <p:cNvSpPr>
            <a:spLocks noGrp="1" noRot="1" noChangeAspect="1" noChangeArrowheads="1" noTextEdit="1"/>
          </p:cNvSpPr>
          <p:nvPr>
            <p:ph type="sldImg"/>
          </p:nvPr>
        </p:nvSpPr>
        <p:spPr>
          <a:xfrm>
            <a:off x="890588" y="696913"/>
            <a:ext cx="5229225" cy="3486150"/>
          </a:xfrm>
          <a:ln/>
        </p:spPr>
      </p:sp>
      <p:sp>
        <p:nvSpPr>
          <p:cNvPr id="123906" name="Notes Placeholder 2">
            <a:extLst>
              <a:ext uri="{FF2B5EF4-FFF2-40B4-BE49-F238E27FC236}">
                <a16:creationId xmlns:a16="http://schemas.microsoft.com/office/drawing/2014/main" id="{D3877B3B-EBF8-0B42-9201-07C59C1696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pitchFamily="2" charset="0"/>
                <a:ea typeface="ヒラギノ角ゴ Pro W3" panose="020B0300000000000000" pitchFamily="34" charset="-128"/>
              </a:rPr>
              <a:t>Also available on the website are monthly newsletters that can be customized with your logo. These friendly, concise newsletters provide fun, nutrient-dense food education as well as recipes and tips. What a great way to communicate to the parents and the community about all the great work you are doing to help nourish and educate their children!</a:t>
            </a:r>
          </a:p>
          <a:p>
            <a:pPr eaLnBrk="1" hangingPunct="1">
              <a:spcBef>
                <a:spcPct val="0"/>
              </a:spcBef>
            </a:pPr>
            <a:endParaRPr lang="en-US" altLang="en-US">
              <a:latin typeface="Arial" panose="020B0604020202020204" pitchFamily="34" charset="0"/>
              <a:ea typeface="ヒラギノ角ゴ Pro W3" panose="020B0300000000000000" pitchFamily="34" charset="-128"/>
            </a:endParaRPr>
          </a:p>
          <a:p>
            <a:pPr eaLnBrk="1" hangingPunct="1">
              <a:spcBef>
                <a:spcPct val="0"/>
              </a:spcBef>
            </a:pPr>
            <a:r>
              <a:rPr lang="en-US" altLang="en-US">
                <a:latin typeface="Times" pitchFamily="2" charset="0"/>
                <a:ea typeface="ヒラギノ角ゴ Pro W3" panose="020B0300000000000000" pitchFamily="34" charset="-128"/>
              </a:rPr>
              <a:t>These newsletters are available in both English and Spanish.</a:t>
            </a:r>
          </a:p>
          <a:p>
            <a:pPr eaLnBrk="1" hangingPunct="1">
              <a:spcBef>
                <a:spcPct val="0"/>
              </a:spcBef>
            </a:pPr>
            <a:endParaRPr lang="en-US" altLang="en-US">
              <a:latin typeface="Times" pitchFamily="2" charset="0"/>
              <a:ea typeface="ヒラギノ角ゴ Pro W3" panose="020B0300000000000000" pitchFamily="34" charset="-128"/>
            </a:endParaRPr>
          </a:p>
          <a:p>
            <a:pPr eaLnBrk="1" hangingPunct="1">
              <a:spcBef>
                <a:spcPct val="0"/>
              </a:spcBef>
            </a:pPr>
            <a:r>
              <a:rPr lang="en-US" altLang="en-US">
                <a:latin typeface="Times" pitchFamily="2" charset="0"/>
                <a:ea typeface="ヒラギノ角ゴ Pro W3" panose="020B0300000000000000" pitchFamily="34" charset="-128"/>
              </a:rPr>
              <a:t>Also, there is a space on page two at the bottom if your school would like to add their information before distributing them.</a:t>
            </a:r>
          </a:p>
          <a:p>
            <a:pPr eaLnBrk="1" hangingPunct="1">
              <a:spcBef>
                <a:spcPct val="0"/>
              </a:spcBef>
            </a:pPr>
            <a:endParaRPr lang="en-US" altLang="en-US">
              <a:latin typeface="Times" pitchFamily="2" charset="0"/>
              <a:ea typeface="ヒラギノ角ゴ Pro W3" panose="020B0300000000000000" pitchFamily="34" charset="-128"/>
            </a:endParaRPr>
          </a:p>
          <a:p>
            <a:pPr eaLnBrk="1" hangingPunct="1">
              <a:spcBef>
                <a:spcPct val="0"/>
              </a:spcBef>
            </a:pPr>
            <a:r>
              <a:rPr lang="en-US" altLang="en-US">
                <a:latin typeface="Times" pitchFamily="2" charset="0"/>
                <a:ea typeface="ヒラギノ角ゴ Pro W3" panose="020B0300000000000000" pitchFamily="34" charset="-128"/>
              </a:rPr>
              <a:t>The OrganWise Guys Inc. also allows for a “FoM Club” school to put these on their school website for an even more cost-effective mode of distribution. </a:t>
            </a:r>
          </a:p>
        </p:txBody>
      </p:sp>
    </p:spTree>
    <p:extLst>
      <p:ext uri="{BB962C8B-B14F-4D97-AF65-F5344CB8AC3E}">
        <p14:creationId xmlns:p14="http://schemas.microsoft.com/office/powerpoint/2010/main" val="1445013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618845D1-51AD-BA4E-9AD6-B9C5C987DA87}"/>
              </a:ext>
            </a:extLst>
          </p:cNvPr>
          <p:cNvSpPr>
            <a:spLocks noGrp="1" noRot="1" noChangeAspect="1" noChangeArrowheads="1" noTextEdit="1"/>
          </p:cNvSpPr>
          <p:nvPr>
            <p:ph type="sldImg"/>
          </p:nvPr>
        </p:nvSpPr>
        <p:spPr>
          <a:xfrm>
            <a:off x="890588" y="696913"/>
            <a:ext cx="5229225" cy="3486150"/>
          </a:xfrm>
          <a:ln/>
        </p:spPr>
      </p:sp>
      <p:sp>
        <p:nvSpPr>
          <p:cNvPr id="125954" name="Notes Placeholder 2">
            <a:extLst>
              <a:ext uri="{FF2B5EF4-FFF2-40B4-BE49-F238E27FC236}">
                <a16:creationId xmlns:a16="http://schemas.microsoft.com/office/drawing/2014/main" id="{7F8B5E22-5ED5-D243-B3AA-6878C99402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pitchFamily="2" charset="0"/>
                <a:ea typeface="ヒラギノ角ゴ Pro W3" panose="020B0300000000000000" pitchFamily="34" charset="-128"/>
              </a:rPr>
              <a:t>A great way to reinforce the healthy messages and remind students to choose these healthy foods at school and home is to print off activity sheets from the website. These sheets can be done in the classroom, afterschool or at home.</a:t>
            </a:r>
          </a:p>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42615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890588" y="696913"/>
            <a:ext cx="5229225" cy="3486150"/>
          </a:xfrm>
          <a:solidFill>
            <a:srgbClr val="FFFFFF"/>
          </a:solidFill>
          <a:ln/>
        </p:spPr>
      </p:sp>
      <p:sp>
        <p:nvSpPr>
          <p:cNvPr id="137218" name="Rectangle 3"/>
          <p:cNvSpPr>
            <a:spLocks noGrp="1" noChangeArrowheads="1"/>
          </p:cNvSpPr>
          <p:nvPr>
            <p:ph type="body" idx="1"/>
          </p:nvPr>
        </p:nvSpPr>
        <p:spPr>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lIns="93170" rIns="93170"/>
          <a:lstStyle/>
          <a:p>
            <a:pPr eaLnBrk="1" hangingPunct="1">
              <a:spcBef>
                <a:spcPct val="0"/>
              </a:spcBef>
            </a:pPr>
            <a:r>
              <a:rPr lang="en-US">
                <a:latin typeface="Times" charset="0"/>
                <a:cs typeface="Times" charset="0"/>
              </a:rPr>
              <a:t>Our partners turn to us because we are the only study published in scientific journals showing these types of results on a large-scale school program. OWG is not just a fun program (although it is!) – we have a scientifically-backed proven model to help kids improve their healthy status and become better students by making smart choices that are good for their OrganWise Guys. </a:t>
            </a:r>
          </a:p>
        </p:txBody>
      </p:sp>
    </p:spTree>
    <p:extLst>
      <p:ext uri="{BB962C8B-B14F-4D97-AF65-F5344CB8AC3E}">
        <p14:creationId xmlns:p14="http://schemas.microsoft.com/office/powerpoint/2010/main" val="4102580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rPr>
              <a:t>In terms of health marker relevance, reducing BMI percentiles is the benchmark of success. </a:t>
            </a:r>
          </a:p>
          <a:p>
            <a:pPr eaLnBrk="1" hangingPunct="1"/>
            <a:endParaRPr lang="en-US" dirty="0">
              <a:latin typeface="Times New Roman" charset="0"/>
            </a:endParaRPr>
          </a:p>
          <a:p>
            <a:pPr eaLnBrk="1" hangingPunct="1"/>
            <a:r>
              <a:rPr lang="en-US" dirty="0"/>
              <a:t>The </a:t>
            </a:r>
            <a:r>
              <a:rPr lang="en-US" b="1" dirty="0"/>
              <a:t>Journal of the American Dietetic Association</a:t>
            </a:r>
            <a:r>
              <a:rPr lang="en-US" dirty="0"/>
              <a:t> is the premier source for the practice and science of food, nutrition, and dietetics. The monthly, peer-reviewed journal presents original articles prepared by scholars and practitioners and is the most widely read professional publication in the field</a:t>
            </a:r>
          </a:p>
        </p:txBody>
      </p:sp>
      <p:sp>
        <p:nvSpPr>
          <p:cNvPr id="4" name="Slide Number Placeholder 3"/>
          <p:cNvSpPr>
            <a:spLocks noGrp="1"/>
          </p:cNvSpPr>
          <p:nvPr>
            <p:ph type="sldNum" sz="quarter" idx="10"/>
          </p:nvPr>
        </p:nvSpPr>
        <p:spPr/>
        <p:txBody>
          <a:bodyPr/>
          <a:lstStyle/>
          <a:p>
            <a:pPr>
              <a:defRPr/>
            </a:pPr>
            <a:fld id="{C5D0984E-15BA-F34F-BEA9-03106891825B}" type="slidenum">
              <a:rPr lang="en-US" smtClean="0"/>
              <a:pPr>
                <a:defRPr/>
              </a:pPr>
              <a:t>18</a:t>
            </a:fld>
            <a:endParaRPr lang="en-US"/>
          </a:p>
        </p:txBody>
      </p:sp>
    </p:spTree>
    <p:extLst>
      <p:ext uri="{BB962C8B-B14F-4D97-AF65-F5344CB8AC3E}">
        <p14:creationId xmlns:p14="http://schemas.microsoft.com/office/powerpoint/2010/main" val="142424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rPr>
              <a:t>Similar to the significantly greater improvements in BMI percentile just shown, the intervention/program children began the study with higher diastolic blood pressures than controls/non-program children. However, by the end of the 2-year period, intervention/program children improved their diastolic blood pressures, with girls doing so to a statistically significant extent. Boys had significant improvements as well. </a:t>
            </a:r>
          </a:p>
          <a:p>
            <a:endParaRPr lang="en-US" dirty="0">
              <a:latin typeface="Times New Roman" charset="0"/>
            </a:endParaRPr>
          </a:p>
          <a:p>
            <a:r>
              <a:rPr lang="en-US" dirty="0">
                <a:latin typeface="Times New Roman" charset="0"/>
              </a:rPr>
              <a:t>Note how the intervention/program children also experienced far less of an increase during summertime, which is typically a time where weight and blood pressure increases, as compared to control children. These results also were published in the Journal of the American Dietetic Association.</a:t>
            </a:r>
          </a:p>
          <a:p>
            <a:endParaRPr lang="en-US" dirty="0"/>
          </a:p>
        </p:txBody>
      </p:sp>
      <p:sp>
        <p:nvSpPr>
          <p:cNvPr id="4" name="Slide Number Placeholder 3"/>
          <p:cNvSpPr>
            <a:spLocks noGrp="1"/>
          </p:cNvSpPr>
          <p:nvPr>
            <p:ph type="sldNum" sz="quarter" idx="10"/>
          </p:nvPr>
        </p:nvSpPr>
        <p:spPr/>
        <p:txBody>
          <a:bodyPr/>
          <a:lstStyle/>
          <a:p>
            <a:pPr>
              <a:defRPr/>
            </a:pPr>
            <a:fld id="{C5D0984E-15BA-F34F-BEA9-03106891825B}" type="slidenum">
              <a:rPr lang="en-US" smtClean="0"/>
              <a:pPr>
                <a:defRPr/>
              </a:pPr>
              <a:t>19</a:t>
            </a:fld>
            <a:endParaRPr lang="en-US"/>
          </a:p>
        </p:txBody>
      </p:sp>
    </p:spTree>
    <p:extLst>
      <p:ext uri="{BB962C8B-B14F-4D97-AF65-F5344CB8AC3E}">
        <p14:creationId xmlns:p14="http://schemas.microsoft.com/office/powerpoint/2010/main" val="3593861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696913"/>
            <a:ext cx="5229225" cy="3486150"/>
          </a:xfrm>
        </p:spPr>
      </p:sp>
      <p:sp>
        <p:nvSpPr>
          <p:cNvPr id="3" name="Notes Placeholder 2"/>
          <p:cNvSpPr>
            <a:spLocks noGrp="1"/>
          </p:cNvSpPr>
          <p:nvPr>
            <p:ph type="body" idx="1"/>
          </p:nvPr>
        </p:nvSpPr>
        <p:spPr/>
        <p:txBody>
          <a:bodyPr/>
          <a:lstStyle/>
          <a:p>
            <a:pPr eaLnBrk="1" hangingPunct="1">
              <a:spcBef>
                <a:spcPct val="0"/>
              </a:spcBef>
            </a:pPr>
            <a:r>
              <a:rPr lang="en-US" b="1" dirty="0">
                <a:latin typeface="Times New Roman" charset="0"/>
                <a:cs typeface="Times New Roman" charset="0"/>
              </a:rPr>
              <a:t>Notes for reference</a:t>
            </a:r>
            <a:r>
              <a:rPr lang="en-US" dirty="0">
                <a:latin typeface="Times New Roman" charset="0"/>
                <a:cs typeface="Times New Roman" charset="0"/>
              </a:rPr>
              <a:t>: Baseline data (2003-2004) reporting the math and reading scores of intervention and control children showed no statistically significant differences between the groups with respect to the average test scores.</a:t>
            </a:r>
          </a:p>
          <a:p>
            <a:pPr eaLnBrk="1" hangingPunct="1">
              <a:spcBef>
                <a:spcPct val="0"/>
              </a:spcBef>
            </a:pPr>
            <a:endParaRPr lang="en-US" dirty="0">
              <a:latin typeface="Times New Roman" charset="0"/>
              <a:cs typeface="Times New Roman" charset="0"/>
            </a:endParaRPr>
          </a:p>
          <a:p>
            <a:pPr eaLnBrk="1" hangingPunct="1">
              <a:spcBef>
                <a:spcPct val="0"/>
              </a:spcBef>
            </a:pPr>
            <a:r>
              <a:rPr lang="en-US" dirty="0">
                <a:latin typeface="Times New Roman" charset="0"/>
                <a:cs typeface="Times New Roman" charset="0"/>
              </a:rPr>
              <a:t>However, as the study commenced, the intervention children began out- performing the control children, to a statistically significant extent. These are the only data in all of the published literature that show school-based obesity prevention interventions improve BOTH health and academic achievement of children. </a:t>
            </a:r>
          </a:p>
          <a:p>
            <a:pPr eaLnBrk="1" hangingPunct="1">
              <a:spcBef>
                <a:spcPct val="0"/>
              </a:spcBef>
            </a:pPr>
            <a:endParaRPr lang="en-US" dirty="0">
              <a:latin typeface="Times New Roman" charset="0"/>
              <a:cs typeface="Times New Roman" charset="0"/>
            </a:endParaRPr>
          </a:p>
          <a:p>
            <a:pPr eaLnBrk="1" hangingPunct="1">
              <a:spcBef>
                <a:spcPct val="0"/>
              </a:spcBef>
            </a:pPr>
            <a:r>
              <a:rPr lang="en-US" dirty="0"/>
              <a:t>The </a:t>
            </a:r>
            <a:r>
              <a:rPr lang="en-US" b="1" dirty="0"/>
              <a:t>American Journal of Public Health (AJPH) </a:t>
            </a:r>
            <a:r>
              <a:rPr lang="en-US" dirty="0"/>
              <a:t>is dedicated to the publication of original work in research, research methods, and program evaluation in the field of public health. The mission of the AJPH is to advance public health research, policy, practice, and education. Each month, national and international public health professionals turn to AJPH for the most current, authoritative, in-depth information in the field.</a:t>
            </a:r>
            <a:endParaRPr lang="en-US" dirty="0">
              <a:latin typeface="Times New Roman"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pPr>
              <a:defRPr/>
            </a:pPr>
            <a:fld id="{C5D0984E-15BA-F34F-BEA9-03106891825B}" type="slidenum">
              <a:rPr lang="en-US" smtClean="0"/>
              <a:pPr>
                <a:defRPr/>
              </a:pPr>
              <a:t>20</a:t>
            </a:fld>
            <a:endParaRPr lang="en-US"/>
          </a:p>
        </p:txBody>
      </p:sp>
    </p:spTree>
    <p:extLst>
      <p:ext uri="{BB962C8B-B14F-4D97-AF65-F5344CB8AC3E}">
        <p14:creationId xmlns:p14="http://schemas.microsoft.com/office/powerpoint/2010/main" val="45615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Supplemental Nutrition Assistance Program (SNAP-Ed) Toolkit highlights successfully evaluated nutrition and healthy living programs conducted in low-income populations. </a:t>
            </a:r>
          </a:p>
        </p:txBody>
      </p:sp>
      <p:sp>
        <p:nvSpPr>
          <p:cNvPr id="4" name="Slide Number Placeholder 3"/>
          <p:cNvSpPr>
            <a:spLocks noGrp="1"/>
          </p:cNvSpPr>
          <p:nvPr>
            <p:ph type="sldNum" sz="quarter" idx="5"/>
          </p:nvPr>
        </p:nvSpPr>
        <p:spPr/>
        <p:txBody>
          <a:bodyPr/>
          <a:lstStyle/>
          <a:p>
            <a:pPr>
              <a:defRPr/>
            </a:pPr>
            <a:fld id="{C5D0984E-15BA-F34F-BEA9-03106891825B}" type="slidenum">
              <a:rPr lang="en-US" smtClean="0"/>
              <a:pPr>
                <a:defRPr/>
              </a:pPr>
              <a:t>21</a:t>
            </a:fld>
            <a:endParaRPr lang="en-US"/>
          </a:p>
        </p:txBody>
      </p:sp>
    </p:spTree>
    <p:extLst>
      <p:ext uri="{BB962C8B-B14F-4D97-AF65-F5344CB8AC3E}">
        <p14:creationId xmlns:p14="http://schemas.microsoft.com/office/powerpoint/2010/main" val="31633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696913"/>
            <a:ext cx="5229225" cy="3486150"/>
          </a:xfrm>
        </p:spPr>
      </p:sp>
      <p:sp>
        <p:nvSpPr>
          <p:cNvPr id="3" name="Notes Placeholder 2"/>
          <p:cNvSpPr>
            <a:spLocks noGrp="1"/>
          </p:cNvSpPr>
          <p:nvPr>
            <p:ph type="body" idx="1"/>
          </p:nvPr>
        </p:nvSpPr>
        <p:spPr/>
        <p:txBody>
          <a:bodyPr/>
          <a:lstStyle/>
          <a:p>
            <a:r>
              <a:rPr lang="en-US" dirty="0"/>
              <a:t>OrganWise does this through great story telling that empowers children to believe in themselves, practice self-reliance and make healthy choices.</a:t>
            </a:r>
          </a:p>
          <a:p>
            <a:endParaRPr lang="en-US" dirty="0"/>
          </a:p>
        </p:txBody>
      </p:sp>
      <p:sp>
        <p:nvSpPr>
          <p:cNvPr id="4" name="Slide Number Placeholder 3"/>
          <p:cNvSpPr>
            <a:spLocks noGrp="1"/>
          </p:cNvSpPr>
          <p:nvPr>
            <p:ph type="sldNum" sz="quarter" idx="10"/>
          </p:nvPr>
        </p:nvSpPr>
        <p:spPr/>
        <p:txBody>
          <a:bodyPr/>
          <a:lstStyle/>
          <a:p>
            <a:pPr>
              <a:defRPr/>
            </a:pPr>
            <a:fld id="{C5D0984E-15BA-F34F-BEA9-03106891825B}" type="slidenum">
              <a:rPr lang="en-US" smtClean="0"/>
              <a:pPr>
                <a:defRPr/>
              </a:pPr>
              <a:t>2</a:t>
            </a:fld>
            <a:endParaRPr lang="en-US"/>
          </a:p>
        </p:txBody>
      </p:sp>
    </p:spTree>
    <p:extLst>
      <p:ext uri="{BB962C8B-B14F-4D97-AF65-F5344CB8AC3E}">
        <p14:creationId xmlns:p14="http://schemas.microsoft.com/office/powerpoint/2010/main" val="114937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696913"/>
            <a:ext cx="5229225" cy="3486150"/>
          </a:xfrm>
        </p:spPr>
      </p:sp>
      <p:sp>
        <p:nvSpPr>
          <p:cNvPr id="3" name="Notes Placeholder 2"/>
          <p:cNvSpPr>
            <a:spLocks noGrp="1"/>
          </p:cNvSpPr>
          <p:nvPr>
            <p:ph type="body" idx="1"/>
          </p:nvPr>
        </p:nvSpPr>
        <p:spPr/>
        <p:txBody>
          <a:bodyPr/>
          <a:lstStyle/>
          <a:p>
            <a:r>
              <a:rPr lang="en-US" dirty="0"/>
              <a:t>Do we want to mention the research here?</a:t>
            </a:r>
          </a:p>
          <a:p>
            <a:endParaRPr lang="en-US" dirty="0"/>
          </a:p>
          <a:p>
            <a:r>
              <a:rPr lang="en-US" dirty="0"/>
              <a:t>Research conducted on our Early Childhood curriculum was presented at an American Heart Association conference that demonstrated one-of-a-kind results never seen in this age group before.</a:t>
            </a:r>
          </a:p>
        </p:txBody>
      </p:sp>
      <p:sp>
        <p:nvSpPr>
          <p:cNvPr id="4" name="Slide Number Placeholder 3"/>
          <p:cNvSpPr>
            <a:spLocks noGrp="1"/>
          </p:cNvSpPr>
          <p:nvPr>
            <p:ph type="sldNum" sz="quarter" idx="10"/>
          </p:nvPr>
        </p:nvSpPr>
        <p:spPr/>
        <p:txBody>
          <a:bodyPr/>
          <a:lstStyle/>
          <a:p>
            <a:pPr>
              <a:defRPr/>
            </a:pPr>
            <a:fld id="{C5D0984E-15BA-F34F-BEA9-03106891825B}" type="slidenum">
              <a:rPr lang="en-US" smtClean="0"/>
              <a:pPr>
                <a:defRPr/>
              </a:pPr>
              <a:t>3</a:t>
            </a:fld>
            <a:endParaRPr lang="en-US"/>
          </a:p>
        </p:txBody>
      </p:sp>
    </p:spTree>
    <p:extLst>
      <p:ext uri="{BB962C8B-B14F-4D97-AF65-F5344CB8AC3E}">
        <p14:creationId xmlns:p14="http://schemas.microsoft.com/office/powerpoint/2010/main" val="58463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4B3FF164-901E-B14B-9FF7-9CE198AFD91A}"/>
              </a:ext>
            </a:extLst>
          </p:cNvPr>
          <p:cNvSpPr>
            <a:spLocks noGrp="1" noRot="1" noChangeAspect="1" noChangeArrowheads="1" noTextEdit="1"/>
          </p:cNvSpPr>
          <p:nvPr>
            <p:ph type="sldImg"/>
          </p:nvPr>
        </p:nvSpPr>
        <p:spPr>
          <a:xfrm>
            <a:off x="890588" y="696913"/>
            <a:ext cx="5229225" cy="3486150"/>
          </a:xfrm>
          <a:solidFill>
            <a:srgbClr val="FFFFFF"/>
          </a:solidFill>
          <a:ln/>
        </p:spPr>
      </p:sp>
      <p:sp>
        <p:nvSpPr>
          <p:cNvPr id="98306" name="Rectangle 3">
            <a:extLst>
              <a:ext uri="{FF2B5EF4-FFF2-40B4-BE49-F238E27FC236}">
                <a16:creationId xmlns:a16="http://schemas.microsoft.com/office/drawing/2014/main" id="{0CE56596-4392-E445-A44B-F8314D72B94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Times" pitchFamily="2" charset="0"/>
                <a:ea typeface="ヒラギノ角ゴ Pro W3" panose="020B0300000000000000" pitchFamily="34" charset="-128"/>
              </a:rPr>
              <a:t>Two of the most popular items for teachers and students alike are OrganWise Gal and OrganWise Guy. Each kit comes with one of each. </a:t>
            </a:r>
          </a:p>
          <a:p>
            <a:pPr>
              <a:spcBef>
                <a:spcPct val="0"/>
              </a:spcBef>
            </a:pPr>
            <a:endParaRPr lang="en-US" altLang="en-US">
              <a:latin typeface="Times" pitchFamily="2" charset="0"/>
              <a:ea typeface="ヒラギノ角ゴ Pro W3" panose="020B0300000000000000" pitchFamily="34" charset="-128"/>
            </a:endParaRPr>
          </a:p>
          <a:p>
            <a:pPr>
              <a:spcBef>
                <a:spcPct val="0"/>
              </a:spcBef>
            </a:pPr>
            <a:r>
              <a:rPr lang="en-US" altLang="en-US">
                <a:latin typeface="Times" pitchFamily="2" charset="0"/>
                <a:ea typeface="ヒラギノ角ゴ Pro W3" panose="020B0300000000000000" pitchFamily="34" charset="-128"/>
              </a:rPr>
              <a:t>By housing the organs inside a child-friendly doll, students can imagine their precious organs living inside them and thus really make the connection that their behavior choices have an impact on their OrganWise Guys.</a:t>
            </a:r>
          </a:p>
          <a:p>
            <a:pPr>
              <a:spcBef>
                <a:spcPct val="0"/>
              </a:spcBef>
            </a:pPr>
            <a:endParaRPr lang="en-US" altLang="en-US">
              <a:latin typeface="Times" pitchFamily="2" charset="0"/>
              <a:ea typeface="ヒラギノ角ゴ Pro W3" panose="020B0300000000000000" pitchFamily="34" charset="-128"/>
            </a:endParaRPr>
          </a:p>
          <a:p>
            <a:pPr>
              <a:spcBef>
                <a:spcPct val="0"/>
              </a:spcBef>
            </a:pPr>
            <a:r>
              <a:rPr lang="en-US" altLang="en-US">
                <a:latin typeface="Times" pitchFamily="2" charset="0"/>
                <a:ea typeface="ヒラギノ角ゴ Pro W3" panose="020B0300000000000000" pitchFamily="34" charset="-128"/>
              </a:rPr>
              <a:t>It’s always amazing to learn the multitude of ways that teachers have found to utilize these dolls such as having them “tell their story” for a creative storytelling lesson or performing “surgery” as part of an anatomy lesson!</a:t>
            </a:r>
          </a:p>
        </p:txBody>
      </p:sp>
    </p:spTree>
    <p:extLst>
      <p:ext uri="{BB962C8B-B14F-4D97-AF65-F5344CB8AC3E}">
        <p14:creationId xmlns:p14="http://schemas.microsoft.com/office/powerpoint/2010/main" val="191505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4B3FF164-901E-B14B-9FF7-9CE198AFD91A}"/>
              </a:ext>
            </a:extLst>
          </p:cNvPr>
          <p:cNvSpPr>
            <a:spLocks noGrp="1" noRot="1" noChangeAspect="1" noChangeArrowheads="1" noTextEdit="1"/>
          </p:cNvSpPr>
          <p:nvPr>
            <p:ph type="sldImg"/>
          </p:nvPr>
        </p:nvSpPr>
        <p:spPr>
          <a:xfrm>
            <a:off x="890588" y="696913"/>
            <a:ext cx="5229225" cy="3486150"/>
          </a:xfrm>
          <a:solidFill>
            <a:srgbClr val="FFFFFF"/>
          </a:solidFill>
          <a:ln/>
        </p:spPr>
      </p:sp>
      <p:sp>
        <p:nvSpPr>
          <p:cNvPr id="98306" name="Rectangle 3">
            <a:extLst>
              <a:ext uri="{FF2B5EF4-FFF2-40B4-BE49-F238E27FC236}">
                <a16:creationId xmlns:a16="http://schemas.microsoft.com/office/drawing/2014/main" id="{0CE56596-4392-E445-A44B-F8314D72B94A}"/>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Times" pitchFamily="2" charset="0"/>
                <a:ea typeface="ヒラギノ角ゴ Pro W3" panose="020B0300000000000000" pitchFamily="34" charset="-128"/>
              </a:rPr>
              <a:t>Two of the most popular items for teachers and students alike are OrganWise Gal and OrganWise Guy. Each kit comes with one of each. </a:t>
            </a:r>
          </a:p>
          <a:p>
            <a:pPr>
              <a:spcBef>
                <a:spcPct val="0"/>
              </a:spcBef>
            </a:pPr>
            <a:endParaRPr lang="en-US" altLang="en-US">
              <a:latin typeface="Times" pitchFamily="2" charset="0"/>
              <a:ea typeface="ヒラギノ角ゴ Pro W3" panose="020B0300000000000000" pitchFamily="34" charset="-128"/>
            </a:endParaRPr>
          </a:p>
          <a:p>
            <a:pPr>
              <a:spcBef>
                <a:spcPct val="0"/>
              </a:spcBef>
            </a:pPr>
            <a:r>
              <a:rPr lang="en-US" altLang="en-US">
                <a:latin typeface="Times" pitchFamily="2" charset="0"/>
                <a:ea typeface="ヒラギノ角ゴ Pro W3" panose="020B0300000000000000" pitchFamily="34" charset="-128"/>
              </a:rPr>
              <a:t>By housing the organs inside a child-friendly doll, students can imagine their precious organs living inside them and thus really make the connection that their behavior choices have an impact on their OrganWise Guys.</a:t>
            </a:r>
          </a:p>
          <a:p>
            <a:pPr>
              <a:spcBef>
                <a:spcPct val="0"/>
              </a:spcBef>
            </a:pPr>
            <a:endParaRPr lang="en-US" altLang="en-US">
              <a:latin typeface="Times" pitchFamily="2" charset="0"/>
              <a:ea typeface="ヒラギノ角ゴ Pro W3" panose="020B0300000000000000" pitchFamily="34" charset="-128"/>
            </a:endParaRPr>
          </a:p>
          <a:p>
            <a:pPr>
              <a:spcBef>
                <a:spcPct val="0"/>
              </a:spcBef>
            </a:pPr>
            <a:r>
              <a:rPr lang="en-US" altLang="en-US">
                <a:latin typeface="Times" pitchFamily="2" charset="0"/>
                <a:ea typeface="ヒラギノ角ゴ Pro W3" panose="020B0300000000000000" pitchFamily="34" charset="-128"/>
              </a:rPr>
              <a:t>It’s always amazing to learn the multitude of ways that teachers have found to utilize these dolls such as having them “tell their story” for a creative storytelling lesson or performing “surgery” as part of an anatomy lesson!</a:t>
            </a:r>
          </a:p>
        </p:txBody>
      </p:sp>
    </p:spTree>
    <p:extLst>
      <p:ext uri="{BB962C8B-B14F-4D97-AF65-F5344CB8AC3E}">
        <p14:creationId xmlns:p14="http://schemas.microsoft.com/office/powerpoint/2010/main" val="329612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1CEE6DA0-1621-5047-BFB3-49221939340D}"/>
              </a:ext>
            </a:extLst>
          </p:cNvPr>
          <p:cNvSpPr>
            <a:spLocks noGrp="1" noRot="1" noChangeAspect="1" noChangeArrowheads="1" noTextEdit="1"/>
          </p:cNvSpPr>
          <p:nvPr>
            <p:ph type="sldImg"/>
          </p:nvPr>
        </p:nvSpPr>
        <p:spPr>
          <a:xfrm>
            <a:off x="406400" y="696913"/>
            <a:ext cx="6197600" cy="3486150"/>
          </a:xfrm>
          <a:ln/>
        </p:spPr>
      </p:sp>
      <p:sp>
        <p:nvSpPr>
          <p:cNvPr id="110594" name="Notes Placeholder 2">
            <a:extLst>
              <a:ext uri="{FF2B5EF4-FFF2-40B4-BE49-F238E27FC236}">
                <a16:creationId xmlns:a16="http://schemas.microsoft.com/office/drawing/2014/main" id="{D5670328-A2BF-A946-92CA-DAB659ADA4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Times" pitchFamily="2" charset="0"/>
                <a:ea typeface="ヒラギノ角ゴ Pro W3" panose="020B0300000000000000" pitchFamily="34" charset="-128"/>
              </a:rPr>
              <a:t>To look the part, she asks her good friends, Calci M. Bone and Madame Muscle, to help her design and sew a new outfit. They use bolts of bright, colorful fabric to cut out fruits and vegetables for her dress, so children can learn and practice color site words while being exposed to the beautiful array of nature’s produce.</a:t>
            </a:r>
          </a:p>
          <a:p>
            <a:endParaRPr lang="en-US" altLang="en-US">
              <a:ea typeface="ヒラギノ角ゴ Pro W3" panose="020B0300000000000000" pitchFamily="34" charset="-128"/>
            </a:endParaRPr>
          </a:p>
        </p:txBody>
      </p:sp>
    </p:spTree>
    <p:extLst>
      <p:ext uri="{BB962C8B-B14F-4D97-AF65-F5344CB8AC3E}">
        <p14:creationId xmlns:p14="http://schemas.microsoft.com/office/powerpoint/2010/main" val="389847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B9041DDF-595C-554A-9B32-AB74799522F6}"/>
              </a:ext>
            </a:extLst>
          </p:cNvPr>
          <p:cNvSpPr>
            <a:spLocks noGrp="1" noRot="1" noChangeAspect="1" noChangeArrowheads="1" noTextEdit="1"/>
          </p:cNvSpPr>
          <p:nvPr>
            <p:ph type="sldImg"/>
          </p:nvPr>
        </p:nvSpPr>
        <p:spPr>
          <a:xfrm>
            <a:off x="406400" y="696913"/>
            <a:ext cx="6197600" cy="3486150"/>
          </a:xfrm>
          <a:ln/>
        </p:spPr>
      </p:sp>
      <p:sp>
        <p:nvSpPr>
          <p:cNvPr id="112642" name="Notes Placeholder 2">
            <a:extLst>
              <a:ext uri="{FF2B5EF4-FFF2-40B4-BE49-F238E27FC236}">
                <a16:creationId xmlns:a16="http://schemas.microsoft.com/office/drawing/2014/main" id="{2B04EC29-B79F-DA4D-B56A-9CA361EBC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138" eaLnBrk="1" hangingPunct="1">
              <a:spcBef>
                <a:spcPct val="0"/>
              </a:spcBef>
            </a:pPr>
            <a:r>
              <a:rPr lang="en-US" altLang="en-US">
                <a:latin typeface="Times" pitchFamily="2" charset="0"/>
                <a:ea typeface="ヒラギノ角ゴ Pro W3" panose="020B0300000000000000" pitchFamily="34" charset="-128"/>
              </a:rPr>
              <a:t>They learn that it’s important to organize your ‘talking points’ – while they are learning the healthy messages!</a:t>
            </a:r>
          </a:p>
          <a:p>
            <a:pPr defTabSz="465138"/>
            <a:endParaRPr lang="en-US" altLang="en-US">
              <a:ea typeface="ヒラギノ角ゴ Pro W3" panose="020B0300000000000000" pitchFamily="34" charset="-128"/>
            </a:endParaRPr>
          </a:p>
        </p:txBody>
      </p:sp>
    </p:spTree>
    <p:extLst>
      <p:ext uri="{BB962C8B-B14F-4D97-AF65-F5344CB8AC3E}">
        <p14:creationId xmlns:p14="http://schemas.microsoft.com/office/powerpoint/2010/main" val="255891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864F1F9B-3CFB-F345-9F4A-9B85598B6403}"/>
              </a:ext>
            </a:extLst>
          </p:cNvPr>
          <p:cNvSpPr>
            <a:spLocks noGrp="1" noRot="1" noChangeAspect="1" noChangeArrowheads="1" noTextEdit="1"/>
          </p:cNvSpPr>
          <p:nvPr>
            <p:ph type="sldImg"/>
          </p:nvPr>
        </p:nvSpPr>
        <p:spPr>
          <a:xfrm>
            <a:off x="406400" y="696913"/>
            <a:ext cx="6197600" cy="3486150"/>
          </a:xfrm>
          <a:ln/>
        </p:spPr>
      </p:sp>
      <p:sp>
        <p:nvSpPr>
          <p:cNvPr id="114690" name="Notes Placeholder 2">
            <a:extLst>
              <a:ext uri="{FF2B5EF4-FFF2-40B4-BE49-F238E27FC236}">
                <a16:creationId xmlns:a16="http://schemas.microsoft.com/office/drawing/2014/main" id="{56804DF6-2F3F-BC48-8680-C431D2783E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138" eaLnBrk="1" hangingPunct="1">
              <a:spcBef>
                <a:spcPct val="0"/>
              </a:spcBef>
            </a:pPr>
            <a:r>
              <a:rPr lang="en-US" altLang="en-US">
                <a:latin typeface="Times" pitchFamily="2" charset="0"/>
                <a:ea typeface="ヒラギノ角ゴ Pro W3" panose="020B0300000000000000" pitchFamily="34" charset="-128"/>
              </a:rPr>
              <a:t>Doesn’t she look beautiful!</a:t>
            </a:r>
          </a:p>
          <a:p>
            <a:pPr defTabSz="465138"/>
            <a:endParaRPr lang="en-US" altLang="en-US">
              <a:ea typeface="ヒラギノ角ゴ Pro W3" panose="020B0300000000000000" pitchFamily="34" charset="-128"/>
            </a:endParaRPr>
          </a:p>
        </p:txBody>
      </p:sp>
    </p:spTree>
    <p:extLst>
      <p:ext uri="{BB962C8B-B14F-4D97-AF65-F5344CB8AC3E}">
        <p14:creationId xmlns:p14="http://schemas.microsoft.com/office/powerpoint/2010/main" val="359775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9FE51465-70AC-1D44-96B9-B95D3FE8C003}"/>
              </a:ext>
            </a:extLst>
          </p:cNvPr>
          <p:cNvSpPr>
            <a:spLocks noGrp="1" noRot="1" noChangeAspect="1" noChangeArrowheads="1" noTextEdit="1"/>
          </p:cNvSpPr>
          <p:nvPr>
            <p:ph type="sldImg"/>
          </p:nvPr>
        </p:nvSpPr>
        <p:spPr>
          <a:ln/>
        </p:spPr>
      </p:sp>
      <p:sp>
        <p:nvSpPr>
          <p:cNvPr id="142338" name="Notes Placeholder 2">
            <a:extLst>
              <a:ext uri="{FF2B5EF4-FFF2-40B4-BE49-F238E27FC236}">
                <a16:creationId xmlns:a16="http://schemas.microsoft.com/office/drawing/2014/main" id="{50CAFE22-A4FB-754B-B1C1-0A6FEFCB92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ea typeface="ヒラギノ角ゴ Pro W3" panose="020B0300000000000000" pitchFamily="34" charset="-128"/>
              </a:rPr>
              <a:t>Foods of the Month extends the fun learning from the classroom into the cafeteria for all day immersion in healthy living. </a:t>
            </a:r>
          </a:p>
          <a:p>
            <a:pPr>
              <a:spcBef>
                <a:spcPct val="0"/>
              </a:spcBef>
            </a:pPr>
            <a:endParaRPr lang="en-US" altLang="en-US">
              <a:ea typeface="ヒラギノ角ゴ Pro W3" panose="020B0300000000000000" pitchFamily="34" charset="-128"/>
            </a:endParaRPr>
          </a:p>
          <a:p>
            <a:pPr>
              <a:spcBef>
                <a:spcPct val="0"/>
              </a:spcBef>
            </a:pPr>
            <a:r>
              <a:rPr lang="en-US" altLang="en-US">
                <a:ea typeface="ヒラギノ角ゴ Pro W3" panose="020B0300000000000000" pitchFamily="34" charset="-128"/>
              </a:rPr>
              <a:t>Two different nutrient-rich foods are highlighted each month in an engaging manner to encourage kids to start incorporating them into their meals and snacks. </a:t>
            </a:r>
          </a:p>
          <a:p>
            <a:pPr>
              <a:spcBef>
                <a:spcPct val="0"/>
              </a:spcBef>
            </a:pPr>
            <a:endParaRPr lang="en-US" altLang="en-US">
              <a:ea typeface="ヒラギノ角ゴ Pro W3" panose="020B0300000000000000" pitchFamily="34" charset="-128"/>
            </a:endParaRPr>
          </a:p>
          <a:p>
            <a:pPr>
              <a:spcBef>
                <a:spcPct val="0"/>
              </a:spcBef>
            </a:pPr>
            <a:r>
              <a:rPr lang="en-US" altLang="en-US">
                <a:ea typeface="ヒラギノ角ゴ Pro W3" panose="020B0300000000000000" pitchFamily="34" charset="-128"/>
              </a:rPr>
              <a:t>These healthy messages reach the home as well with monthly newsletters designed for parents. </a:t>
            </a:r>
          </a:p>
        </p:txBody>
      </p:sp>
      <p:sp>
        <p:nvSpPr>
          <p:cNvPr id="142339" name="Slide Number Placeholder 3">
            <a:extLst>
              <a:ext uri="{FF2B5EF4-FFF2-40B4-BE49-F238E27FC236}">
                <a16:creationId xmlns:a16="http://schemas.microsoft.com/office/drawing/2014/main" id="{59025A41-724C-2141-B81C-45CB526033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ヒラギノ角ゴ Pro W3" panose="020B0300000000000000" pitchFamily="34" charset="-128"/>
              </a:defRPr>
            </a:lvl1pPr>
            <a:lvl2pPr marL="742950" indent="-285750" defTabSz="927100">
              <a:spcBef>
                <a:spcPct val="30000"/>
              </a:spcBef>
              <a:defRPr sz="1200">
                <a:solidFill>
                  <a:schemeClr val="tx1"/>
                </a:solidFill>
                <a:latin typeface="Times New Roman" panose="02020603050405020304" pitchFamily="18" charset="0"/>
                <a:ea typeface="ヒラギノ角ゴ Pro W3" panose="020B0300000000000000" pitchFamily="34" charset="-128"/>
              </a:defRPr>
            </a:lvl2pPr>
            <a:lvl3pPr marL="1143000" indent="-228600" defTabSz="927100">
              <a:spcBef>
                <a:spcPct val="30000"/>
              </a:spcBef>
              <a:defRPr sz="1200">
                <a:solidFill>
                  <a:schemeClr val="tx1"/>
                </a:solidFill>
                <a:latin typeface="Times New Roman" panose="02020603050405020304" pitchFamily="18" charset="0"/>
                <a:ea typeface="ヒラギノ角ゴ Pro W3" panose="020B0300000000000000" pitchFamily="34" charset="-128"/>
              </a:defRPr>
            </a:lvl3pPr>
            <a:lvl4pPr marL="1600200" indent="-228600" defTabSz="927100">
              <a:spcBef>
                <a:spcPct val="30000"/>
              </a:spcBef>
              <a:defRPr sz="1200">
                <a:solidFill>
                  <a:schemeClr val="tx1"/>
                </a:solidFill>
                <a:latin typeface="Times New Roman" panose="02020603050405020304" pitchFamily="18" charset="0"/>
                <a:ea typeface="ヒラギノ角ゴ Pro W3" panose="020B0300000000000000" pitchFamily="34" charset="-128"/>
              </a:defRPr>
            </a:lvl4pPr>
            <a:lvl5pPr marL="2057400" indent="-228600" defTabSz="927100">
              <a:spcBef>
                <a:spcPct val="30000"/>
              </a:spcBef>
              <a:defRPr sz="1200">
                <a:solidFill>
                  <a:schemeClr val="tx1"/>
                </a:solidFill>
                <a:latin typeface="Times New Roman" panose="02020603050405020304" pitchFamily="18" charset="0"/>
                <a:ea typeface="ヒラギノ角ゴ Pro W3" panose="020B0300000000000000"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ヒラギノ角ゴ Pro W3" panose="020B0300000000000000"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ヒラギノ角ゴ Pro W3" panose="020B0300000000000000"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ヒラギノ角ゴ Pro W3" panose="020B0300000000000000"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ヒラギノ角ゴ Pro W3" panose="020B0300000000000000" pitchFamily="34" charset="-128"/>
              </a:defRPr>
            </a:lvl9pPr>
          </a:lstStyle>
          <a:p>
            <a:pPr>
              <a:spcBef>
                <a:spcPct val="0"/>
              </a:spcBef>
            </a:pPr>
            <a:fld id="{B3FF1819-D925-3041-974F-6F6CE5A72C29}" type="slidenum">
              <a:rPr lang="en-US" altLang="en-US" smtClean="0"/>
              <a:pPr>
                <a:spcBef>
                  <a:spcPct val="0"/>
                </a:spcBef>
              </a:pPr>
              <a:t>10</a:t>
            </a:fld>
            <a:endParaRPr lang="en-US" altLang="en-US"/>
          </a:p>
        </p:txBody>
      </p:sp>
    </p:spTree>
    <p:extLst>
      <p:ext uri="{BB962C8B-B14F-4D97-AF65-F5344CB8AC3E}">
        <p14:creationId xmlns:p14="http://schemas.microsoft.com/office/powerpoint/2010/main" val="1592308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304800"/>
            <a:ext cx="874395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771525" y="1600200"/>
            <a:ext cx="8743950" cy="4114800"/>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771525" y="6248400"/>
            <a:ext cx="2143125" cy="457200"/>
          </a:xfrm>
          <a:prstGeom prst="rect">
            <a:avLst/>
          </a:prstGeom>
        </p:spPr>
        <p:txBody>
          <a:bodyPr/>
          <a:lstStyle>
            <a:lvl1pPr>
              <a:defRPr>
                <a:solidFill>
                  <a:srgbClr val="FFC000"/>
                </a:solidFill>
                <a:latin typeface="Times New Roman" pitchFamily="18" charset="0"/>
                <a:ea typeface="+mn-ea"/>
                <a:cs typeface="+mn-cs"/>
              </a:defRPr>
            </a:lvl1pPr>
          </a:lstStyle>
          <a:p>
            <a:pPr>
              <a:defRPr/>
            </a:pPr>
            <a:endParaRPr lang="en-US"/>
          </a:p>
        </p:txBody>
      </p:sp>
      <p:sp>
        <p:nvSpPr>
          <p:cNvPr id="5" name="Rectangle 5"/>
          <p:cNvSpPr>
            <a:spLocks noGrp="1" noChangeArrowheads="1"/>
          </p:cNvSpPr>
          <p:nvPr>
            <p:ph type="ftr" sz="quarter" idx="11"/>
          </p:nvPr>
        </p:nvSpPr>
        <p:spPr>
          <a:xfrm>
            <a:off x="3514725" y="6248400"/>
            <a:ext cx="3257550" cy="457200"/>
          </a:xfrm>
          <a:prstGeom prst="rect">
            <a:avLst/>
          </a:prstGeom>
        </p:spPr>
        <p:txBody>
          <a:bodyPr/>
          <a:lstStyle>
            <a:lvl1pPr>
              <a:defRPr>
                <a:solidFill>
                  <a:srgbClr val="FFC000"/>
                </a:solidFill>
                <a:latin typeface="Times New Roman" pitchFamily="18" charset="0"/>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7372350" y="6248400"/>
            <a:ext cx="2143125"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C000"/>
                </a:solidFill>
                <a:cs typeface="+mn-cs"/>
              </a:defRPr>
            </a:lvl1pPr>
          </a:lstStyle>
          <a:p>
            <a:pPr>
              <a:defRPr/>
            </a:pPr>
            <a:fld id="{6084F9B0-99BB-3442-A689-BF85D8CD28CC}" type="slidenum">
              <a:rPr lang="en-US"/>
              <a:pPr>
                <a:defRPr/>
              </a:pPr>
              <a:t>‹#›</a:t>
            </a:fld>
            <a:endParaRPr lang="en-US"/>
          </a:p>
        </p:txBody>
      </p:sp>
    </p:spTree>
    <p:extLst>
      <p:ext uri="{BB962C8B-B14F-4D97-AF65-F5344CB8AC3E}">
        <p14:creationId xmlns:p14="http://schemas.microsoft.com/office/powerpoint/2010/main" val="776384747"/>
      </p:ext>
    </p:extLst>
  </p:cSld>
  <p:clrMapOvr>
    <a:masterClrMapping/>
  </p:clrMapOvr>
  <p:transition advClick="0">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0D5B49-7B90-404B-8A37-713B6BA3F7BF}" type="slidenum">
              <a:rPr lang="en-US"/>
              <a:pPr>
                <a:defRPr/>
              </a:pPr>
              <a:t>‹#›</a:t>
            </a:fld>
            <a:endParaRPr lang="en-US"/>
          </a:p>
        </p:txBody>
      </p:sp>
    </p:spTree>
    <p:extLst>
      <p:ext uri="{BB962C8B-B14F-4D97-AF65-F5344CB8AC3E}">
        <p14:creationId xmlns:p14="http://schemas.microsoft.com/office/powerpoint/2010/main" val="1950936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F2B17B-5404-4F43-B819-02B132139134}" type="slidenum">
              <a:rPr lang="en-US"/>
              <a:pPr>
                <a:defRPr/>
              </a:pPr>
              <a:t>‹#›</a:t>
            </a:fld>
            <a:endParaRPr lang="en-US"/>
          </a:p>
        </p:txBody>
      </p:sp>
    </p:spTree>
    <p:extLst>
      <p:ext uri="{BB962C8B-B14F-4D97-AF65-F5344CB8AC3E}">
        <p14:creationId xmlns:p14="http://schemas.microsoft.com/office/powerpoint/2010/main" val="2823490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747"/>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747"/>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905F33-6A5F-A44C-9B2C-4C29DD91C4E0}" type="slidenum">
              <a:rPr lang="en-US"/>
              <a:pPr>
                <a:defRPr/>
              </a:pPr>
              <a:t>‹#›</a:t>
            </a:fld>
            <a:endParaRPr lang="en-US"/>
          </a:p>
        </p:txBody>
      </p:sp>
    </p:spTree>
    <p:extLst>
      <p:ext uri="{BB962C8B-B14F-4D97-AF65-F5344CB8AC3E}">
        <p14:creationId xmlns:p14="http://schemas.microsoft.com/office/powerpoint/2010/main" val="283345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3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56E543-7E40-154C-9951-0CEE08031D15}" type="slidenum">
              <a:rPr lang="en-US"/>
              <a:pPr>
                <a:defRPr/>
              </a:pPr>
              <a:t>‹#›</a:t>
            </a:fld>
            <a:endParaRPr lang="en-US"/>
          </a:p>
        </p:txBody>
      </p:sp>
    </p:spTree>
    <p:extLst>
      <p:ext uri="{BB962C8B-B14F-4D97-AF65-F5344CB8AC3E}">
        <p14:creationId xmlns:p14="http://schemas.microsoft.com/office/powerpoint/2010/main" val="425126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E335E0-BB1E-7848-8F67-6663D2D79FF5}" type="slidenum">
              <a:rPr lang="en-US"/>
              <a:pPr>
                <a:defRPr/>
              </a:pPr>
              <a:t>‹#›</a:t>
            </a:fld>
            <a:endParaRPr lang="en-US"/>
          </a:p>
        </p:txBody>
      </p:sp>
    </p:spTree>
    <p:extLst>
      <p:ext uri="{BB962C8B-B14F-4D97-AF65-F5344CB8AC3E}">
        <p14:creationId xmlns:p14="http://schemas.microsoft.com/office/powerpoint/2010/main" val="1699115146"/>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7009"/>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44A481-2170-FF4E-BD32-19BAAB10F298}" type="slidenum">
              <a:rPr lang="en-US"/>
              <a:pPr>
                <a:defRPr/>
              </a:pPr>
              <a:t>‹#›</a:t>
            </a:fld>
            <a:endParaRPr lang="en-US"/>
          </a:p>
        </p:txBody>
      </p:sp>
    </p:spTree>
    <p:extLst>
      <p:ext uri="{BB962C8B-B14F-4D97-AF65-F5344CB8AC3E}">
        <p14:creationId xmlns:p14="http://schemas.microsoft.com/office/powerpoint/2010/main" val="418004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CEC1C1-16E7-504A-893F-50DF5B9829A1}" type="slidenum">
              <a:rPr lang="en-US"/>
              <a:pPr>
                <a:defRPr/>
              </a:pPr>
              <a:t>‹#›</a:t>
            </a:fld>
            <a:endParaRPr lang="en-US"/>
          </a:p>
        </p:txBody>
      </p:sp>
    </p:spTree>
    <p:extLst>
      <p:ext uri="{BB962C8B-B14F-4D97-AF65-F5344CB8AC3E}">
        <p14:creationId xmlns:p14="http://schemas.microsoft.com/office/powerpoint/2010/main" val="81148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71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71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22F50C-4DAF-5540-8BC7-A27D1FC9897E}" type="slidenum">
              <a:rPr lang="en-US"/>
              <a:pPr>
                <a:defRPr/>
              </a:pPr>
              <a:t>‹#›</a:t>
            </a:fld>
            <a:endParaRPr lang="en-US"/>
          </a:p>
        </p:txBody>
      </p:sp>
    </p:spTree>
    <p:extLst>
      <p:ext uri="{BB962C8B-B14F-4D97-AF65-F5344CB8AC3E}">
        <p14:creationId xmlns:p14="http://schemas.microsoft.com/office/powerpoint/2010/main" val="4081907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B68B273-14C8-AB49-8880-7A67FFC2A0EB}" type="slidenum">
              <a:rPr lang="en-US"/>
              <a:pPr>
                <a:defRPr/>
              </a:pPr>
              <a:t>‹#›</a:t>
            </a:fld>
            <a:endParaRPr lang="en-US"/>
          </a:p>
        </p:txBody>
      </p:sp>
    </p:spTree>
    <p:extLst>
      <p:ext uri="{BB962C8B-B14F-4D97-AF65-F5344CB8AC3E}">
        <p14:creationId xmlns:p14="http://schemas.microsoft.com/office/powerpoint/2010/main" val="119885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267E80-A788-F241-BAD8-1BD1AA300F71}" type="slidenum">
              <a:rPr lang="en-US"/>
              <a:pPr>
                <a:defRPr/>
              </a:pPr>
              <a:t>‹#›</a:t>
            </a:fld>
            <a:endParaRPr lang="en-US"/>
          </a:p>
        </p:txBody>
      </p:sp>
    </p:spTree>
    <p:extLst>
      <p:ext uri="{BB962C8B-B14F-4D97-AF65-F5344CB8AC3E}">
        <p14:creationId xmlns:p14="http://schemas.microsoft.com/office/powerpoint/2010/main" val="3503164671"/>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15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C8AE8B-28EC-A14E-92B9-67C756390EFD}" type="slidenum">
              <a:rPr lang="en-US"/>
              <a:pPr>
                <a:defRPr/>
              </a:pPr>
              <a:t>‹#›</a:t>
            </a:fld>
            <a:endParaRPr lang="en-US"/>
          </a:p>
        </p:txBody>
      </p:sp>
    </p:spTree>
    <p:extLst>
      <p:ext uri="{BB962C8B-B14F-4D97-AF65-F5344CB8AC3E}">
        <p14:creationId xmlns:p14="http://schemas.microsoft.com/office/powerpoint/2010/main" val="3844498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296" r:id="rId1"/>
  </p:sldLayoutIdLst>
  <p:transition>
    <p:fade/>
  </p:transition>
  <p:hf sldNum="0" hdr="0" ftr="0" dt="0"/>
  <p:txStyles>
    <p:titleStyle>
      <a:lvl1pPr algn="ctr"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400">
          <a:solidFill>
            <a:schemeClr val="tx1"/>
          </a:solidFill>
          <a:latin typeface="Myriad Web Pro"/>
          <a:ea typeface="ヒラギノ角ゴ Pro W3" charset="0"/>
          <a:cs typeface="ヒラギノ角ゴ Pro W3" charset="0"/>
        </a:defRPr>
      </a:lvl2pPr>
      <a:lvl3pPr algn="ctr" rtl="0" eaLnBrk="0" fontAlgn="base" hangingPunct="0">
        <a:spcBef>
          <a:spcPct val="0"/>
        </a:spcBef>
        <a:spcAft>
          <a:spcPct val="0"/>
        </a:spcAft>
        <a:defRPr sz="4400">
          <a:solidFill>
            <a:schemeClr val="tx1"/>
          </a:solidFill>
          <a:latin typeface="Myriad Web Pro"/>
          <a:ea typeface="ヒラギノ角ゴ Pro W3" charset="0"/>
          <a:cs typeface="ヒラギノ角ゴ Pro W3" charset="0"/>
        </a:defRPr>
      </a:lvl3pPr>
      <a:lvl4pPr algn="ctr" rtl="0" eaLnBrk="0" fontAlgn="base" hangingPunct="0">
        <a:spcBef>
          <a:spcPct val="0"/>
        </a:spcBef>
        <a:spcAft>
          <a:spcPct val="0"/>
        </a:spcAft>
        <a:defRPr sz="4400">
          <a:solidFill>
            <a:schemeClr val="tx1"/>
          </a:solidFill>
          <a:latin typeface="Myriad Web Pro"/>
          <a:ea typeface="ヒラギノ角ゴ Pro W3" charset="0"/>
          <a:cs typeface="ヒラギノ角ゴ Pro W3" charset="0"/>
        </a:defRPr>
      </a:lvl4pPr>
      <a:lvl5pPr algn="ctr" rtl="0" eaLnBrk="0" fontAlgn="base" hangingPunct="0">
        <a:spcBef>
          <a:spcPct val="0"/>
        </a:spcBef>
        <a:spcAft>
          <a:spcPct val="0"/>
        </a:spcAft>
        <a:defRPr sz="4400">
          <a:solidFill>
            <a:schemeClr val="tx1"/>
          </a:solidFill>
          <a:latin typeface="Myriad Web Pro"/>
          <a:ea typeface="ヒラギノ角ゴ Pro W3" charset="0"/>
          <a:cs typeface="ヒラギノ角ゴ Pro W3" charset="0"/>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14350" y="274638"/>
            <a:ext cx="92583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514350" y="1600206"/>
            <a:ext cx="92583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6"/>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514725" y="6356356"/>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372350" y="6356356"/>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090CBF3-7A79-D44B-8E66-5646B43DA8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p:randomBar/>
  </p:transition>
  <p:hf sldNum="0"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oleObject1.bin"/><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2.bin"/><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WG Power Point Tem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84" y="10328"/>
            <a:ext cx="10433887" cy="7000621"/>
          </a:xfrm>
          <a:prstGeom prst="rect">
            <a:avLst/>
          </a:prstGeom>
        </p:spPr>
      </p:pic>
      <p:sp>
        <p:nvSpPr>
          <p:cNvPr id="5" name="Title 1"/>
          <p:cNvSpPr txBox="1">
            <a:spLocks/>
          </p:cNvSpPr>
          <p:nvPr/>
        </p:nvSpPr>
        <p:spPr bwMode="auto">
          <a:xfrm>
            <a:off x="-123558" y="2098540"/>
            <a:ext cx="9991459" cy="1788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r>
              <a:rPr lang="en-US" sz="3600" dirty="0">
                <a:latin typeface="Gill Sans SemiBold"/>
                <a:cs typeface="Gill Sans SemiBold"/>
              </a:rPr>
              <a:t>Empowering Kids (and families) to be Healthy and Smart from the Inside Out!</a:t>
            </a:r>
          </a:p>
        </p:txBody>
      </p:sp>
      <p:pic>
        <p:nvPicPr>
          <p:cNvPr id="6" name="Picture 11" descr="NEW Organ Wise Guys Logo 4c.ai"/>
          <p:cNvPicPr>
            <a:picLocks noChangeAspect="1"/>
          </p:cNvPicPr>
          <p:nvPr/>
        </p:nvPicPr>
        <p:blipFill rotWithShape="1">
          <a:blip r:embed="rId4" cstate="print">
            <a:extLst>
              <a:ext uri="{28A0092B-C50C-407E-A947-70E740481C1C}">
                <a14:useLocalDpi xmlns:a14="http://schemas.microsoft.com/office/drawing/2010/main" val="0"/>
              </a:ext>
            </a:extLst>
          </a:blip>
          <a:srcRect t="16883" b="36361"/>
          <a:stretch/>
        </p:blipFill>
        <p:spPr bwMode="auto">
          <a:xfrm>
            <a:off x="3323884" y="609601"/>
            <a:ext cx="2960472" cy="1777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6B903ED-2C66-2A4E-B7D0-BC497A1DC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818" y="3665875"/>
            <a:ext cx="8122705" cy="2698101"/>
          </a:xfrm>
          <a:prstGeom prst="rect">
            <a:avLst/>
          </a:prstGeom>
        </p:spPr>
      </p:pic>
    </p:spTree>
    <p:extLst>
      <p:ext uri="{BB962C8B-B14F-4D97-AF65-F5344CB8AC3E}">
        <p14:creationId xmlns:p14="http://schemas.microsoft.com/office/powerpoint/2010/main" val="239609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C21A46CE-CA15-274D-B27D-3CC71D24A83F}"/>
              </a:ext>
            </a:extLst>
          </p:cNvPr>
          <p:cNvSpPr>
            <a:spLocks noGrp="1"/>
          </p:cNvSpPr>
          <p:nvPr>
            <p:ph type="ctrTitle"/>
          </p:nvPr>
        </p:nvSpPr>
        <p:spPr>
          <a:xfrm>
            <a:off x="771525" y="2130425"/>
            <a:ext cx="8743950" cy="1470025"/>
          </a:xfrm>
        </p:spPr>
        <p:txBody>
          <a:bodyPr/>
          <a:lstStyle/>
          <a:p>
            <a:endParaRPr lang="en-US" altLang="en-US">
              <a:ea typeface="ヒラギノ角ゴ Pro W3" panose="020B0300000000000000" pitchFamily="34" charset="-128"/>
            </a:endParaRPr>
          </a:p>
        </p:txBody>
      </p:sp>
      <p:sp>
        <p:nvSpPr>
          <p:cNvPr id="3" name="Subtitle 2">
            <a:extLst>
              <a:ext uri="{FF2B5EF4-FFF2-40B4-BE49-F238E27FC236}">
                <a16:creationId xmlns:a16="http://schemas.microsoft.com/office/drawing/2014/main" id="{4F20E676-21E0-9F46-939C-CA400ACCBC5B}"/>
              </a:ext>
            </a:extLst>
          </p:cNvPr>
          <p:cNvSpPr>
            <a:spLocks noGrp="1"/>
          </p:cNvSpPr>
          <p:nvPr>
            <p:ph type="subTitle" idx="1"/>
          </p:nvPr>
        </p:nvSpPr>
        <p:spPr/>
        <p:txBody>
          <a:bodyPr/>
          <a:lstStyle/>
          <a:p>
            <a:pPr>
              <a:buFont typeface="Arial" charset="0"/>
              <a:buNone/>
              <a:defRPr/>
            </a:pPr>
            <a:endParaRPr lang="en-US"/>
          </a:p>
        </p:txBody>
      </p:sp>
      <p:pic>
        <p:nvPicPr>
          <p:cNvPr id="141315" name="Picture 3" descr="OWG Power Point Template.jpg">
            <a:extLst>
              <a:ext uri="{FF2B5EF4-FFF2-40B4-BE49-F238E27FC236}">
                <a16:creationId xmlns:a16="http://schemas.microsoft.com/office/drawing/2014/main" id="{2CDD8B4C-B014-9447-AF09-09CA5B74FE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873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1" descr="OWG CSP - Foods of the Month Banner.jpg">
            <a:extLst>
              <a:ext uri="{FF2B5EF4-FFF2-40B4-BE49-F238E27FC236}">
                <a16:creationId xmlns:a16="http://schemas.microsoft.com/office/drawing/2014/main" id="{D2A4B8F4-F66F-6F4E-AB60-669AE6A03E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786" y="-12700"/>
            <a:ext cx="10107386"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4">
            <a:extLst>
              <a:ext uri="{FF2B5EF4-FFF2-40B4-BE49-F238E27FC236}">
                <a16:creationId xmlns:a16="http://schemas.microsoft.com/office/drawing/2014/main" id="{BAA89C87-3FF4-594B-92A8-D1E4049235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7660" y="1094012"/>
            <a:ext cx="4173538"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C7CE3C-3B41-C445-AC8D-E6A004C8C2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63997"/>
            <a:ext cx="5166404" cy="3874803"/>
          </a:xfrm>
          <a:prstGeom prst="rect">
            <a:avLst/>
          </a:prstGeom>
        </p:spPr>
      </p:pic>
    </p:spTree>
    <p:extLst>
      <p:ext uri="{BB962C8B-B14F-4D97-AF65-F5344CB8AC3E}">
        <p14:creationId xmlns:p14="http://schemas.microsoft.com/office/powerpoint/2010/main" val="347267764"/>
      </p:ext>
    </p:extLst>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WG Power Point Template.jpg">
            <a:extLst>
              <a:ext uri="{FF2B5EF4-FFF2-40B4-BE49-F238E27FC236}">
                <a16:creationId xmlns:a16="http://schemas.microsoft.com/office/drawing/2014/main" id="{8FB36486-859D-0D4B-BBD9-2234ACC44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4" y="-142621"/>
            <a:ext cx="10433887" cy="7000621"/>
          </a:xfrm>
          <a:prstGeom prst="rect">
            <a:avLst/>
          </a:prstGeom>
        </p:spPr>
      </p:pic>
      <p:sp>
        <p:nvSpPr>
          <p:cNvPr id="114692" name="Rectangle 4">
            <a:extLst>
              <a:ext uri="{FF2B5EF4-FFF2-40B4-BE49-F238E27FC236}">
                <a16:creationId xmlns:a16="http://schemas.microsoft.com/office/drawing/2014/main" id="{F400DA25-1264-884B-9771-DA0687BBCE06}"/>
              </a:ext>
            </a:extLst>
          </p:cNvPr>
          <p:cNvSpPr>
            <a:spLocks noChangeArrowheads="1"/>
          </p:cNvSpPr>
          <p:nvPr/>
        </p:nvSpPr>
        <p:spPr bwMode="auto">
          <a:xfrm>
            <a:off x="771525" y="4953000"/>
            <a:ext cx="9258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endParaRPr lang="en-US" altLang="en-US" sz="2400" b="1">
              <a:cs typeface="Arial" panose="020B0604020202020204" pitchFamily="34" charset="0"/>
            </a:endParaRPr>
          </a:p>
        </p:txBody>
      </p:sp>
      <p:sp>
        <p:nvSpPr>
          <p:cNvPr id="114693" name="Rectangle 5">
            <a:extLst>
              <a:ext uri="{FF2B5EF4-FFF2-40B4-BE49-F238E27FC236}">
                <a16:creationId xmlns:a16="http://schemas.microsoft.com/office/drawing/2014/main" id="{205EE3EE-514E-F140-B874-AEC0B83CE362}"/>
              </a:ext>
            </a:extLst>
          </p:cNvPr>
          <p:cNvSpPr>
            <a:spLocks noChangeArrowheads="1"/>
          </p:cNvSpPr>
          <p:nvPr/>
        </p:nvSpPr>
        <p:spPr bwMode="auto">
          <a:xfrm>
            <a:off x="0" y="1752600"/>
            <a:ext cx="1028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endParaRPr lang="en-US" altLang="en-US" sz="1200">
              <a:solidFill>
                <a:schemeClr val="bg1"/>
              </a:solidFill>
              <a:cs typeface="Arial" panose="020B0604020202020204" pitchFamily="34" charset="0"/>
            </a:endParaRPr>
          </a:p>
          <a:p>
            <a:pPr eaLnBrk="1" hangingPunct="1">
              <a:buFontTx/>
              <a:buNone/>
            </a:pPr>
            <a:endParaRPr lang="en-US" altLang="en-US" sz="1200">
              <a:solidFill>
                <a:schemeClr val="bg1"/>
              </a:solidFill>
              <a:cs typeface="Arial" panose="020B0604020202020204" pitchFamily="34" charset="0"/>
            </a:endParaRPr>
          </a:p>
          <a:p>
            <a:pPr eaLnBrk="1" hangingPunct="1">
              <a:buFontTx/>
              <a:buNone/>
            </a:pPr>
            <a:endParaRPr lang="en-US" altLang="en-US" sz="1200">
              <a:solidFill>
                <a:schemeClr val="bg1"/>
              </a:solidFill>
              <a:cs typeface="Arial" panose="020B0604020202020204" pitchFamily="34" charset="0"/>
            </a:endParaRPr>
          </a:p>
          <a:p>
            <a:pPr eaLnBrk="1" hangingPunct="1">
              <a:buFontTx/>
              <a:buNone/>
            </a:pPr>
            <a:endParaRPr lang="en-US" altLang="en-US" sz="1200">
              <a:solidFill>
                <a:schemeClr val="bg1"/>
              </a:solidFill>
              <a:cs typeface="Arial" panose="020B0604020202020204" pitchFamily="34" charset="0"/>
            </a:endParaRPr>
          </a:p>
          <a:p>
            <a:pPr eaLnBrk="1" hangingPunct="1">
              <a:buFontTx/>
              <a:buNone/>
            </a:pPr>
            <a:endParaRPr lang="en-US" altLang="en-US" sz="1200">
              <a:solidFill>
                <a:schemeClr val="bg1"/>
              </a:solidFill>
              <a:cs typeface="Arial" panose="020B0604020202020204" pitchFamily="34" charset="0"/>
            </a:endParaRPr>
          </a:p>
          <a:p>
            <a:pPr eaLnBrk="1" hangingPunct="1">
              <a:buFontTx/>
              <a:buNone/>
            </a:pPr>
            <a:endParaRPr lang="en-US" altLang="en-US" sz="1200">
              <a:solidFill>
                <a:schemeClr val="bg1"/>
              </a:solidFill>
              <a:cs typeface="Arial" panose="020B0604020202020204" pitchFamily="34" charset="0"/>
            </a:endParaRPr>
          </a:p>
        </p:txBody>
      </p:sp>
      <p:sp>
        <p:nvSpPr>
          <p:cNvPr id="114694" name="Rectangle 6">
            <a:extLst>
              <a:ext uri="{FF2B5EF4-FFF2-40B4-BE49-F238E27FC236}">
                <a16:creationId xmlns:a16="http://schemas.microsoft.com/office/drawing/2014/main" id="{799E1B73-C798-F44F-B73E-8B15C137E31D}"/>
              </a:ext>
            </a:extLst>
          </p:cNvPr>
          <p:cNvSpPr>
            <a:spLocks noChangeArrowheads="1"/>
          </p:cNvSpPr>
          <p:nvPr/>
        </p:nvSpPr>
        <p:spPr bwMode="auto">
          <a:xfrm>
            <a:off x="428625" y="5562600"/>
            <a:ext cx="9258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endParaRPr lang="en-US" altLang="en-US" sz="2400" b="1">
              <a:cs typeface="Arial" panose="020B0604020202020204" pitchFamily="34" charset="0"/>
            </a:endParaRPr>
          </a:p>
        </p:txBody>
      </p:sp>
      <p:graphicFrame>
        <p:nvGraphicFramePr>
          <p:cNvPr id="3080" name="Group 8">
            <a:extLst>
              <a:ext uri="{FF2B5EF4-FFF2-40B4-BE49-F238E27FC236}">
                <a16:creationId xmlns:a16="http://schemas.microsoft.com/office/drawing/2014/main" id="{8FF12A08-5676-4E45-B48D-11EEE7C34341}"/>
              </a:ext>
            </a:extLst>
          </p:cNvPr>
          <p:cNvGraphicFramePr>
            <a:graphicFrameLocks noGrp="1"/>
          </p:cNvGraphicFramePr>
          <p:nvPr>
            <p:ph idx="4294967295"/>
            <p:extLst>
              <p:ext uri="{D42A27DB-BD31-4B8C-83A1-F6EECF244321}">
                <p14:modId xmlns:p14="http://schemas.microsoft.com/office/powerpoint/2010/main" val="3155055835"/>
              </p:ext>
            </p:extLst>
          </p:nvPr>
        </p:nvGraphicFramePr>
        <p:xfrm>
          <a:off x="428625" y="68006"/>
          <a:ext cx="9258301" cy="5981703"/>
        </p:xfrm>
        <a:graphic>
          <a:graphicData uri="http://schemas.openxmlformats.org/drawingml/2006/table">
            <a:tbl>
              <a:tblPr/>
              <a:tblGrid>
                <a:gridCol w="2122902">
                  <a:extLst>
                    <a:ext uri="{9D8B030D-6E8A-4147-A177-3AD203B41FA5}">
                      <a16:colId xmlns:a16="http://schemas.microsoft.com/office/drawing/2014/main" val="20000"/>
                    </a:ext>
                  </a:extLst>
                </a:gridCol>
                <a:gridCol w="3632258">
                  <a:extLst>
                    <a:ext uri="{9D8B030D-6E8A-4147-A177-3AD203B41FA5}">
                      <a16:colId xmlns:a16="http://schemas.microsoft.com/office/drawing/2014/main" val="20001"/>
                    </a:ext>
                  </a:extLst>
                </a:gridCol>
                <a:gridCol w="3503141">
                  <a:extLst>
                    <a:ext uri="{9D8B030D-6E8A-4147-A177-3AD203B41FA5}">
                      <a16:colId xmlns:a16="http://schemas.microsoft.com/office/drawing/2014/main" val="20002"/>
                    </a:ext>
                  </a:extLst>
                </a:gridCol>
              </a:tblGrid>
              <a:tr h="5181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3F96D1"/>
                        </a:solidFill>
                        <a:effectLst/>
                        <a:latin typeface="Arial Rounded MT Bold" pitchFamily="34" charset="0"/>
                      </a:endParaRPr>
                    </a:p>
                  </a:txBody>
                  <a:tcPr marL="102870" marR="102870"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3F96D1"/>
                        </a:solidFill>
                        <a:effectLst/>
                        <a:latin typeface="Arial Rounded MT Bold" pitchFamily="34" charset="0"/>
                      </a:endParaRPr>
                    </a:p>
                  </a:txBody>
                  <a:tcPr marL="102870" marR="102870"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0"/>
                  </a:ext>
                </a:extLst>
              </a:tr>
              <a:tr h="380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September</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Whole Grains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Tomatoes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24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October</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Apples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Winter Squash</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November</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Lean Meats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Sweet Potatoes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December</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Citrus </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Root Vegetables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796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January</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Cruciferous Vegetables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Legumes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February</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Good Fats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Reduced Fat Dairy</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372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March</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Stems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Fish</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3729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April</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Nuts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Fresh Beans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744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May</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Eggs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Spinach</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June</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Berries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Peppers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441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July</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Tropical Fruits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Corn</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5108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August</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  Stone Fruits</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FF0000"/>
                          </a:solidFill>
                          <a:effectLst/>
                          <a:latin typeface="Arial" charset="0"/>
                        </a:rPr>
                        <a:t>Summer Squash</a:t>
                      </a:r>
                    </a:p>
                  </a:txBody>
                  <a:tcPr marL="102870" marR="102870" marT="45718" marB="4571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
        <p:nvSpPr>
          <p:cNvPr id="114752" name="Text Box 4">
            <a:extLst>
              <a:ext uri="{FF2B5EF4-FFF2-40B4-BE49-F238E27FC236}">
                <a16:creationId xmlns:a16="http://schemas.microsoft.com/office/drawing/2014/main" id="{7670E812-6BB0-0C42-BDEF-EDE8C477BD05}"/>
              </a:ext>
            </a:extLst>
          </p:cNvPr>
          <p:cNvSpPr txBox="1">
            <a:spLocks noChangeArrowheads="1"/>
          </p:cNvSpPr>
          <p:nvPr/>
        </p:nvSpPr>
        <p:spPr bwMode="auto">
          <a:xfrm>
            <a:off x="-73444" y="-83189"/>
            <a:ext cx="1028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b="1" dirty="0">
                <a:latin typeface="Gill Sans SemiBold" panose="020B0502020104020203" pitchFamily="34" charset="-79"/>
                <a:cs typeface="Gill Sans SemiBold" panose="020B0502020104020203" pitchFamily="34" charset="-79"/>
              </a:rPr>
              <a:t>OWG Foods of the Month Club Calendar</a:t>
            </a:r>
          </a:p>
        </p:txBody>
      </p:sp>
    </p:spTree>
    <p:extLst>
      <p:ext uri="{BB962C8B-B14F-4D97-AF65-F5344CB8AC3E}">
        <p14:creationId xmlns:p14="http://schemas.microsoft.com/office/powerpoint/2010/main" val="59434579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5" descr="OWG Power Point Template.jpg">
            <a:extLst>
              <a:ext uri="{FF2B5EF4-FFF2-40B4-BE49-F238E27FC236}">
                <a16:creationId xmlns:a16="http://schemas.microsoft.com/office/drawing/2014/main" id="{D02814AD-FCD7-D34E-97B7-D250E17E97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873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Text Box 4">
            <a:extLst>
              <a:ext uri="{FF2B5EF4-FFF2-40B4-BE49-F238E27FC236}">
                <a16:creationId xmlns:a16="http://schemas.microsoft.com/office/drawing/2014/main" id="{EAB69CF9-27AC-2A41-B8C3-17013DBEBBCC}"/>
              </a:ext>
            </a:extLst>
          </p:cNvPr>
          <p:cNvSpPr txBox="1">
            <a:spLocks noChangeArrowheads="1"/>
          </p:cNvSpPr>
          <p:nvPr/>
        </p:nvSpPr>
        <p:spPr bwMode="auto">
          <a:xfrm>
            <a:off x="0" y="0"/>
            <a:ext cx="10287000" cy="646113"/>
          </a:xfrm>
          <a:prstGeom prst="rect">
            <a:avLst/>
          </a:prstGeom>
          <a:noFill/>
          <a:ln w="9525">
            <a:noFill/>
            <a:miter lim="800000"/>
            <a:headEnd/>
            <a:tailEnd/>
          </a:ln>
        </p:spPr>
        <p:txBody>
          <a:bodyPr>
            <a:spAutoFit/>
          </a:bodyPr>
          <a:lstStyle/>
          <a:p>
            <a:pPr algn="ctr" eaLnBrk="1" hangingPunct="1">
              <a:defRPr/>
            </a:pPr>
            <a:r>
              <a:rPr lang="en-US" sz="3600" b="1" dirty="0">
                <a:solidFill>
                  <a:srgbClr val="ED1A3B"/>
                </a:solidFill>
                <a:latin typeface="Gill Sans SemiBold" panose="020B0502020104020203" pitchFamily="34" charset="-79"/>
                <a:ea typeface="Arial" charset="0"/>
                <a:cs typeface="Gill Sans SemiBold" panose="020B0502020104020203" pitchFamily="34" charset="-79"/>
              </a:rPr>
              <a:t>Monthly Posters</a:t>
            </a:r>
          </a:p>
        </p:txBody>
      </p:sp>
      <p:pic>
        <p:nvPicPr>
          <p:cNvPr id="116739" name="Picture 9" descr="Whole Grain Poster.jpg">
            <a:extLst>
              <a:ext uri="{FF2B5EF4-FFF2-40B4-BE49-F238E27FC236}">
                <a16:creationId xmlns:a16="http://schemas.microsoft.com/office/drawing/2014/main" id="{33433099-EA6E-0A49-A50F-5B1F919C8E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75" y="677863"/>
            <a:ext cx="4471988"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1" descr="Sept Tomato Poster.jpg">
            <a:extLst>
              <a:ext uri="{FF2B5EF4-FFF2-40B4-BE49-F238E27FC236}">
                <a16:creationId xmlns:a16="http://schemas.microsoft.com/office/drawing/2014/main" id="{B69F0D4B-D279-7041-BA5F-50F53AF0F9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5100" y="719138"/>
            <a:ext cx="44831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14757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OWG Power Point Template.jpg">
            <a:extLst>
              <a:ext uri="{FF2B5EF4-FFF2-40B4-BE49-F238E27FC236}">
                <a16:creationId xmlns:a16="http://schemas.microsoft.com/office/drawing/2014/main" id="{4BECB9BA-213A-B149-BBA5-2C5B19BA72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873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Box 5">
            <a:extLst>
              <a:ext uri="{FF2B5EF4-FFF2-40B4-BE49-F238E27FC236}">
                <a16:creationId xmlns:a16="http://schemas.microsoft.com/office/drawing/2014/main" id="{6EA08B71-593B-B04C-AA19-61B262497C44}"/>
              </a:ext>
            </a:extLst>
          </p:cNvPr>
          <p:cNvSpPr txBox="1">
            <a:spLocks noChangeArrowheads="1"/>
          </p:cNvSpPr>
          <p:nvPr/>
        </p:nvSpPr>
        <p:spPr bwMode="auto">
          <a:xfrm>
            <a:off x="-339212" y="0"/>
            <a:ext cx="10287000" cy="615553"/>
          </a:xfrm>
          <a:prstGeom prst="rect">
            <a:avLst/>
          </a:prstGeom>
          <a:noFill/>
          <a:ln w="9525">
            <a:noFill/>
            <a:miter lim="800000"/>
            <a:headEnd/>
            <a:tailEnd/>
          </a:ln>
        </p:spPr>
        <p:txBody>
          <a:bodyPr>
            <a:spAutoFit/>
          </a:bodyPr>
          <a:lstStyle/>
          <a:p>
            <a:pPr algn="ctr" eaLnBrk="1" hangingPunct="1">
              <a:defRPr/>
            </a:pPr>
            <a:r>
              <a:rPr lang="en-US" sz="3400" b="1" dirty="0">
                <a:solidFill>
                  <a:srgbClr val="ED1A3B"/>
                </a:solidFill>
                <a:latin typeface="Gill Sans SemiBold" panose="020B0502020104020203" pitchFamily="34" charset="-79"/>
                <a:ea typeface="Arial" charset="0"/>
                <a:cs typeface="Gill Sans SemiBold" panose="020B0502020104020203" pitchFamily="34" charset="-79"/>
              </a:rPr>
              <a:t>Buttons/Aprons for Child Nutrition Professionals</a:t>
            </a:r>
          </a:p>
        </p:txBody>
      </p:sp>
      <p:pic>
        <p:nvPicPr>
          <p:cNvPr id="118787" name="Picture 2" descr="7503 Foods of the Month BUTTONS FI.jpg">
            <a:extLst>
              <a:ext uri="{FF2B5EF4-FFF2-40B4-BE49-F238E27FC236}">
                <a16:creationId xmlns:a16="http://schemas.microsoft.com/office/drawing/2014/main" id="{7D262BCE-8FE2-1A4C-B15B-4F45FCE5F5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417" y="958645"/>
            <a:ext cx="7284923" cy="51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70484A81-AA99-3F43-898F-776D97C60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 y="1434760"/>
            <a:ext cx="2637950" cy="401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14184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OWG Power Point Template.jpg">
            <a:extLst>
              <a:ext uri="{FF2B5EF4-FFF2-40B4-BE49-F238E27FC236}">
                <a16:creationId xmlns:a16="http://schemas.microsoft.com/office/drawing/2014/main" id="{BF9D85F1-3F42-724F-9289-9004A53B42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873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Box 4">
            <a:extLst>
              <a:ext uri="{FF2B5EF4-FFF2-40B4-BE49-F238E27FC236}">
                <a16:creationId xmlns:a16="http://schemas.microsoft.com/office/drawing/2014/main" id="{C0B232A0-B2AE-E540-848A-F573A013A7A3}"/>
              </a:ext>
            </a:extLst>
          </p:cNvPr>
          <p:cNvSpPr txBox="1">
            <a:spLocks noChangeArrowheads="1"/>
          </p:cNvSpPr>
          <p:nvPr/>
        </p:nvSpPr>
        <p:spPr bwMode="auto">
          <a:xfrm>
            <a:off x="0" y="4763"/>
            <a:ext cx="10287000" cy="646112"/>
          </a:xfrm>
          <a:prstGeom prst="rect">
            <a:avLst/>
          </a:prstGeom>
          <a:noFill/>
          <a:ln w="9525">
            <a:noFill/>
            <a:miter lim="800000"/>
            <a:headEnd/>
            <a:tailEnd/>
          </a:ln>
        </p:spPr>
        <p:txBody>
          <a:bodyPr>
            <a:spAutoFit/>
          </a:bodyPr>
          <a:lstStyle/>
          <a:p>
            <a:pPr algn="ctr" eaLnBrk="1" hangingPunct="1">
              <a:defRPr/>
            </a:pPr>
            <a:r>
              <a:rPr lang="en-US" sz="3600" b="1" dirty="0">
                <a:solidFill>
                  <a:srgbClr val="ED1A3B"/>
                </a:solidFill>
                <a:latin typeface="Gill Sans SemiBold" panose="020B0502020104020203" pitchFamily="34" charset="-79"/>
                <a:ea typeface="Arial" charset="0"/>
                <a:cs typeface="Gill Sans SemiBold" panose="020B0502020104020203" pitchFamily="34" charset="-79"/>
              </a:rPr>
              <a:t>Family Newsletters</a:t>
            </a:r>
          </a:p>
        </p:txBody>
      </p:sp>
      <p:pic>
        <p:nvPicPr>
          <p:cNvPr id="2" name="Picture 1" descr="9 Sept FoM Newsletter (A)_Page_1.jpg">
            <a:extLst>
              <a:ext uri="{FF2B5EF4-FFF2-40B4-BE49-F238E27FC236}">
                <a16:creationId xmlns:a16="http://schemas.microsoft.com/office/drawing/2014/main" id="{64706B18-545E-E042-B673-154435C29F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 y="796925"/>
            <a:ext cx="4570413" cy="525621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4" name="Picture 3" descr="9 Sept FoM Newsletter (A)_Page_2.jpg">
            <a:extLst>
              <a:ext uri="{FF2B5EF4-FFF2-40B4-BE49-F238E27FC236}">
                <a16:creationId xmlns:a16="http://schemas.microsoft.com/office/drawing/2014/main" id="{3D9B9B58-7D0D-AD47-A3F8-F3CF895579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796925"/>
            <a:ext cx="4610100" cy="525621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842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5" descr="OWG Power Point Template.jpg">
            <a:extLst>
              <a:ext uri="{FF2B5EF4-FFF2-40B4-BE49-F238E27FC236}">
                <a16:creationId xmlns:a16="http://schemas.microsoft.com/office/drawing/2014/main" id="{56EF9E55-7905-604D-8B73-DE06B0C52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873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Box 7">
            <a:extLst>
              <a:ext uri="{FF2B5EF4-FFF2-40B4-BE49-F238E27FC236}">
                <a16:creationId xmlns:a16="http://schemas.microsoft.com/office/drawing/2014/main" id="{281B5127-8D4D-DA45-B524-CEABB3E60214}"/>
              </a:ext>
            </a:extLst>
          </p:cNvPr>
          <p:cNvSpPr txBox="1">
            <a:spLocks noChangeArrowheads="1"/>
          </p:cNvSpPr>
          <p:nvPr/>
        </p:nvSpPr>
        <p:spPr bwMode="auto">
          <a:xfrm>
            <a:off x="0" y="4763"/>
            <a:ext cx="10287000" cy="584200"/>
          </a:xfrm>
          <a:prstGeom prst="rect">
            <a:avLst/>
          </a:prstGeom>
          <a:noFill/>
          <a:ln w="9525">
            <a:noFill/>
            <a:miter lim="800000"/>
            <a:headEnd/>
            <a:tailEnd/>
          </a:ln>
        </p:spPr>
        <p:txBody>
          <a:bodyPr>
            <a:spAutoFit/>
          </a:bodyPr>
          <a:lstStyle/>
          <a:p>
            <a:pPr algn="ctr" eaLnBrk="1" hangingPunct="1">
              <a:defRPr/>
            </a:pPr>
            <a:r>
              <a:rPr lang="en-US" sz="3200" b="1" dirty="0">
                <a:solidFill>
                  <a:srgbClr val="ED1A3B"/>
                </a:solidFill>
                <a:latin typeface="Gill Sans SemiBold" panose="020B0502020104020203" pitchFamily="34" charset="-79"/>
                <a:ea typeface="Arial" charset="0"/>
                <a:cs typeface="Gill Sans SemiBold" panose="020B0502020104020203" pitchFamily="34" charset="-79"/>
              </a:rPr>
              <a:t>Activity/Coloring Sheets</a:t>
            </a:r>
          </a:p>
        </p:txBody>
      </p:sp>
      <p:pic>
        <p:nvPicPr>
          <p:cNvPr id="124931" name="Picture 4" descr="Whole Wheat Activity Sheet for PP.jpg">
            <a:extLst>
              <a:ext uri="{FF2B5EF4-FFF2-40B4-BE49-F238E27FC236}">
                <a16:creationId xmlns:a16="http://schemas.microsoft.com/office/drawing/2014/main" id="{5880FE48-7D73-3443-A140-CC1E29E6E5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2075" y="914400"/>
            <a:ext cx="4570413" cy="5276850"/>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124932" name="Picture 5" descr="Whole Grain Coloring sheet for PP.jpg">
            <a:extLst>
              <a:ext uri="{FF2B5EF4-FFF2-40B4-BE49-F238E27FC236}">
                <a16:creationId xmlns:a16="http://schemas.microsoft.com/office/drawing/2014/main" id="{62D7EE73-7AB9-9F4B-AAFC-70BA52F776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8" y="906463"/>
            <a:ext cx="4621212" cy="5281612"/>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31968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OWG Power Point Template.jpg">
            <a:extLst>
              <a:ext uri="{FF2B5EF4-FFF2-40B4-BE49-F238E27FC236}">
                <a16:creationId xmlns:a16="http://schemas.microsoft.com/office/drawing/2014/main" id="{8EFAD496-61A7-7147-9CC8-273C1CF264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5873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2" name="Picture 1" descr="Screen Shot 2016-06-14 at 8.57.44 AM.png">
            <a:extLst>
              <a:ext uri="{FF2B5EF4-FFF2-40B4-BE49-F238E27FC236}">
                <a16:creationId xmlns:a16="http://schemas.microsoft.com/office/drawing/2014/main" id="{94FD0826-63CB-3048-905D-A0FB3BD2C3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09" y="554990"/>
            <a:ext cx="9681503" cy="571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1">
            <a:extLst>
              <a:ext uri="{FF2B5EF4-FFF2-40B4-BE49-F238E27FC236}">
                <a16:creationId xmlns:a16="http://schemas.microsoft.com/office/drawing/2014/main" id="{EB5D9911-4400-5141-AF78-6D8D866ECAAA}"/>
              </a:ext>
            </a:extLst>
          </p:cNvPr>
          <p:cNvSpPr txBox="1">
            <a:spLocks noChangeArrowheads="1"/>
          </p:cNvSpPr>
          <p:nvPr/>
        </p:nvSpPr>
        <p:spPr bwMode="auto">
          <a:xfrm>
            <a:off x="-220663" y="-728663"/>
            <a:ext cx="10287001"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2800" dirty="0">
              <a:latin typeface="Times New Roman" panose="02020603050405020304" pitchFamily="18" charset="0"/>
            </a:endParaRPr>
          </a:p>
          <a:p>
            <a:pPr algn="ctr" eaLnBrk="1" hangingPunct="1">
              <a:spcBef>
                <a:spcPct val="0"/>
              </a:spcBef>
              <a:buFontTx/>
              <a:buNone/>
            </a:pPr>
            <a:endParaRPr lang="en-US" altLang="en-US" sz="2400" b="1" dirty="0">
              <a:latin typeface="Times New Roman" panose="02020603050405020304" pitchFamily="18" charset="0"/>
            </a:endParaRPr>
          </a:p>
          <a:p>
            <a:pPr algn="ctr" eaLnBrk="1" hangingPunct="1">
              <a:spcBef>
                <a:spcPct val="0"/>
              </a:spcBef>
              <a:buFontTx/>
              <a:buNone/>
            </a:pPr>
            <a:r>
              <a:rPr lang="en-US" altLang="en-US" sz="2400" b="1" dirty="0">
                <a:latin typeface="Gill Sans SemiBold" panose="020B0502020104020203" pitchFamily="34" charset="-79"/>
              </a:rPr>
              <a:t>Linked to standards in all 50 states!</a:t>
            </a:r>
          </a:p>
          <a:p>
            <a:pPr algn="ctr" eaLnBrk="1" hangingPunct="1">
              <a:spcBef>
                <a:spcPct val="0"/>
              </a:spcBef>
              <a:buFontTx/>
              <a:buNone/>
            </a:pPr>
            <a:endParaRPr lang="en-US" altLang="en-US" sz="2400" b="1" dirty="0">
              <a:latin typeface="Gill Sans SemiBold" panose="020B0502020104020203" pitchFamily="34" charset="-79"/>
            </a:endParaRPr>
          </a:p>
          <a:p>
            <a:pPr eaLnBrk="1" hangingPunct="1">
              <a:spcBef>
                <a:spcPct val="0"/>
              </a:spcBef>
              <a:buFontTx/>
              <a:buNone/>
            </a:pPr>
            <a:r>
              <a:rPr lang="en-US" altLang="en-US" sz="4000" b="1" dirty="0">
                <a:latin typeface="Times New Roman" panose="02020603050405020304" pitchFamily="18" charset="0"/>
              </a:rPr>
              <a:t>			</a:t>
            </a:r>
            <a:endParaRPr lang="en-US" altLang="en-US" sz="2000" b="1" i="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27789988"/>
      </p:ext>
    </p:extLst>
  </p:cSld>
  <p:clrMapOvr>
    <a:masterClrMapping/>
  </p:clrMapOvr>
  <p:transition>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WG Power Point Template.jpg">
            <a:extLst>
              <a:ext uri="{FF2B5EF4-FFF2-40B4-BE49-F238E27FC236}">
                <a16:creationId xmlns:a16="http://schemas.microsoft.com/office/drawing/2014/main" id="{AFF323D6-BEA2-6F4C-9224-5F85C0263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78" y="-44601"/>
            <a:ext cx="10433887" cy="7000621"/>
          </a:xfrm>
          <a:prstGeom prst="rect">
            <a:avLst/>
          </a:prstGeom>
        </p:spPr>
      </p:pic>
      <p:sp>
        <p:nvSpPr>
          <p:cNvPr id="136193" name="Rectangle 2"/>
          <p:cNvSpPr>
            <a:spLocks noChangeArrowheads="1"/>
          </p:cNvSpPr>
          <p:nvPr/>
        </p:nvSpPr>
        <p:spPr bwMode="auto">
          <a:xfrm>
            <a:off x="-3175" y="-630238"/>
            <a:ext cx="10287000" cy="2209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b="1">
              <a:solidFill>
                <a:srgbClr val="ED1A3B"/>
              </a:solidFill>
            </a:endParaRPr>
          </a:p>
          <a:p>
            <a:pPr algn="ctr"/>
            <a:endParaRPr lang="en-US" sz="3200" b="1">
              <a:solidFill>
                <a:srgbClr val="ED1A3B"/>
              </a:solidFill>
            </a:endParaRPr>
          </a:p>
        </p:txBody>
      </p:sp>
      <p:sp>
        <p:nvSpPr>
          <p:cNvPr id="136194" name="Rectangle 3"/>
          <p:cNvSpPr>
            <a:spLocks noChangeArrowheads="1"/>
          </p:cNvSpPr>
          <p:nvPr/>
        </p:nvSpPr>
        <p:spPr bwMode="auto">
          <a:xfrm>
            <a:off x="-69850" y="852488"/>
            <a:ext cx="1028700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1100">
              <a:solidFill>
                <a:schemeClr val="bg1"/>
              </a:solidFill>
            </a:endParaRPr>
          </a:p>
          <a:p>
            <a:pPr algn="ctr">
              <a:spcBef>
                <a:spcPct val="20000"/>
              </a:spcBef>
            </a:pPr>
            <a:endParaRPr lang="en-US">
              <a:solidFill>
                <a:schemeClr val="bg1"/>
              </a:solidFill>
              <a:latin typeface="Arial Rounded MT Bold" charset="0"/>
            </a:endParaRPr>
          </a:p>
          <a:p>
            <a:pPr algn="ctr">
              <a:spcBef>
                <a:spcPct val="20000"/>
              </a:spcBef>
            </a:pPr>
            <a:endParaRPr lang="en-US" sz="2000">
              <a:solidFill>
                <a:schemeClr val="bg1"/>
              </a:solidFill>
              <a:latin typeface="Arial Rounded MT Bold" charset="0"/>
            </a:endParaRPr>
          </a:p>
          <a:p>
            <a:pPr algn="ctr">
              <a:spcBef>
                <a:spcPct val="20000"/>
              </a:spcBef>
            </a:pPr>
            <a:endParaRPr lang="en-US" b="1"/>
          </a:p>
        </p:txBody>
      </p:sp>
      <p:sp>
        <p:nvSpPr>
          <p:cNvPr id="136196" name="TextBox 1"/>
          <p:cNvSpPr txBox="1">
            <a:spLocks noChangeArrowheads="1"/>
          </p:cNvSpPr>
          <p:nvPr/>
        </p:nvSpPr>
        <p:spPr bwMode="auto">
          <a:xfrm>
            <a:off x="-211250" y="84140"/>
            <a:ext cx="102870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algn="ctr" eaLnBrk="1" hangingPunct="1"/>
            <a:endParaRPr lang="en-US" sz="2800" dirty="0">
              <a:cs typeface="Times New Roman" charset="0"/>
            </a:endParaRPr>
          </a:p>
          <a:p>
            <a:pPr algn="ctr" eaLnBrk="1" hangingPunct="1"/>
            <a:endParaRPr lang="en-US" b="1" dirty="0">
              <a:cs typeface="Times New Roman" charset="0"/>
            </a:endParaRPr>
          </a:p>
          <a:p>
            <a:pPr algn="ctr" eaLnBrk="1" hangingPunct="1"/>
            <a:r>
              <a:rPr lang="en-US" b="1" dirty="0">
                <a:latin typeface="Gill Sans SemiBold"/>
                <a:cs typeface="Gill Sans SemiBold"/>
              </a:rPr>
              <a:t>Statistically-Significant Health AND Academic Outcomes!</a:t>
            </a:r>
          </a:p>
          <a:p>
            <a:pPr algn="ctr" eaLnBrk="1" hangingPunct="1"/>
            <a:endParaRPr lang="en-US" b="1" dirty="0">
              <a:latin typeface="Gill Sans SemiBold"/>
              <a:cs typeface="Gill Sans SemiBold"/>
            </a:endParaRPr>
          </a:p>
          <a:p>
            <a:pPr eaLnBrk="1" hangingPunct="1"/>
            <a:r>
              <a:rPr lang="en-US" sz="4000" b="1" dirty="0">
                <a:cs typeface="Times New Roman" charset="0"/>
              </a:rPr>
              <a:t>			</a:t>
            </a:r>
            <a:endParaRPr lang="en-US" sz="2000" b="1" i="1" dirty="0">
              <a:solidFill>
                <a:srgbClr val="000000"/>
              </a:solidFill>
              <a:cs typeface="Times New Roman" charset="0"/>
            </a:endParaRPr>
          </a:p>
        </p:txBody>
      </p:sp>
      <p:pic>
        <p:nvPicPr>
          <p:cNvPr id="3" name="Picture 2">
            <a:extLst>
              <a:ext uri="{FF2B5EF4-FFF2-40B4-BE49-F238E27FC236}">
                <a16:creationId xmlns:a16="http://schemas.microsoft.com/office/drawing/2014/main" id="{506EC3F4-3641-A34B-9714-5436801C0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22" y="1047135"/>
            <a:ext cx="10274379" cy="8582356"/>
          </a:xfrm>
          <a:prstGeom prst="rect">
            <a:avLst/>
          </a:prstGeom>
        </p:spPr>
      </p:pic>
      <p:sp>
        <p:nvSpPr>
          <p:cNvPr id="136195" name="TextBox 1"/>
          <p:cNvSpPr txBox="1">
            <a:spLocks noChangeArrowheads="1"/>
          </p:cNvSpPr>
          <p:nvPr/>
        </p:nvSpPr>
        <p:spPr bwMode="auto">
          <a:xfrm>
            <a:off x="-101600" y="3046413"/>
            <a:ext cx="9938774" cy="292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algn="ctr" eaLnBrk="1" hangingPunct="1"/>
            <a:endParaRPr lang="en-US" sz="2800" dirty="0">
              <a:cs typeface="Times New Roman" charset="0"/>
            </a:endParaRPr>
          </a:p>
          <a:p>
            <a:pPr algn="ctr" eaLnBrk="1" hangingPunct="1"/>
            <a:endParaRPr lang="en-US" sz="2000" b="1" dirty="0">
              <a:solidFill>
                <a:srgbClr val="000000"/>
              </a:solidFill>
              <a:cs typeface="Times New Roman" charset="0"/>
            </a:endParaRPr>
          </a:p>
          <a:p>
            <a:pPr algn="ctr" eaLnBrk="1" hangingPunct="1"/>
            <a:endParaRPr lang="en-US" sz="2000" b="1" dirty="0">
              <a:solidFill>
                <a:srgbClr val="000000"/>
              </a:solidFill>
              <a:cs typeface="Times New Roman" charset="0"/>
            </a:endParaRPr>
          </a:p>
          <a:p>
            <a:pPr algn="ctr" eaLnBrk="1" hangingPunct="1"/>
            <a:endParaRPr lang="en-US" sz="2000" b="1" dirty="0">
              <a:solidFill>
                <a:srgbClr val="000000"/>
              </a:solidFill>
              <a:cs typeface="Times New Roman" charset="0"/>
            </a:endParaRPr>
          </a:p>
          <a:p>
            <a:pPr algn="ctr" eaLnBrk="1" hangingPunct="1"/>
            <a:r>
              <a:rPr lang="en-US" dirty="0">
                <a:solidFill>
                  <a:srgbClr val="000000"/>
                </a:solidFill>
                <a:latin typeface="Gill Sans SemiBold"/>
                <a:cs typeface="Gill Sans SemiBold"/>
              </a:rPr>
              <a:t>Results published in:</a:t>
            </a:r>
          </a:p>
          <a:p>
            <a:pPr algn="ctr" eaLnBrk="1" hangingPunct="1"/>
            <a:r>
              <a:rPr lang="en-US" dirty="0">
                <a:solidFill>
                  <a:srgbClr val="000000"/>
                </a:solidFill>
                <a:latin typeface="Gill Sans SemiBold Italic"/>
                <a:cs typeface="Gill Sans SemiBold Italic"/>
              </a:rPr>
              <a:t> Journal of the Academy of Nutrition and Dietetics </a:t>
            </a:r>
          </a:p>
          <a:p>
            <a:pPr algn="ctr" eaLnBrk="1" hangingPunct="1"/>
            <a:r>
              <a:rPr lang="en-US" dirty="0">
                <a:solidFill>
                  <a:srgbClr val="000000"/>
                </a:solidFill>
                <a:latin typeface="Gill Sans SemiBold Italic"/>
                <a:cs typeface="Gill Sans SemiBold Italic"/>
              </a:rPr>
              <a:t>Journal of American Public Health</a:t>
            </a:r>
          </a:p>
          <a:p>
            <a:pPr algn="ctr" eaLnBrk="1" hangingPunct="1"/>
            <a:r>
              <a:rPr lang="en-US" dirty="0">
                <a:solidFill>
                  <a:srgbClr val="000000"/>
                </a:solidFill>
                <a:latin typeface="Gill Sans SemiBold Italic"/>
                <a:cs typeface="Gill Sans SemiBold Italic"/>
              </a:rPr>
              <a:t>Journal of Healthcare for the Poor and Underserved</a:t>
            </a:r>
          </a:p>
        </p:txBody>
      </p:sp>
    </p:spTree>
    <p:extLst>
      <p:ext uri="{BB962C8B-B14F-4D97-AF65-F5344CB8AC3E}">
        <p14:creationId xmlns:p14="http://schemas.microsoft.com/office/powerpoint/2010/main" val="27301371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WG Power Point Templ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621"/>
            <a:ext cx="10287000" cy="7000621"/>
          </a:xfrm>
          <a:prstGeom prst="rect">
            <a:avLst/>
          </a:prstGeom>
        </p:spPr>
      </p:pic>
      <p:sp>
        <p:nvSpPr>
          <p:cNvPr id="5" name="Rectangle 3"/>
          <p:cNvSpPr txBox="1">
            <a:spLocks noChangeArrowheads="1"/>
          </p:cNvSpPr>
          <p:nvPr/>
        </p:nvSpPr>
        <p:spPr bwMode="auto">
          <a:xfrm>
            <a:off x="434671" y="209285"/>
            <a:ext cx="8910964"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pPr eaLnBrk="1" hangingPunct="1"/>
            <a:r>
              <a:rPr lang="en-US" sz="2400" dirty="0">
                <a:solidFill>
                  <a:srgbClr val="000000"/>
                </a:solidFill>
                <a:latin typeface="Gill Sans SemiBold"/>
                <a:cs typeface="Gill Sans SemiBold"/>
              </a:rPr>
              <a:t>The Gold Standard: Reducing BMI Percentiles in Children  </a:t>
            </a:r>
            <a:endParaRPr lang="en-US" sz="1400" dirty="0">
              <a:solidFill>
                <a:srgbClr val="000000"/>
              </a:solidFill>
              <a:latin typeface="Gill Sans SemiBold"/>
              <a:cs typeface="Gill Sans SemiBold"/>
            </a:endParaRPr>
          </a:p>
        </p:txBody>
      </p:sp>
      <p:grpSp>
        <p:nvGrpSpPr>
          <p:cNvPr id="13" name="Group 12"/>
          <p:cNvGrpSpPr/>
          <p:nvPr/>
        </p:nvGrpSpPr>
        <p:grpSpPr>
          <a:xfrm>
            <a:off x="2370066" y="1156245"/>
            <a:ext cx="5415035" cy="4211454"/>
            <a:chOff x="1743848" y="923895"/>
            <a:chExt cx="6574790" cy="4545274"/>
          </a:xfrm>
        </p:grpSpPr>
        <p:sp>
          <p:nvSpPr>
            <p:cNvPr id="6" name="Rectangle 4"/>
            <p:cNvSpPr txBox="1">
              <a:spLocks noChangeArrowheads="1"/>
            </p:cNvSpPr>
            <p:nvPr/>
          </p:nvSpPr>
          <p:spPr bwMode="auto">
            <a:xfrm>
              <a:off x="2159000" y="923895"/>
              <a:ext cx="5318125" cy="4545274"/>
            </a:xfrm>
            <a:prstGeom prst="rect">
              <a:avLst/>
            </a:prstGeom>
            <a:gradFill rotWithShape="1">
              <a:gsLst>
                <a:gs pos="0">
                  <a:srgbClr val="3F96D1"/>
                </a:gs>
                <a:gs pos="100000">
                  <a:srgbClr val="002F47"/>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ヒラギノ角ゴ Pro W3" charset="0"/>
                  <a:cs typeface="ヒラギノ角ゴ Pro W3" charset="0"/>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ヒラギノ角ゴ Pro W3" charset="0"/>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ヒラギノ角ゴ Pro W3" charset="0"/>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ヒラギノ角ゴ Pro W3" charset="0"/>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ヒラギノ角ゴ Pro W3"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hangingPunct="1"/>
              <a:r>
                <a:rPr lang="en-US" sz="2000" b="1">
                  <a:solidFill>
                    <a:schemeClr val="bg1"/>
                  </a:solidFill>
                  <a:latin typeface="Calibri" charset="0"/>
                </a:rPr>
                <a:t> </a:t>
              </a:r>
            </a:p>
          </p:txBody>
        </p:sp>
        <p:graphicFrame>
          <p:nvGraphicFramePr>
            <p:cNvPr id="7" name="Object 6"/>
            <p:cNvGraphicFramePr>
              <a:graphicFrameLocks noChangeAspect="1"/>
            </p:cNvGraphicFramePr>
            <p:nvPr>
              <p:extLst/>
            </p:nvPr>
          </p:nvGraphicFramePr>
          <p:xfrm>
            <a:off x="1743848" y="1345740"/>
            <a:ext cx="6574790" cy="3642788"/>
          </p:xfrm>
          <a:graphic>
            <a:graphicData uri="http://schemas.openxmlformats.org/presentationml/2006/ole">
              <mc:AlternateContent xmlns:mc="http://schemas.openxmlformats.org/markup-compatibility/2006">
                <mc:Choice xmlns:v="urn:schemas-microsoft-com:vml" Requires="v">
                  <p:oleObj spid="_x0000_s13502" name="Chart" r:id="rId5" imgW="4533900" imgH="2819400" progId="MSGraph.Chart.8">
                    <p:embed followColorScheme="full"/>
                  </p:oleObj>
                </mc:Choice>
                <mc:Fallback>
                  <p:oleObj name="Chart" r:id="rId5" imgW="4533900" imgH="2819400" progId="MSGraph.Chart.8">
                    <p:embed followColorScheme="full"/>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848" y="1345740"/>
                          <a:ext cx="6574790" cy="3642788"/>
                        </a:xfrm>
                        <a:prstGeom prst="rect">
                          <a:avLst/>
                        </a:prstGeom>
                        <a:noFill/>
                        <a:ln>
                          <a:noFill/>
                        </a:ln>
                        <a:extLst/>
                      </p:spPr>
                    </p:pic>
                  </p:oleObj>
                </mc:Fallback>
              </mc:AlternateContent>
            </a:graphicData>
          </a:graphic>
        </p:graphicFrame>
        <p:sp>
          <p:nvSpPr>
            <p:cNvPr id="8" name="Text Box 8"/>
            <p:cNvSpPr txBox="1">
              <a:spLocks noChangeArrowheads="1"/>
            </p:cNvSpPr>
            <p:nvPr/>
          </p:nvSpPr>
          <p:spPr bwMode="auto">
            <a:xfrm>
              <a:off x="2008189" y="1147050"/>
              <a:ext cx="5473700" cy="1328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algn="ctr" eaLnBrk="1" hangingPunct="1"/>
              <a:r>
                <a:rPr lang="en-US" sz="2000" dirty="0">
                  <a:solidFill>
                    <a:schemeClr val="bg1"/>
                  </a:solidFill>
                  <a:latin typeface="Gill Sans SemiBold"/>
                  <a:cs typeface="Gill Sans SemiBold"/>
                </a:rPr>
                <a:t>Change in BMI Percentiles</a:t>
              </a:r>
            </a:p>
            <a:p>
              <a:pPr algn="ctr" eaLnBrk="1" hangingPunct="1"/>
              <a:r>
                <a:rPr lang="en-US" sz="2000" dirty="0">
                  <a:solidFill>
                    <a:schemeClr val="bg1"/>
                  </a:solidFill>
                  <a:latin typeface="Gill Sans SemiBold"/>
                  <a:cs typeface="Gill Sans SemiBold"/>
                </a:rPr>
                <a:t>With </a:t>
              </a:r>
              <a:r>
                <a:rPr lang="en-US" sz="2000" dirty="0" err="1">
                  <a:solidFill>
                    <a:schemeClr val="bg1"/>
                  </a:solidFill>
                  <a:latin typeface="Gill Sans SemiBold"/>
                  <a:cs typeface="Gill Sans SemiBold"/>
                </a:rPr>
                <a:t>OrganWise</a:t>
              </a:r>
              <a:r>
                <a:rPr lang="en-US" sz="2000" dirty="0">
                  <a:solidFill>
                    <a:schemeClr val="bg1"/>
                  </a:solidFill>
                  <a:latin typeface="Gill Sans SemiBold"/>
                  <a:cs typeface="Gill Sans SemiBold"/>
                </a:rPr>
                <a:t> Program</a:t>
              </a:r>
            </a:p>
            <a:p>
              <a:pPr algn="ctr" eaLnBrk="1" hangingPunct="1"/>
              <a:endParaRPr lang="en-US" sz="1000" dirty="0">
                <a:solidFill>
                  <a:schemeClr val="bg1"/>
                </a:solidFill>
                <a:latin typeface="Gill Sans SemiBold"/>
                <a:cs typeface="Gill Sans SemiBold"/>
              </a:endParaRPr>
            </a:p>
            <a:p>
              <a:pPr algn="ctr" eaLnBrk="1" hangingPunct="1"/>
              <a:r>
                <a:rPr lang="en-US" dirty="0">
                  <a:solidFill>
                    <a:schemeClr val="bg1"/>
                  </a:solidFill>
                  <a:latin typeface="Gill Sans SemiBold"/>
                  <a:cs typeface="Gill Sans SemiBold"/>
                </a:rPr>
                <a:t>      Fall to Spring</a:t>
              </a:r>
              <a:r>
                <a:rPr lang="en-US" sz="1200" dirty="0">
                  <a:solidFill>
                    <a:schemeClr val="bg1"/>
                  </a:solidFill>
                  <a:latin typeface="Gill Sans SemiBold"/>
                  <a:cs typeface="Gill Sans SemiBold"/>
                </a:rPr>
                <a:t>*</a:t>
              </a:r>
              <a:r>
                <a:rPr lang="en-US" dirty="0">
                  <a:solidFill>
                    <a:schemeClr val="bg1"/>
                  </a:solidFill>
                  <a:latin typeface="Gill Sans SemiBold"/>
                  <a:cs typeface="Gill Sans SemiBold"/>
                </a:rPr>
                <a:t> </a:t>
              </a:r>
              <a:r>
                <a:rPr lang="en-US" sz="1200" dirty="0">
                  <a:solidFill>
                    <a:schemeClr val="bg1"/>
                  </a:solidFill>
                  <a:latin typeface="Gill Sans SemiBold"/>
                  <a:cs typeface="Gill Sans SemiBold"/>
                </a:rPr>
                <a:t>(school year)</a:t>
              </a:r>
            </a:p>
          </p:txBody>
        </p:sp>
      </p:grpSp>
      <p:sp>
        <p:nvSpPr>
          <p:cNvPr id="9" name="Text Box 10"/>
          <p:cNvSpPr txBox="1">
            <a:spLocks noChangeArrowheads="1"/>
          </p:cNvSpPr>
          <p:nvPr/>
        </p:nvSpPr>
        <p:spPr bwMode="auto">
          <a:xfrm rot="16200000">
            <a:off x="1035229" y="3089803"/>
            <a:ext cx="37306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algn="ctr" eaLnBrk="1" hangingPunct="1">
              <a:spcBef>
                <a:spcPct val="50000"/>
              </a:spcBef>
            </a:pPr>
            <a:r>
              <a:rPr lang="en-US" sz="1600" dirty="0">
                <a:solidFill>
                  <a:schemeClr val="bg1"/>
                </a:solidFill>
                <a:latin typeface="Gill Sans SemiBold"/>
                <a:cs typeface="Gill Sans SemiBold"/>
              </a:rPr>
              <a:t>Change in BMI Percentile</a:t>
            </a:r>
          </a:p>
        </p:txBody>
      </p:sp>
      <p:sp>
        <p:nvSpPr>
          <p:cNvPr id="10" name="Text Box 11"/>
          <p:cNvSpPr txBox="1">
            <a:spLocks noChangeArrowheads="1"/>
          </p:cNvSpPr>
          <p:nvPr/>
        </p:nvSpPr>
        <p:spPr bwMode="auto">
          <a:xfrm>
            <a:off x="3708404" y="5027256"/>
            <a:ext cx="12628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eaLnBrk="1" hangingPunct="1"/>
            <a:r>
              <a:rPr lang="en-US" sz="1400" b="1" dirty="0">
                <a:solidFill>
                  <a:schemeClr val="bg1"/>
                </a:solidFill>
                <a:cs typeface="Arial" charset="0"/>
              </a:rPr>
              <a:t>*p=.007</a:t>
            </a:r>
          </a:p>
        </p:txBody>
      </p:sp>
      <p:sp>
        <p:nvSpPr>
          <p:cNvPr id="12" name="Rectangle 2"/>
          <p:cNvSpPr txBox="1">
            <a:spLocks noChangeArrowheads="1"/>
          </p:cNvSpPr>
          <p:nvPr/>
        </p:nvSpPr>
        <p:spPr bwMode="auto">
          <a:xfrm>
            <a:off x="539444" y="4938761"/>
            <a:ext cx="8816622"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pPr eaLnBrk="1" hangingPunct="1"/>
            <a:r>
              <a:rPr lang="en-US" sz="2400" dirty="0">
                <a:solidFill>
                  <a:srgbClr val="FF0000"/>
                </a:solidFill>
                <a:latin typeface="Gill Sans SemiBold"/>
                <a:cs typeface="Gill Sans SemiBold"/>
              </a:rPr>
              <a:t>Published in the Journal of the American Dietetic Association</a:t>
            </a:r>
          </a:p>
          <a:p>
            <a:pPr eaLnBrk="1" hangingPunct="1"/>
            <a:r>
              <a:rPr lang="en-US" sz="1200" dirty="0">
                <a:solidFill>
                  <a:srgbClr val="FF0000"/>
                </a:solidFill>
                <a:latin typeface="Gill Sans SemiBold Italic"/>
                <a:cs typeface="Gill Sans SemiBold Italic"/>
              </a:rPr>
              <a:t>(Journal of the Academy of Nutrition and Dietetics</a:t>
            </a:r>
            <a:r>
              <a:rPr lang="en-US" sz="1200" dirty="0">
                <a:solidFill>
                  <a:srgbClr val="000000"/>
                </a:solidFill>
                <a:latin typeface="Gill Sans SemiBold Italic"/>
                <a:cs typeface="Gill Sans SemiBold Italic"/>
              </a:rPr>
              <a:t>)</a:t>
            </a:r>
            <a:endParaRPr lang="en-US" sz="1200" dirty="0">
              <a:latin typeface="Times New Roman"/>
              <a:cs typeface="Times New Roman"/>
            </a:endParaRPr>
          </a:p>
        </p:txBody>
      </p:sp>
      <p:sp>
        <p:nvSpPr>
          <p:cNvPr id="11" name="Text Box 12"/>
          <p:cNvSpPr txBox="1">
            <a:spLocks noChangeArrowheads="1"/>
          </p:cNvSpPr>
          <p:nvPr/>
        </p:nvSpPr>
        <p:spPr bwMode="auto">
          <a:xfrm>
            <a:off x="232288" y="6369383"/>
            <a:ext cx="861342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eaLnBrk="1" hangingPunct="1"/>
            <a:r>
              <a:rPr lang="en-US" sz="1100" dirty="0" err="1">
                <a:solidFill>
                  <a:schemeClr val="bg1"/>
                </a:solidFill>
                <a:latin typeface="Gill Sans"/>
                <a:cs typeface="Gill Sans"/>
              </a:rPr>
              <a:t>Hollar</a:t>
            </a:r>
            <a:r>
              <a:rPr lang="en-US" sz="1100" dirty="0">
                <a:solidFill>
                  <a:schemeClr val="bg1"/>
                </a:solidFill>
                <a:latin typeface="Gill Sans"/>
                <a:cs typeface="Gill Sans"/>
              </a:rPr>
              <a:t> D, Messiah SE, Lopez-</a:t>
            </a:r>
            <a:r>
              <a:rPr lang="en-US" sz="1100" dirty="0" err="1">
                <a:solidFill>
                  <a:schemeClr val="bg1"/>
                </a:solidFill>
                <a:latin typeface="Gill Sans"/>
                <a:cs typeface="Gill Sans"/>
              </a:rPr>
              <a:t>Mitnik</a:t>
            </a:r>
            <a:r>
              <a:rPr lang="en-US" sz="1100" dirty="0">
                <a:solidFill>
                  <a:schemeClr val="bg1"/>
                </a:solidFill>
                <a:latin typeface="Gill Sans"/>
                <a:cs typeface="Gill Sans"/>
              </a:rPr>
              <a:t> G, </a:t>
            </a:r>
            <a:r>
              <a:rPr lang="en-US" sz="1100" dirty="0" err="1">
                <a:solidFill>
                  <a:schemeClr val="bg1"/>
                </a:solidFill>
                <a:latin typeface="Gill Sans"/>
                <a:cs typeface="Gill Sans"/>
              </a:rPr>
              <a:t>Almon</a:t>
            </a:r>
            <a:r>
              <a:rPr lang="en-US" sz="1100" dirty="0">
                <a:solidFill>
                  <a:schemeClr val="bg1"/>
                </a:solidFill>
                <a:latin typeface="Gill Sans"/>
                <a:cs typeface="Gill Sans"/>
              </a:rPr>
              <a:t> M, </a:t>
            </a:r>
            <a:r>
              <a:rPr lang="en-US" sz="1100" dirty="0" err="1">
                <a:solidFill>
                  <a:schemeClr val="bg1"/>
                </a:solidFill>
                <a:latin typeface="Gill Sans"/>
                <a:cs typeface="Gill Sans"/>
              </a:rPr>
              <a:t>Hollar</a:t>
            </a:r>
            <a:r>
              <a:rPr lang="en-US" sz="1100" dirty="0">
                <a:solidFill>
                  <a:schemeClr val="bg1"/>
                </a:solidFill>
                <a:latin typeface="Gill Sans"/>
                <a:cs typeface="Gill Sans"/>
              </a:rPr>
              <a:t> TL, </a:t>
            </a:r>
            <a:r>
              <a:rPr lang="en-US" sz="1100" dirty="0" err="1">
                <a:solidFill>
                  <a:schemeClr val="bg1"/>
                </a:solidFill>
                <a:latin typeface="Gill Sans"/>
                <a:cs typeface="Gill Sans"/>
              </a:rPr>
              <a:t>Agatston</a:t>
            </a:r>
            <a:r>
              <a:rPr lang="en-US" sz="1100" dirty="0">
                <a:solidFill>
                  <a:schemeClr val="bg1"/>
                </a:solidFill>
                <a:latin typeface="Gill Sans"/>
                <a:cs typeface="Gill Sans"/>
              </a:rPr>
              <a:t> AS. Effect of a school-based obesity prevention intervention </a:t>
            </a:r>
          </a:p>
          <a:p>
            <a:pPr eaLnBrk="1" hangingPunct="1"/>
            <a:r>
              <a:rPr lang="en-US" sz="1100" dirty="0">
                <a:solidFill>
                  <a:schemeClr val="bg1"/>
                </a:solidFill>
                <a:latin typeface="Gill Sans"/>
                <a:cs typeface="Gill Sans"/>
              </a:rPr>
              <a:t>on weight and blood pressure in 6-13 year olds. </a:t>
            </a:r>
            <a:r>
              <a:rPr lang="en-US" sz="1100" i="1" dirty="0">
                <a:solidFill>
                  <a:schemeClr val="bg1"/>
                </a:solidFill>
                <a:latin typeface="Gill Sans"/>
                <a:cs typeface="Gill Sans"/>
              </a:rPr>
              <a:t>Journal of the American Dietetic Association, 2010;110 (2), 261-267. </a:t>
            </a:r>
          </a:p>
        </p:txBody>
      </p:sp>
    </p:spTree>
    <p:extLst>
      <p:ext uri="{BB962C8B-B14F-4D97-AF65-F5344CB8AC3E}">
        <p14:creationId xmlns:p14="http://schemas.microsoft.com/office/powerpoint/2010/main" val="192936866"/>
      </p:ext>
    </p:extLst>
  </p:cSld>
  <p:clrMapOvr>
    <a:masterClrMapping/>
  </p:clrMapOvr>
  <p:transition>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WG Power Point Templ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601"/>
            <a:ext cx="10327071" cy="7000621"/>
          </a:xfrm>
          <a:prstGeom prst="rect">
            <a:avLst/>
          </a:prstGeom>
          <a:noFill/>
        </p:spPr>
      </p:pic>
      <p:graphicFrame>
        <p:nvGraphicFramePr>
          <p:cNvPr id="19" name="Object 3"/>
          <p:cNvGraphicFramePr>
            <a:graphicFrameLocks noChangeAspect="1"/>
          </p:cNvGraphicFramePr>
          <p:nvPr>
            <p:extLst/>
          </p:nvPr>
        </p:nvGraphicFramePr>
        <p:xfrm>
          <a:off x="1338944" y="979285"/>
          <a:ext cx="8441362" cy="3847406"/>
        </p:xfrm>
        <a:graphic>
          <a:graphicData uri="http://schemas.openxmlformats.org/presentationml/2006/ole">
            <mc:AlternateContent xmlns:mc="http://schemas.openxmlformats.org/markup-compatibility/2006">
              <mc:Choice xmlns:v="urn:schemas-microsoft-com:vml" Requires="v">
                <p:oleObj spid="_x0000_s14526" name="Worksheet" r:id="rId5" imgW="7061200" imgH="3848100" progId="Excel.Sheet.8">
                  <p:embed/>
                </p:oleObj>
              </mc:Choice>
              <mc:Fallback>
                <p:oleObj name="Worksheet" r:id="rId5" imgW="7061200" imgH="3848100" progId="Excel.Sheet.8">
                  <p:embed/>
                  <p:pic>
                    <p:nvPicPr>
                      <p:cNvPr id="19" name="Object 3"/>
                      <p:cNvPicPr>
                        <a:picLocks noGrp="1" noChangeAspect="1" noChangeArrowheads="1"/>
                      </p:cNvPicPr>
                      <p:nvPr/>
                    </p:nvPicPr>
                    <p:blipFill>
                      <a:blip r:embed="rId6"/>
                      <a:srcRect/>
                      <a:stretch>
                        <a:fillRect/>
                      </a:stretch>
                    </p:blipFill>
                    <p:spPr bwMode="auto">
                      <a:xfrm>
                        <a:off x="1338944" y="979285"/>
                        <a:ext cx="8441362" cy="3847406"/>
                      </a:xfrm>
                      <a:prstGeom prst="rect">
                        <a:avLst/>
                      </a:prstGeom>
                      <a:noFill/>
                      <a:ln>
                        <a:noFill/>
                      </a:ln>
                      <a:extLst/>
                    </p:spPr>
                  </p:pic>
                </p:oleObj>
              </mc:Fallback>
            </mc:AlternateContent>
          </a:graphicData>
        </a:graphic>
      </p:graphicFrame>
      <p:sp>
        <p:nvSpPr>
          <p:cNvPr id="21" name="Rectangle 2"/>
          <p:cNvSpPr txBox="1">
            <a:spLocks noChangeArrowheads="1"/>
          </p:cNvSpPr>
          <p:nvPr/>
        </p:nvSpPr>
        <p:spPr bwMode="auto">
          <a:xfrm>
            <a:off x="492478" y="5090963"/>
            <a:ext cx="8816622"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pPr eaLnBrk="1" hangingPunct="1"/>
            <a:r>
              <a:rPr lang="en-US" sz="2400" dirty="0">
                <a:solidFill>
                  <a:srgbClr val="FF0000"/>
                </a:solidFill>
                <a:latin typeface="Gill Sans SemiBold"/>
                <a:cs typeface="Gill Sans SemiBold"/>
              </a:rPr>
              <a:t>Published in the Journal of the American Dietetic Association</a:t>
            </a:r>
          </a:p>
          <a:p>
            <a:pPr eaLnBrk="1" hangingPunct="1"/>
            <a:r>
              <a:rPr lang="en-US" sz="1200" dirty="0">
                <a:solidFill>
                  <a:srgbClr val="FF0000"/>
                </a:solidFill>
                <a:latin typeface="Gill Sans SemiBold Italic"/>
                <a:cs typeface="Gill Sans SemiBold Italic"/>
              </a:rPr>
              <a:t>(Journal of the Academy of Nutrition and Dietetics</a:t>
            </a:r>
            <a:r>
              <a:rPr lang="en-US" sz="1200" dirty="0">
                <a:solidFill>
                  <a:srgbClr val="000000"/>
                </a:solidFill>
                <a:latin typeface="Gill Sans SemiBold Italic"/>
                <a:cs typeface="Gill Sans SemiBold Italic"/>
              </a:rPr>
              <a:t>)</a:t>
            </a:r>
            <a:endParaRPr lang="en-US" sz="1200" dirty="0">
              <a:latin typeface="Times New Roman"/>
              <a:cs typeface="Times New Roman"/>
            </a:endParaRPr>
          </a:p>
        </p:txBody>
      </p:sp>
      <p:sp>
        <p:nvSpPr>
          <p:cNvPr id="10" name="Text Box 12"/>
          <p:cNvSpPr txBox="1">
            <a:spLocks noChangeArrowheads="1"/>
          </p:cNvSpPr>
          <p:nvPr/>
        </p:nvSpPr>
        <p:spPr bwMode="auto">
          <a:xfrm>
            <a:off x="571500" y="6369383"/>
            <a:ext cx="861342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eaLnBrk="1" hangingPunct="1"/>
            <a:r>
              <a:rPr lang="en-US" sz="1100" dirty="0" err="1">
                <a:solidFill>
                  <a:schemeClr val="bg1"/>
                </a:solidFill>
                <a:latin typeface="Gill Sans"/>
                <a:cs typeface="Gill Sans"/>
              </a:rPr>
              <a:t>Hollar</a:t>
            </a:r>
            <a:r>
              <a:rPr lang="en-US" sz="1100" dirty="0">
                <a:solidFill>
                  <a:schemeClr val="bg1"/>
                </a:solidFill>
                <a:latin typeface="Gill Sans"/>
                <a:cs typeface="Gill Sans"/>
              </a:rPr>
              <a:t> D, Messiah SE, Lopez-</a:t>
            </a:r>
            <a:r>
              <a:rPr lang="en-US" sz="1100" dirty="0" err="1">
                <a:solidFill>
                  <a:schemeClr val="bg1"/>
                </a:solidFill>
                <a:latin typeface="Gill Sans"/>
                <a:cs typeface="Gill Sans"/>
              </a:rPr>
              <a:t>Mitnik</a:t>
            </a:r>
            <a:r>
              <a:rPr lang="en-US" sz="1100" dirty="0">
                <a:solidFill>
                  <a:schemeClr val="bg1"/>
                </a:solidFill>
                <a:latin typeface="Gill Sans"/>
                <a:cs typeface="Gill Sans"/>
              </a:rPr>
              <a:t> G, </a:t>
            </a:r>
            <a:r>
              <a:rPr lang="en-US" sz="1100" dirty="0" err="1">
                <a:solidFill>
                  <a:schemeClr val="bg1"/>
                </a:solidFill>
                <a:latin typeface="Gill Sans"/>
                <a:cs typeface="Gill Sans"/>
              </a:rPr>
              <a:t>Almon</a:t>
            </a:r>
            <a:r>
              <a:rPr lang="en-US" sz="1100" dirty="0">
                <a:solidFill>
                  <a:schemeClr val="bg1"/>
                </a:solidFill>
                <a:latin typeface="Gill Sans"/>
                <a:cs typeface="Gill Sans"/>
              </a:rPr>
              <a:t> M, </a:t>
            </a:r>
            <a:r>
              <a:rPr lang="en-US" sz="1100" dirty="0" err="1">
                <a:solidFill>
                  <a:schemeClr val="bg1"/>
                </a:solidFill>
                <a:latin typeface="Gill Sans"/>
                <a:cs typeface="Gill Sans"/>
              </a:rPr>
              <a:t>Hollar</a:t>
            </a:r>
            <a:r>
              <a:rPr lang="en-US" sz="1100" dirty="0">
                <a:solidFill>
                  <a:schemeClr val="bg1"/>
                </a:solidFill>
                <a:latin typeface="Gill Sans"/>
                <a:cs typeface="Gill Sans"/>
              </a:rPr>
              <a:t> TL, </a:t>
            </a:r>
            <a:r>
              <a:rPr lang="en-US" sz="1100" dirty="0" err="1">
                <a:solidFill>
                  <a:schemeClr val="bg1"/>
                </a:solidFill>
                <a:latin typeface="Gill Sans"/>
                <a:cs typeface="Gill Sans"/>
              </a:rPr>
              <a:t>Agatston</a:t>
            </a:r>
            <a:r>
              <a:rPr lang="en-US" sz="1100" dirty="0">
                <a:solidFill>
                  <a:schemeClr val="bg1"/>
                </a:solidFill>
                <a:latin typeface="Gill Sans"/>
                <a:cs typeface="Gill Sans"/>
              </a:rPr>
              <a:t> AS. Effect of a school-based obesity prevention intervention </a:t>
            </a:r>
          </a:p>
          <a:p>
            <a:pPr eaLnBrk="1" hangingPunct="1"/>
            <a:r>
              <a:rPr lang="en-US" sz="1100" dirty="0">
                <a:solidFill>
                  <a:schemeClr val="bg1"/>
                </a:solidFill>
                <a:latin typeface="Gill Sans"/>
                <a:cs typeface="Gill Sans"/>
              </a:rPr>
              <a:t>on weight and blood pressure in 6-13 year olds. </a:t>
            </a:r>
            <a:r>
              <a:rPr lang="en-US" sz="1100" i="1" dirty="0">
                <a:solidFill>
                  <a:schemeClr val="bg1"/>
                </a:solidFill>
                <a:latin typeface="Gill Sans"/>
                <a:cs typeface="Gill Sans"/>
              </a:rPr>
              <a:t>Journal of the American Dietetic Association, 2010;110 (2), 261-267. </a:t>
            </a:r>
          </a:p>
        </p:txBody>
      </p:sp>
      <p:sp>
        <p:nvSpPr>
          <p:cNvPr id="12" name="Rectangle 3"/>
          <p:cNvSpPr txBox="1">
            <a:spLocks noChangeArrowheads="1"/>
          </p:cNvSpPr>
          <p:nvPr/>
        </p:nvSpPr>
        <p:spPr bwMode="auto">
          <a:xfrm>
            <a:off x="434671" y="277207"/>
            <a:ext cx="8910964"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pPr eaLnBrk="1" hangingPunct="1"/>
            <a:r>
              <a:rPr lang="en-US" sz="2400" dirty="0">
                <a:solidFill>
                  <a:srgbClr val="000000"/>
                </a:solidFill>
                <a:latin typeface="Gill Sans SemiBold"/>
                <a:cs typeface="Gill Sans SemiBold"/>
              </a:rPr>
              <a:t>Lowers Blood Pressure in Children</a:t>
            </a:r>
            <a:endParaRPr lang="en-US" sz="1400" dirty="0">
              <a:solidFill>
                <a:srgbClr val="000000"/>
              </a:solidFill>
              <a:latin typeface="Gill Sans SemiBold"/>
              <a:cs typeface="Gill Sans SemiBold"/>
            </a:endParaRPr>
          </a:p>
        </p:txBody>
      </p:sp>
      <p:sp>
        <p:nvSpPr>
          <p:cNvPr id="6" name="TextBox 5">
            <a:extLst>
              <a:ext uri="{FF2B5EF4-FFF2-40B4-BE49-F238E27FC236}">
                <a16:creationId xmlns:a16="http://schemas.microsoft.com/office/drawing/2014/main" id="{BC537588-8AF9-A148-936F-30CDD4807C17}"/>
              </a:ext>
            </a:extLst>
          </p:cNvPr>
          <p:cNvSpPr txBox="1"/>
          <p:nvPr/>
        </p:nvSpPr>
        <p:spPr>
          <a:xfrm>
            <a:off x="1948461" y="3745198"/>
            <a:ext cx="5399396" cy="338554"/>
          </a:xfrm>
          <a:prstGeom prst="rect">
            <a:avLst/>
          </a:prstGeom>
          <a:solidFill>
            <a:schemeClr val="bg1"/>
          </a:solidFill>
        </p:spPr>
        <p:txBody>
          <a:bodyPr wrap="square" rtlCol="0">
            <a:spAutoFit/>
          </a:bodyPr>
          <a:lstStyle/>
          <a:p>
            <a:r>
              <a:rPr lang="en-US" sz="1600" dirty="0"/>
              <a:t>   Fall </a:t>
            </a:r>
            <a:r>
              <a:rPr lang="en-US" sz="1600" dirty="0" err="1"/>
              <a:t>Yr</a:t>
            </a:r>
            <a:r>
              <a:rPr lang="en-US" sz="1600" dirty="0"/>
              <a:t> 1          Spring </a:t>
            </a:r>
            <a:r>
              <a:rPr lang="en-US" sz="1600" dirty="0" err="1"/>
              <a:t>Yr</a:t>
            </a:r>
            <a:r>
              <a:rPr lang="en-US" sz="1600" dirty="0"/>
              <a:t> 1           Fall </a:t>
            </a:r>
            <a:r>
              <a:rPr lang="en-US" sz="1600" dirty="0" err="1"/>
              <a:t>Yr</a:t>
            </a:r>
            <a:r>
              <a:rPr lang="en-US" sz="1600" dirty="0"/>
              <a:t> 2       Spring </a:t>
            </a:r>
            <a:r>
              <a:rPr lang="en-US" sz="1600" dirty="0" err="1"/>
              <a:t>Yr</a:t>
            </a:r>
            <a:r>
              <a:rPr lang="en-US" sz="1600" dirty="0"/>
              <a:t> 2</a:t>
            </a:r>
          </a:p>
        </p:txBody>
      </p:sp>
    </p:spTree>
    <p:extLst>
      <p:ext uri="{BB962C8B-B14F-4D97-AF65-F5344CB8AC3E}">
        <p14:creationId xmlns:p14="http://schemas.microsoft.com/office/powerpoint/2010/main" val="716842523"/>
      </p:ext>
    </p:extLst>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WG Power Point Tem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 y="0"/>
            <a:ext cx="10433887" cy="7000621"/>
          </a:xfrm>
          <a:prstGeom prst="rect">
            <a:avLst/>
          </a:prstGeom>
        </p:spPr>
      </p:pic>
      <p:sp>
        <p:nvSpPr>
          <p:cNvPr id="5" name="Title 1"/>
          <p:cNvSpPr txBox="1">
            <a:spLocks/>
          </p:cNvSpPr>
          <p:nvPr/>
        </p:nvSpPr>
        <p:spPr bwMode="auto">
          <a:xfrm>
            <a:off x="-81280" y="274762"/>
            <a:ext cx="9916160"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r>
              <a:rPr lang="en-US" sz="2800" dirty="0">
                <a:latin typeface="Gill Sans SemiBold"/>
                <a:cs typeface="Gill Sans SemiBold"/>
              </a:rPr>
              <a:t>Sesame Street Meets Healthy Learning</a:t>
            </a:r>
          </a:p>
        </p:txBody>
      </p:sp>
      <p:pic>
        <p:nvPicPr>
          <p:cNvPr id="6" name="Picture 1" descr="sesamestreetsesamestre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339" y="1784752"/>
            <a:ext cx="4004418" cy="2735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32080" y="2622503"/>
            <a:ext cx="10007600"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r>
              <a:rPr lang="en-US" sz="3200" dirty="0">
                <a:latin typeface="Times New Roman" charset="0"/>
                <a:cs typeface="Times New Roman" charset="0"/>
              </a:rPr>
              <a:t>=</a:t>
            </a:r>
          </a:p>
        </p:txBody>
      </p:sp>
      <p:sp>
        <p:nvSpPr>
          <p:cNvPr id="8" name="Title 1"/>
          <p:cNvSpPr txBox="1">
            <a:spLocks/>
          </p:cNvSpPr>
          <p:nvPr/>
        </p:nvSpPr>
        <p:spPr bwMode="auto">
          <a:xfrm>
            <a:off x="-121921" y="4290101"/>
            <a:ext cx="9956801"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pPr algn="l"/>
            <a:r>
              <a:rPr lang="en-US" sz="3200" dirty="0">
                <a:latin typeface="Times New Roman" charset="0"/>
                <a:cs typeface="Times New Roman" charset="0"/>
              </a:rPr>
              <a:t>          </a:t>
            </a:r>
            <a:r>
              <a:rPr lang="en-US" sz="2800" dirty="0">
                <a:solidFill>
                  <a:srgbClr val="000000"/>
                </a:solidFill>
                <a:latin typeface="Gill Sans MT" panose="020B0502020104020203" pitchFamily="34" charset="77"/>
                <a:cs typeface="Gill Sans SemiBold"/>
              </a:rPr>
              <a:t>ABCs and 1,2,3</a:t>
            </a:r>
            <a:r>
              <a:rPr lang="en-US" sz="2800" dirty="0">
                <a:solidFill>
                  <a:srgbClr val="000000"/>
                </a:solidFill>
                <a:latin typeface="Gill Sans MT" panose="020B0502020104020203" pitchFamily="34" charset="77"/>
                <a:cs typeface="Times New Roman" charset="0"/>
              </a:rPr>
              <a:t>		  	              </a:t>
            </a:r>
            <a:r>
              <a:rPr lang="en-US" sz="2800" dirty="0">
                <a:solidFill>
                  <a:srgbClr val="000000"/>
                </a:solidFill>
                <a:latin typeface="Gill Sans MT" panose="020B0502020104020203" pitchFamily="34" charset="77"/>
                <a:cs typeface="Gill Sans SemiBold"/>
              </a:rPr>
              <a:t>Nutrition and Exercise </a:t>
            </a:r>
          </a:p>
        </p:txBody>
      </p:sp>
      <p:pic>
        <p:nvPicPr>
          <p:cNvPr id="9" name="Picture 8" descr="Group shot for Office Wal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2579" y="1778814"/>
            <a:ext cx="4018442" cy="2760811"/>
          </a:xfrm>
          <a:prstGeom prst="rect">
            <a:avLst/>
          </a:prstGeom>
        </p:spPr>
      </p:pic>
    </p:spTree>
    <p:extLst>
      <p:ext uri="{BB962C8B-B14F-4D97-AF65-F5344CB8AC3E}">
        <p14:creationId xmlns:p14="http://schemas.microsoft.com/office/powerpoint/2010/main" val="25005868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WG Power Point Tem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78" y="-59349"/>
            <a:ext cx="10433887" cy="7000621"/>
          </a:xfrm>
          <a:prstGeom prst="rect">
            <a:avLst/>
          </a:prstGeom>
        </p:spPr>
      </p:pic>
      <p:sp>
        <p:nvSpPr>
          <p:cNvPr id="8" name="Rectangle 2"/>
          <p:cNvSpPr txBox="1">
            <a:spLocks noChangeArrowheads="1"/>
          </p:cNvSpPr>
          <p:nvPr/>
        </p:nvSpPr>
        <p:spPr bwMode="auto">
          <a:xfrm>
            <a:off x="1" y="5099241"/>
            <a:ext cx="9890146"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pPr eaLnBrk="1" hangingPunct="1"/>
            <a:r>
              <a:rPr lang="en-US" sz="2400" dirty="0">
                <a:solidFill>
                  <a:srgbClr val="FF0000"/>
                </a:solidFill>
                <a:latin typeface="Gill Sans SemiBold"/>
                <a:cs typeface="Gill Sans SemiBold"/>
              </a:rPr>
              <a:t>Published in the American Journal of Public Health</a:t>
            </a:r>
          </a:p>
        </p:txBody>
      </p:sp>
      <p:sp>
        <p:nvSpPr>
          <p:cNvPr id="11" name="Text Box 12"/>
          <p:cNvSpPr txBox="1">
            <a:spLocks noChangeArrowheads="1"/>
          </p:cNvSpPr>
          <p:nvPr/>
        </p:nvSpPr>
        <p:spPr bwMode="auto">
          <a:xfrm>
            <a:off x="0" y="6369383"/>
            <a:ext cx="969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0"/>
                <a:cs typeface="ヒラギノ角ゴ Pro W3" charset="0"/>
              </a:defRPr>
            </a:lvl1pPr>
            <a:lvl2pPr marL="742950" indent="-285750" eaLnBrk="0" hangingPunct="0">
              <a:defRPr sz="2400">
                <a:solidFill>
                  <a:schemeClr val="tx1"/>
                </a:solidFill>
                <a:latin typeface="Times New Roman" charset="0"/>
                <a:ea typeface="ヒラギノ角ゴ Pro W3" charset="0"/>
              </a:defRPr>
            </a:lvl2pPr>
            <a:lvl3pPr marL="1143000" indent="-228600" eaLnBrk="0" hangingPunct="0">
              <a:defRPr sz="2400">
                <a:solidFill>
                  <a:schemeClr val="tx1"/>
                </a:solidFill>
                <a:latin typeface="Times New Roman" charset="0"/>
                <a:ea typeface="ヒラギノ角ゴ Pro W3" charset="0"/>
              </a:defRPr>
            </a:lvl3pPr>
            <a:lvl4pPr marL="1600200" indent="-228600" eaLnBrk="0" hangingPunct="0">
              <a:defRPr sz="2400">
                <a:solidFill>
                  <a:schemeClr val="tx1"/>
                </a:solidFill>
                <a:latin typeface="Times New Roman" charset="0"/>
                <a:ea typeface="ヒラギノ角ゴ Pro W3" charset="0"/>
              </a:defRPr>
            </a:lvl4pPr>
            <a:lvl5pPr marL="2057400" indent="-228600" eaLnBrk="0" hangingPunct="0">
              <a:defRPr sz="2400">
                <a:solidFill>
                  <a:schemeClr val="tx1"/>
                </a:solidFill>
                <a:latin typeface="Times New Roman" charset="0"/>
                <a:ea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defRPr>
            </a:lvl9pPr>
          </a:lstStyle>
          <a:p>
            <a:pPr eaLnBrk="1" hangingPunct="1"/>
            <a:r>
              <a:rPr lang="en-US" sz="1100" dirty="0" err="1">
                <a:solidFill>
                  <a:srgbClr val="FFFFFF"/>
                </a:solidFill>
                <a:latin typeface="Gill Sans"/>
                <a:cs typeface="Gill Sans"/>
              </a:rPr>
              <a:t>Hollar</a:t>
            </a:r>
            <a:r>
              <a:rPr lang="en-US" sz="1100" dirty="0">
                <a:solidFill>
                  <a:srgbClr val="FFFFFF"/>
                </a:solidFill>
                <a:latin typeface="Gill Sans"/>
                <a:cs typeface="Gill Sans"/>
              </a:rPr>
              <a:t> D, Messiah SE, Lopez-</a:t>
            </a:r>
            <a:r>
              <a:rPr lang="en-US" sz="1100" dirty="0" err="1">
                <a:solidFill>
                  <a:srgbClr val="FFFFFF"/>
                </a:solidFill>
                <a:latin typeface="Gill Sans"/>
                <a:cs typeface="Gill Sans"/>
              </a:rPr>
              <a:t>Mitnik</a:t>
            </a:r>
            <a:r>
              <a:rPr lang="en-US" sz="1100" dirty="0">
                <a:solidFill>
                  <a:srgbClr val="FFFFFF"/>
                </a:solidFill>
                <a:latin typeface="Gill Sans"/>
                <a:cs typeface="Gill Sans"/>
              </a:rPr>
              <a:t> G, </a:t>
            </a:r>
            <a:r>
              <a:rPr lang="en-US" sz="1100" dirty="0" err="1">
                <a:solidFill>
                  <a:srgbClr val="FFFFFF"/>
                </a:solidFill>
                <a:latin typeface="Gill Sans"/>
                <a:cs typeface="Gill Sans"/>
              </a:rPr>
              <a:t>Almon</a:t>
            </a:r>
            <a:r>
              <a:rPr lang="en-US" sz="1100" dirty="0">
                <a:solidFill>
                  <a:srgbClr val="FFFFFF"/>
                </a:solidFill>
                <a:latin typeface="Gill Sans"/>
                <a:cs typeface="Gill Sans"/>
              </a:rPr>
              <a:t> M, </a:t>
            </a:r>
            <a:r>
              <a:rPr lang="en-US" sz="1100" dirty="0" err="1">
                <a:solidFill>
                  <a:srgbClr val="FFFFFF"/>
                </a:solidFill>
                <a:latin typeface="Gill Sans"/>
                <a:cs typeface="Gill Sans"/>
              </a:rPr>
              <a:t>Hollar</a:t>
            </a:r>
            <a:r>
              <a:rPr lang="en-US" sz="1100" dirty="0">
                <a:solidFill>
                  <a:srgbClr val="FFFFFF"/>
                </a:solidFill>
                <a:latin typeface="Gill Sans"/>
                <a:cs typeface="Gill Sans"/>
              </a:rPr>
              <a:t> TL, </a:t>
            </a:r>
            <a:r>
              <a:rPr lang="en-US" sz="1100" dirty="0" err="1">
                <a:solidFill>
                  <a:srgbClr val="FFFFFF"/>
                </a:solidFill>
                <a:latin typeface="Gill Sans"/>
                <a:cs typeface="Gill Sans"/>
              </a:rPr>
              <a:t>Agatston</a:t>
            </a:r>
            <a:r>
              <a:rPr lang="en-US" sz="1100" dirty="0">
                <a:solidFill>
                  <a:srgbClr val="FFFFFF"/>
                </a:solidFill>
                <a:latin typeface="Gill Sans"/>
                <a:cs typeface="Gill Sans"/>
              </a:rPr>
              <a:t> AS. Effect of an elementary school-based obesity prevention </a:t>
            </a:r>
          </a:p>
          <a:p>
            <a:pPr eaLnBrk="1" hangingPunct="1"/>
            <a:r>
              <a:rPr lang="en-US" sz="1100" dirty="0">
                <a:solidFill>
                  <a:srgbClr val="FFFFFF"/>
                </a:solidFill>
                <a:latin typeface="Gill Sans"/>
                <a:cs typeface="Gill Sans"/>
              </a:rPr>
              <a:t>Intervention on weight and academic performance among low income children. </a:t>
            </a:r>
            <a:r>
              <a:rPr lang="en-US" sz="1100" i="1" dirty="0">
                <a:solidFill>
                  <a:srgbClr val="FFFFFF"/>
                </a:solidFill>
                <a:latin typeface="Gill Sans"/>
                <a:cs typeface="Gill Sans"/>
              </a:rPr>
              <a:t>American Journal of Public Health. 2010;100: 646-653. </a:t>
            </a:r>
          </a:p>
        </p:txBody>
      </p:sp>
      <p:sp>
        <p:nvSpPr>
          <p:cNvPr id="12" name="Rectangle 3"/>
          <p:cNvSpPr txBox="1">
            <a:spLocks noChangeArrowheads="1"/>
          </p:cNvSpPr>
          <p:nvPr/>
        </p:nvSpPr>
        <p:spPr bwMode="auto">
          <a:xfrm>
            <a:off x="-153932" y="-47406"/>
            <a:ext cx="10047232" cy="1101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pPr eaLnBrk="1" hangingPunct="1"/>
            <a:r>
              <a:rPr lang="en-US" sz="2400" dirty="0">
                <a:solidFill>
                  <a:srgbClr val="000000"/>
                </a:solidFill>
                <a:latin typeface="Gill Sans SemiBold"/>
                <a:cs typeface="Gill Sans SemiBold"/>
              </a:rPr>
              <a:t>Improves Math and Reading Scores</a:t>
            </a:r>
          </a:p>
          <a:p>
            <a:pPr eaLnBrk="1" hangingPunct="1"/>
            <a:r>
              <a:rPr lang="en-US" sz="2400" dirty="0">
                <a:solidFill>
                  <a:srgbClr val="000000"/>
                </a:solidFill>
                <a:latin typeface="Gill Sans SemiBold"/>
                <a:cs typeface="Gill Sans SemiBold"/>
              </a:rPr>
              <a:t>No other program has achieved these results!</a:t>
            </a:r>
          </a:p>
        </p:txBody>
      </p:sp>
      <p:pic>
        <p:nvPicPr>
          <p:cNvPr id="9" name="Picture 8" descr="Academic Test Score Graph Redone 2017 w Drop Shado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126" y="1533602"/>
            <a:ext cx="9302574" cy="3487928"/>
          </a:xfrm>
          <a:prstGeom prst="rect">
            <a:avLst/>
          </a:prstGeom>
        </p:spPr>
      </p:pic>
    </p:spTree>
    <p:extLst>
      <p:ext uri="{BB962C8B-B14F-4D97-AF65-F5344CB8AC3E}">
        <p14:creationId xmlns:p14="http://schemas.microsoft.com/office/powerpoint/2010/main" val="1385067418"/>
      </p:ext>
    </p:extLst>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WG Power Point Template.jpg">
            <a:extLst>
              <a:ext uri="{FF2B5EF4-FFF2-40B4-BE49-F238E27FC236}">
                <a16:creationId xmlns:a16="http://schemas.microsoft.com/office/drawing/2014/main" id="{6385EDE4-71CD-B54B-B9EC-10448B583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78" y="-46650"/>
            <a:ext cx="10433887" cy="7000621"/>
          </a:xfrm>
          <a:prstGeom prst="rect">
            <a:avLst/>
          </a:prstGeom>
        </p:spPr>
      </p:pic>
      <p:pic>
        <p:nvPicPr>
          <p:cNvPr id="7" name="Picture 6">
            <a:extLst>
              <a:ext uri="{FF2B5EF4-FFF2-40B4-BE49-F238E27FC236}">
                <a16:creationId xmlns:a16="http://schemas.microsoft.com/office/drawing/2014/main" id="{7477B802-CE6E-314E-9D37-C32CB07B1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6" y="1560288"/>
            <a:ext cx="9765792" cy="1527383"/>
          </a:xfrm>
          <a:prstGeom prst="rect">
            <a:avLst/>
          </a:prstGeom>
        </p:spPr>
      </p:pic>
      <p:pic>
        <p:nvPicPr>
          <p:cNvPr id="9" name="Picture 8">
            <a:extLst>
              <a:ext uri="{FF2B5EF4-FFF2-40B4-BE49-F238E27FC236}">
                <a16:creationId xmlns:a16="http://schemas.microsoft.com/office/drawing/2014/main" id="{3D344BF4-C680-C345-BF83-8E873405E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51" y="4016714"/>
            <a:ext cx="9581441" cy="806243"/>
          </a:xfrm>
          <a:prstGeom prst="rect">
            <a:avLst/>
          </a:prstGeom>
        </p:spPr>
      </p:pic>
      <p:pic>
        <p:nvPicPr>
          <p:cNvPr id="6" name="Picture 5">
            <a:extLst>
              <a:ext uri="{FF2B5EF4-FFF2-40B4-BE49-F238E27FC236}">
                <a16:creationId xmlns:a16="http://schemas.microsoft.com/office/drawing/2014/main" id="{8F6182D0-85A4-6149-AF44-CCB712554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08" y="164592"/>
            <a:ext cx="9508804" cy="1333948"/>
          </a:xfrm>
          <a:prstGeom prst="rect">
            <a:avLst/>
          </a:prstGeom>
        </p:spPr>
      </p:pic>
      <p:pic>
        <p:nvPicPr>
          <p:cNvPr id="17" name="Picture 16">
            <a:extLst>
              <a:ext uri="{FF2B5EF4-FFF2-40B4-BE49-F238E27FC236}">
                <a16:creationId xmlns:a16="http://schemas.microsoft.com/office/drawing/2014/main" id="{964051CA-6F05-7E45-B5D3-6C5919752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8816" y="3149420"/>
            <a:ext cx="3236976" cy="3080522"/>
          </a:xfrm>
          <a:prstGeom prst="rect">
            <a:avLst/>
          </a:prstGeom>
        </p:spPr>
      </p:pic>
      <p:sp>
        <p:nvSpPr>
          <p:cNvPr id="2" name="TextBox 1">
            <a:extLst>
              <a:ext uri="{FF2B5EF4-FFF2-40B4-BE49-F238E27FC236}">
                <a16:creationId xmlns:a16="http://schemas.microsoft.com/office/drawing/2014/main" id="{DD54EDC7-188C-E447-9AF2-17DB42A61D20}"/>
              </a:ext>
            </a:extLst>
          </p:cNvPr>
          <p:cNvSpPr txBox="1"/>
          <p:nvPr/>
        </p:nvSpPr>
        <p:spPr>
          <a:xfrm>
            <a:off x="441659" y="5103634"/>
            <a:ext cx="4612738" cy="523220"/>
          </a:xfrm>
          <a:prstGeom prst="rect">
            <a:avLst/>
          </a:prstGeom>
          <a:noFill/>
        </p:spPr>
        <p:txBody>
          <a:bodyPr wrap="none" rtlCol="0">
            <a:spAutoFit/>
          </a:bodyPr>
          <a:lstStyle/>
          <a:p>
            <a:r>
              <a:rPr lang="en-US" sz="2800" dirty="0">
                <a:solidFill>
                  <a:srgbClr val="FF0000"/>
                </a:solidFill>
              </a:rPr>
              <a:t>As a Research-Tested Program</a:t>
            </a:r>
          </a:p>
        </p:txBody>
      </p:sp>
      <p:sp>
        <p:nvSpPr>
          <p:cNvPr id="10" name="TextBox 9">
            <a:extLst>
              <a:ext uri="{FF2B5EF4-FFF2-40B4-BE49-F238E27FC236}">
                <a16:creationId xmlns:a16="http://schemas.microsoft.com/office/drawing/2014/main" id="{4DDF121F-965F-B743-B224-73F60613137B}"/>
              </a:ext>
            </a:extLst>
          </p:cNvPr>
          <p:cNvSpPr txBox="1"/>
          <p:nvPr/>
        </p:nvSpPr>
        <p:spPr>
          <a:xfrm>
            <a:off x="184351" y="3453660"/>
            <a:ext cx="5796548" cy="338554"/>
          </a:xfrm>
          <a:prstGeom prst="rect">
            <a:avLst/>
          </a:prstGeom>
          <a:noFill/>
        </p:spPr>
        <p:txBody>
          <a:bodyPr wrap="square" rtlCol="0">
            <a:spAutoFit/>
          </a:bodyPr>
          <a:lstStyle/>
          <a:p>
            <a:r>
              <a:rPr lang="en-US" sz="1600" dirty="0"/>
              <a:t>The following program was added September 2019</a:t>
            </a:r>
          </a:p>
        </p:txBody>
      </p:sp>
    </p:spTree>
    <p:extLst>
      <p:ext uri="{BB962C8B-B14F-4D97-AF65-F5344CB8AC3E}">
        <p14:creationId xmlns:p14="http://schemas.microsoft.com/office/powerpoint/2010/main" val="1244808132"/>
      </p:ext>
    </p:extLst>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G Power Point Template.jpg">
            <a:extLst>
              <a:ext uri="{FF2B5EF4-FFF2-40B4-BE49-F238E27FC236}">
                <a16:creationId xmlns:a16="http://schemas.microsoft.com/office/drawing/2014/main" id="{D7ED2B86-EF29-4C43-B287-A5415F553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 y="-46650"/>
            <a:ext cx="10433887" cy="7000621"/>
          </a:xfrm>
          <a:prstGeom prst="rect">
            <a:avLst/>
          </a:prstGeom>
        </p:spPr>
      </p:pic>
      <p:sp>
        <p:nvSpPr>
          <p:cNvPr id="2" name="Title 1">
            <a:extLst>
              <a:ext uri="{FF2B5EF4-FFF2-40B4-BE49-F238E27FC236}">
                <a16:creationId xmlns:a16="http://schemas.microsoft.com/office/drawing/2014/main" id="{5D137960-C91F-5145-BC64-3700C9CEE811}"/>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B003CE24-30C0-1949-9ADD-3560D5D4B6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615" y="2061321"/>
            <a:ext cx="9258300" cy="4111720"/>
          </a:xfrm>
        </p:spPr>
      </p:pic>
      <p:pic>
        <p:nvPicPr>
          <p:cNvPr id="7" name="Content Placeholder 4">
            <a:extLst>
              <a:ext uri="{FF2B5EF4-FFF2-40B4-BE49-F238E27FC236}">
                <a16:creationId xmlns:a16="http://schemas.microsoft.com/office/drawing/2014/main" id="{92036BB0-EDA9-2243-9401-3D00706A3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28408" y="274638"/>
            <a:ext cx="4430184" cy="1439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137519277"/>
      </p:ext>
    </p:extLst>
  </p:cSld>
  <p:clrMapOvr>
    <a:masterClrMapping/>
  </p:clrMapOvr>
  <p:transition>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G Power Point Template.jpg">
            <a:extLst>
              <a:ext uri="{FF2B5EF4-FFF2-40B4-BE49-F238E27FC236}">
                <a16:creationId xmlns:a16="http://schemas.microsoft.com/office/drawing/2014/main" id="{0BCA7BEC-5B5D-7B45-A6DA-2E239E7A1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 y="-46650"/>
            <a:ext cx="10433887" cy="7000621"/>
          </a:xfrm>
          <a:prstGeom prst="rect">
            <a:avLst/>
          </a:prstGeom>
        </p:spPr>
      </p:pic>
      <p:sp>
        <p:nvSpPr>
          <p:cNvPr id="2" name="Title 1">
            <a:extLst>
              <a:ext uri="{FF2B5EF4-FFF2-40B4-BE49-F238E27FC236}">
                <a16:creationId xmlns:a16="http://schemas.microsoft.com/office/drawing/2014/main" id="{718DDB84-DB4C-9243-8504-40AA405DB74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3356668-8B65-0345-A935-0DD0B63729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003" y="1903919"/>
            <a:ext cx="9258300" cy="4324925"/>
          </a:xfrm>
        </p:spPr>
      </p:pic>
      <p:pic>
        <p:nvPicPr>
          <p:cNvPr id="4" name="Content Placeholder 4">
            <a:extLst>
              <a:ext uri="{FF2B5EF4-FFF2-40B4-BE49-F238E27FC236}">
                <a16:creationId xmlns:a16="http://schemas.microsoft.com/office/drawing/2014/main" id="{2A62A2F8-2319-5046-9AF7-B9CBB1EE8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28408" y="274638"/>
            <a:ext cx="4430184" cy="1439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942789568"/>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G Power Point Template.jpg">
            <a:extLst>
              <a:ext uri="{FF2B5EF4-FFF2-40B4-BE49-F238E27FC236}">
                <a16:creationId xmlns:a16="http://schemas.microsoft.com/office/drawing/2014/main" id="{CAD0DEAC-6344-5849-AE1F-49E251235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 y="-46650"/>
            <a:ext cx="10433887" cy="7000621"/>
          </a:xfrm>
          <a:prstGeom prst="rect">
            <a:avLst/>
          </a:prstGeom>
        </p:spPr>
      </p:pic>
      <p:sp>
        <p:nvSpPr>
          <p:cNvPr id="2" name="Title 1">
            <a:extLst>
              <a:ext uri="{FF2B5EF4-FFF2-40B4-BE49-F238E27FC236}">
                <a16:creationId xmlns:a16="http://schemas.microsoft.com/office/drawing/2014/main" id="{411E52AF-D8D3-0D4E-9C51-841C0A0FDE0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BD2C973-3B6B-964E-8895-02F0072685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470" y="1772306"/>
            <a:ext cx="9258300" cy="4335209"/>
          </a:xfrm>
        </p:spPr>
      </p:pic>
      <p:pic>
        <p:nvPicPr>
          <p:cNvPr id="4" name="Content Placeholder 4">
            <a:extLst>
              <a:ext uri="{FF2B5EF4-FFF2-40B4-BE49-F238E27FC236}">
                <a16:creationId xmlns:a16="http://schemas.microsoft.com/office/drawing/2014/main" id="{633B564E-C659-9047-A61D-7DD90CCFD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28408" y="274638"/>
            <a:ext cx="4430184" cy="1439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059450856"/>
      </p:ext>
    </p:extLst>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G Power Point Template.jpg">
            <a:extLst>
              <a:ext uri="{FF2B5EF4-FFF2-40B4-BE49-F238E27FC236}">
                <a16:creationId xmlns:a16="http://schemas.microsoft.com/office/drawing/2014/main" id="{454C20C4-1068-CA48-96B7-1A6D9333B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 y="-46650"/>
            <a:ext cx="10433887" cy="7000621"/>
          </a:xfrm>
          <a:prstGeom prst="rect">
            <a:avLst/>
          </a:prstGeom>
        </p:spPr>
      </p:pic>
      <p:sp>
        <p:nvSpPr>
          <p:cNvPr id="2" name="Title 1">
            <a:extLst>
              <a:ext uri="{FF2B5EF4-FFF2-40B4-BE49-F238E27FC236}">
                <a16:creationId xmlns:a16="http://schemas.microsoft.com/office/drawing/2014/main" id="{411E52AF-D8D3-0D4E-9C51-841C0A0FDE02}"/>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633B564E-C659-9047-A61D-7DD90CCF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928408" y="274638"/>
            <a:ext cx="4430184" cy="1439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8" name="Content Placeholder 7">
            <a:extLst>
              <a:ext uri="{FF2B5EF4-FFF2-40B4-BE49-F238E27FC236}">
                <a16:creationId xmlns:a16="http://schemas.microsoft.com/office/drawing/2014/main" id="{15E4FDBD-9F5D-014E-A3E5-C89A7C493F6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3627" y="1750931"/>
            <a:ext cx="8933851" cy="4553035"/>
          </a:xfrm>
        </p:spPr>
      </p:pic>
    </p:spTree>
    <p:extLst>
      <p:ext uri="{BB962C8B-B14F-4D97-AF65-F5344CB8AC3E}">
        <p14:creationId xmlns:p14="http://schemas.microsoft.com/office/powerpoint/2010/main" val="923461595"/>
      </p:ext>
    </p:extLst>
  </p:cSld>
  <p:clrMapOvr>
    <a:masterClrMapping/>
  </p:clrMapOvr>
  <p:transition>
    <p:randomBa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G Power Point Template.jpg">
            <a:extLst>
              <a:ext uri="{FF2B5EF4-FFF2-40B4-BE49-F238E27FC236}">
                <a16:creationId xmlns:a16="http://schemas.microsoft.com/office/drawing/2014/main" id="{454C20C4-1068-CA48-96B7-1A6D9333B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4" y="0"/>
            <a:ext cx="10433887" cy="7000621"/>
          </a:xfrm>
          <a:prstGeom prst="rect">
            <a:avLst/>
          </a:prstGeom>
        </p:spPr>
      </p:pic>
      <p:pic>
        <p:nvPicPr>
          <p:cNvPr id="4" name="Content Placeholder 4">
            <a:extLst>
              <a:ext uri="{FF2B5EF4-FFF2-40B4-BE49-F238E27FC236}">
                <a16:creationId xmlns:a16="http://schemas.microsoft.com/office/drawing/2014/main" id="{633B564E-C659-9047-A61D-7DD90CCF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928408" y="274638"/>
            <a:ext cx="4430184" cy="1439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3" name="Content Placeholder 12">
            <a:extLst>
              <a:ext uri="{FF2B5EF4-FFF2-40B4-BE49-F238E27FC236}">
                <a16:creationId xmlns:a16="http://schemas.microsoft.com/office/drawing/2014/main" id="{82EB077A-21D9-184A-953D-D3BDD0CB99E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95410" y="1988993"/>
            <a:ext cx="5105766" cy="3773039"/>
          </a:xfrm>
          <a:ln>
            <a:solidFill>
              <a:schemeClr val="tx1"/>
            </a:solidFill>
          </a:ln>
        </p:spPr>
      </p:pic>
      <p:pic>
        <p:nvPicPr>
          <p:cNvPr id="7" name="Picture 6">
            <a:extLst>
              <a:ext uri="{FF2B5EF4-FFF2-40B4-BE49-F238E27FC236}">
                <a16:creationId xmlns:a16="http://schemas.microsoft.com/office/drawing/2014/main" id="{16883F55-4648-564C-884D-9DC33583E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845" y="1714355"/>
            <a:ext cx="3380277" cy="4240348"/>
          </a:xfrm>
          <a:prstGeom prst="rect">
            <a:avLst/>
          </a:prstGeom>
          <a:ln>
            <a:solidFill>
              <a:schemeClr val="tx1"/>
            </a:solidFill>
          </a:ln>
        </p:spPr>
      </p:pic>
    </p:spTree>
    <p:extLst>
      <p:ext uri="{BB962C8B-B14F-4D97-AF65-F5344CB8AC3E}">
        <p14:creationId xmlns:p14="http://schemas.microsoft.com/office/powerpoint/2010/main" val="1107515342"/>
      </p:ext>
    </p:extLst>
  </p:cSld>
  <p:clrMapOvr>
    <a:masterClrMapping/>
  </p:clrMapOvr>
  <p:transition>
    <p:randomBa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WG Power Point Template.jpg">
            <a:extLst>
              <a:ext uri="{FF2B5EF4-FFF2-40B4-BE49-F238E27FC236}">
                <a16:creationId xmlns:a16="http://schemas.microsoft.com/office/drawing/2014/main" id="{C42D6498-FAE7-604D-902D-3EFCDB5FB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 y="-46650"/>
            <a:ext cx="10433887" cy="7000621"/>
          </a:xfrm>
          <a:prstGeom prst="rect">
            <a:avLst/>
          </a:prstGeom>
        </p:spPr>
      </p:pic>
      <p:sp>
        <p:nvSpPr>
          <p:cNvPr id="174081" name="Title 1">
            <a:extLst>
              <a:ext uri="{FF2B5EF4-FFF2-40B4-BE49-F238E27FC236}">
                <a16:creationId xmlns:a16="http://schemas.microsoft.com/office/drawing/2014/main" id="{BB89FCD6-3822-8342-973A-AA4E85FCF0E0}"/>
              </a:ext>
            </a:extLst>
          </p:cNvPr>
          <p:cNvSpPr>
            <a:spLocks noGrp="1"/>
          </p:cNvSpPr>
          <p:nvPr>
            <p:ph type="title"/>
          </p:nvPr>
        </p:nvSpPr>
        <p:spPr/>
        <p:txBody>
          <a:bodyPr/>
          <a:lstStyle/>
          <a:p>
            <a:endParaRPr lang="en-US" altLang="en-US">
              <a:ea typeface="ヒラギノ角ゴ Pro W3" panose="020B0300000000000000" pitchFamily="34" charset="-128"/>
            </a:endParaRPr>
          </a:p>
        </p:txBody>
      </p:sp>
      <p:pic>
        <p:nvPicPr>
          <p:cNvPr id="174082" name="Content Placeholder 4">
            <a:extLst>
              <a:ext uri="{FF2B5EF4-FFF2-40B4-BE49-F238E27FC236}">
                <a16:creationId xmlns:a16="http://schemas.microsoft.com/office/drawing/2014/main" id="{655D8461-69B9-1249-B8E4-94A7273914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4350" y="0"/>
            <a:ext cx="9190037" cy="6126162"/>
          </a:xfrm>
        </p:spPr>
      </p:pic>
      <p:pic>
        <p:nvPicPr>
          <p:cNvPr id="3" name="Picture 2">
            <a:extLst>
              <a:ext uri="{FF2B5EF4-FFF2-40B4-BE49-F238E27FC236}">
                <a16:creationId xmlns:a16="http://schemas.microsoft.com/office/drawing/2014/main" id="{F2B8BA4D-1521-474B-A824-E41C38073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387" y="477098"/>
            <a:ext cx="4064000" cy="393700"/>
          </a:xfrm>
          <a:prstGeom prst="rect">
            <a:avLst/>
          </a:prstGeom>
        </p:spPr>
      </p:pic>
      <p:pic>
        <p:nvPicPr>
          <p:cNvPr id="6" name="Picture 5">
            <a:extLst>
              <a:ext uri="{FF2B5EF4-FFF2-40B4-BE49-F238E27FC236}">
                <a16:creationId xmlns:a16="http://schemas.microsoft.com/office/drawing/2014/main" id="{049E7141-4B58-9A4E-815C-FDE43F6850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377" y="97208"/>
            <a:ext cx="1242010" cy="354860"/>
          </a:xfrm>
          <a:prstGeom prst="rect">
            <a:avLst/>
          </a:prstGeom>
        </p:spPr>
      </p:pic>
    </p:spTree>
    <p:extLst>
      <p:ext uri="{BB962C8B-B14F-4D97-AF65-F5344CB8AC3E}">
        <p14:creationId xmlns:p14="http://schemas.microsoft.com/office/powerpoint/2010/main" val="222365756"/>
      </p:ext>
    </p:extLst>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9CEE-8EFD-A645-9E9C-E13D9857D0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E6F29A0-6D01-8A4A-A217-FC937535BF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3387" y="176982"/>
            <a:ext cx="5030162" cy="6509621"/>
          </a:xfrm>
          <a:ln>
            <a:solidFill>
              <a:schemeClr val="tx1"/>
            </a:solidFill>
          </a:ln>
        </p:spPr>
      </p:pic>
    </p:spTree>
    <p:extLst>
      <p:ext uri="{BB962C8B-B14F-4D97-AF65-F5344CB8AC3E}">
        <p14:creationId xmlns:p14="http://schemas.microsoft.com/office/powerpoint/2010/main" val="1197970430"/>
      </p:ext>
    </p:ext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OWG Power Point Tem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78" y="-84750"/>
            <a:ext cx="10433887" cy="7000621"/>
          </a:xfrm>
          <a:prstGeom prst="rect">
            <a:avLst/>
          </a:prstGeom>
        </p:spPr>
      </p:pic>
      <p:grpSp>
        <p:nvGrpSpPr>
          <p:cNvPr id="10" name="Group 9"/>
          <p:cNvGrpSpPr/>
          <p:nvPr/>
        </p:nvGrpSpPr>
        <p:grpSpPr>
          <a:xfrm>
            <a:off x="5510069" y="635000"/>
            <a:ext cx="4005552" cy="5565784"/>
            <a:chOff x="5513388" y="592142"/>
            <a:chExt cx="4633912" cy="6438900"/>
          </a:xfrm>
        </p:grpSpPr>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3388" y="3806829"/>
              <a:ext cx="4633912" cy="322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3388" y="592142"/>
              <a:ext cx="4603750" cy="332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TextBox 4"/>
          <p:cNvSpPr txBox="1"/>
          <p:nvPr/>
        </p:nvSpPr>
        <p:spPr>
          <a:xfrm>
            <a:off x="-114299" y="185742"/>
            <a:ext cx="9956800" cy="523220"/>
          </a:xfrm>
          <a:prstGeom prst="rect">
            <a:avLst/>
          </a:prstGeom>
          <a:noFill/>
        </p:spPr>
        <p:txBody>
          <a:bodyPr wrap="square">
            <a:spAutoFit/>
          </a:bodyPr>
          <a:lstStyle/>
          <a:p>
            <a:pPr algn="ctr"/>
            <a:r>
              <a:rPr lang="en-US" sz="2800" dirty="0">
                <a:latin typeface="Gill Sans SemiBold"/>
                <a:cs typeface="Gill Sans SemiBold"/>
              </a:rPr>
              <a:t>Evidence-based Early Childhood and Elementary Programming</a:t>
            </a:r>
            <a:endParaRPr lang="en-US" sz="2000" dirty="0">
              <a:latin typeface="Gill Sans SemiBold"/>
              <a:cs typeface="Gill Sans SemiBold"/>
            </a:endParaRPr>
          </a:p>
        </p:txBody>
      </p:sp>
      <p:pic>
        <p:nvPicPr>
          <p:cNvPr id="11" name="Picture 10">
            <a:extLst>
              <a:ext uri="{FF2B5EF4-FFF2-40B4-BE49-F238E27FC236}">
                <a16:creationId xmlns:a16="http://schemas.microsoft.com/office/drawing/2014/main" id="{BE1584C7-B4E3-554D-A3A8-301B370B8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805" y="1092920"/>
            <a:ext cx="4839312" cy="4839312"/>
          </a:xfrm>
          <a:prstGeom prst="rect">
            <a:avLst/>
          </a:prstGeom>
        </p:spPr>
      </p:pic>
    </p:spTree>
    <p:extLst>
      <p:ext uri="{BB962C8B-B14F-4D97-AF65-F5344CB8AC3E}">
        <p14:creationId xmlns:p14="http://schemas.microsoft.com/office/powerpoint/2010/main" val="2930835345"/>
      </p:ext>
    </p:extLst>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OWG Power Point Template.jpg">
            <a:extLst>
              <a:ext uri="{FF2B5EF4-FFF2-40B4-BE49-F238E27FC236}">
                <a16:creationId xmlns:a16="http://schemas.microsoft.com/office/drawing/2014/main" id="{2E6E1AA7-8C2B-F94D-8C63-8FC696A67D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873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4" descr="OW GAL for web">
            <a:extLst>
              <a:ext uri="{FF2B5EF4-FFF2-40B4-BE49-F238E27FC236}">
                <a16:creationId xmlns:a16="http://schemas.microsoft.com/office/drawing/2014/main" id="{ADC0CF57-5254-9142-944D-8FBF5363A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663" y="0"/>
            <a:ext cx="7466012"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0066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OWG Power Point Template.jpg">
            <a:extLst>
              <a:ext uri="{FF2B5EF4-FFF2-40B4-BE49-F238E27FC236}">
                <a16:creationId xmlns:a16="http://schemas.microsoft.com/office/drawing/2014/main" id="{2E6E1AA7-8C2B-F94D-8C63-8FC696A67D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41288"/>
            <a:ext cx="10434638" cy="699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C014791-24A3-BF47-A2E1-516A34E0A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3" y="1132346"/>
            <a:ext cx="6445199" cy="3805283"/>
          </a:xfrm>
          <a:prstGeom prst="rect">
            <a:avLst/>
          </a:prstGeom>
        </p:spPr>
      </p:pic>
      <p:pic>
        <p:nvPicPr>
          <p:cNvPr id="5" name="Picture 4">
            <a:extLst>
              <a:ext uri="{FF2B5EF4-FFF2-40B4-BE49-F238E27FC236}">
                <a16:creationId xmlns:a16="http://schemas.microsoft.com/office/drawing/2014/main" id="{6C72DC6D-33A9-CC41-9A0A-EDAD408491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896" y="1256937"/>
            <a:ext cx="3556099" cy="3556099"/>
          </a:xfrm>
          <a:prstGeom prst="rect">
            <a:avLst/>
          </a:prstGeom>
        </p:spPr>
      </p:pic>
      <p:sp>
        <p:nvSpPr>
          <p:cNvPr id="8" name="Text Box 4">
            <a:extLst>
              <a:ext uri="{FF2B5EF4-FFF2-40B4-BE49-F238E27FC236}">
                <a16:creationId xmlns:a16="http://schemas.microsoft.com/office/drawing/2014/main" id="{25D29193-61B6-324B-8F51-E4578D72C496}"/>
              </a:ext>
            </a:extLst>
          </p:cNvPr>
          <p:cNvSpPr txBox="1">
            <a:spLocks noChangeArrowheads="1"/>
          </p:cNvSpPr>
          <p:nvPr/>
        </p:nvSpPr>
        <p:spPr bwMode="auto">
          <a:xfrm>
            <a:off x="-147638" y="318342"/>
            <a:ext cx="1028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panose="020B0300000000000000"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panose="020B0300000000000000"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b="1" dirty="0">
                <a:latin typeface="Gill Sans SemiBold" panose="020B0502020104020203" pitchFamily="34" charset="-79"/>
                <a:cs typeface="Gill Sans SemiBold" panose="020B0502020104020203" pitchFamily="34" charset="-79"/>
              </a:rPr>
              <a:t>PreK-K Curriculum (English/Spanish)</a:t>
            </a:r>
          </a:p>
        </p:txBody>
      </p:sp>
    </p:spTree>
    <p:extLst>
      <p:ext uri="{BB962C8B-B14F-4D97-AF65-F5344CB8AC3E}">
        <p14:creationId xmlns:p14="http://schemas.microsoft.com/office/powerpoint/2010/main" val="391671845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descr="OWG Power Point Template.jpg">
            <a:extLst>
              <a:ext uri="{FF2B5EF4-FFF2-40B4-BE49-F238E27FC236}">
                <a16:creationId xmlns:a16="http://schemas.microsoft.com/office/drawing/2014/main" id="{9174FCF3-CB44-764A-A99F-29ADE4259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21"/>
            <a:ext cx="10287000" cy="59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6" descr="#1007 FIBER-ific Fashion•3.jpg">
            <a:extLst>
              <a:ext uri="{FF2B5EF4-FFF2-40B4-BE49-F238E27FC236}">
                <a16:creationId xmlns:a16="http://schemas.microsoft.com/office/drawing/2014/main" id="{C722805A-B943-BF40-BCA2-435D820B4D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4656" y="1251050"/>
            <a:ext cx="3781276" cy="437465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1" name="Picture 2">
            <a:extLst>
              <a:ext uri="{FF2B5EF4-FFF2-40B4-BE49-F238E27FC236}">
                <a16:creationId xmlns:a16="http://schemas.microsoft.com/office/drawing/2014/main" id="{828DA7BA-720E-FB41-AAAE-EC9B70E98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673" y="1502868"/>
            <a:ext cx="4225975" cy="42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2857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OWG Power Point Template.jpg">
            <a:extLst>
              <a:ext uri="{FF2B5EF4-FFF2-40B4-BE49-F238E27FC236}">
                <a16:creationId xmlns:a16="http://schemas.microsoft.com/office/drawing/2014/main" id="{6A0522CC-F80C-C340-B503-D426C0457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21"/>
            <a:ext cx="10451980" cy="59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3" descr="#1007 FIBER-ific Fashion•9.jpg">
            <a:extLst>
              <a:ext uri="{FF2B5EF4-FFF2-40B4-BE49-F238E27FC236}">
                <a16:creationId xmlns:a16="http://schemas.microsoft.com/office/drawing/2014/main" id="{66850D06-F6EA-5746-A526-2AE809FC08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1885" y="1245693"/>
            <a:ext cx="3853607" cy="443359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1619" name="Picture 5" descr="#1007 FIBER-ific Fashion•6.jpg">
            <a:extLst>
              <a:ext uri="{FF2B5EF4-FFF2-40B4-BE49-F238E27FC236}">
                <a16:creationId xmlns:a16="http://schemas.microsoft.com/office/drawing/2014/main" id="{54379CC2-32DC-F24C-954B-F57D30E745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0480" y="1245693"/>
            <a:ext cx="3793331" cy="438670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6861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OWG Power Point Template.jpg">
            <a:extLst>
              <a:ext uri="{FF2B5EF4-FFF2-40B4-BE49-F238E27FC236}">
                <a16:creationId xmlns:a16="http://schemas.microsoft.com/office/drawing/2014/main" id="{F86A1E83-F7BB-8440-8258-C2CAA82B3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21"/>
            <a:ext cx="10287000" cy="590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3" descr="#1007 FIBER-ific Fashion•11.jpg">
            <a:extLst>
              <a:ext uri="{FF2B5EF4-FFF2-40B4-BE49-F238E27FC236}">
                <a16:creationId xmlns:a16="http://schemas.microsoft.com/office/drawing/2014/main" id="{1DFD681B-CBBA-5C41-A923-F97DE9F410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347" y="646956"/>
            <a:ext cx="4414838" cy="507786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808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DCE4-2C2C-4046-A68B-82A6752B33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78C77D-65A9-8A4C-A0C9-6FEB0029D6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670" y="599090"/>
            <a:ext cx="4647117" cy="6013916"/>
          </a:xfrm>
          <a:ln>
            <a:solidFill>
              <a:schemeClr val="tx1"/>
            </a:solidFill>
          </a:ln>
        </p:spPr>
      </p:pic>
      <p:pic>
        <p:nvPicPr>
          <p:cNvPr id="9" name="Picture 8">
            <a:extLst>
              <a:ext uri="{FF2B5EF4-FFF2-40B4-BE49-F238E27FC236}">
                <a16:creationId xmlns:a16="http://schemas.microsoft.com/office/drawing/2014/main" id="{900A1B9A-CB96-F745-AF49-2879DA773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467" y="599090"/>
            <a:ext cx="4647117" cy="6013916"/>
          </a:xfrm>
          <a:prstGeom prst="rect">
            <a:avLst/>
          </a:prstGeom>
          <a:ln>
            <a:solidFill>
              <a:schemeClr val="tx1"/>
            </a:solidFill>
          </a:ln>
        </p:spPr>
      </p:pic>
    </p:spTree>
    <p:extLst>
      <p:ext uri="{BB962C8B-B14F-4D97-AF65-F5344CB8AC3E}">
        <p14:creationId xmlns:p14="http://schemas.microsoft.com/office/powerpoint/2010/main" val="3852605012"/>
      </p:ext>
    </p:extLst>
  </p:cSld>
  <p:clrMapOvr>
    <a:masterClrMapping/>
  </p:clrMapOvr>
  <p:transition>
    <p:randomBar/>
  </p:transition>
</p:sld>
</file>

<file path=ppt/theme/theme1.xml><?xml version="1.0" encoding="utf-8"?>
<a:theme xmlns:a="http://schemas.openxmlformats.org/drawingml/2006/main" name="NCCDPHP_ppt_darktheme[1]">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71592</TotalTime>
  <Words>1738</Words>
  <Application>Microsoft Macintosh PowerPoint</Application>
  <PresentationFormat>35mm Slides</PresentationFormat>
  <Paragraphs>157</Paragraphs>
  <Slides>28</Slides>
  <Notes>19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28</vt:i4>
      </vt:variant>
    </vt:vector>
  </HeadingPairs>
  <TitlesOfParts>
    <vt:vector size="43" baseType="lpstr">
      <vt:lpstr>ヒラギノ角ゴ Pro W3</vt:lpstr>
      <vt:lpstr>Arial</vt:lpstr>
      <vt:lpstr>Arial Rounded MT Bold</vt:lpstr>
      <vt:lpstr>Calibri</vt:lpstr>
      <vt:lpstr>Gill Sans</vt:lpstr>
      <vt:lpstr>Gill Sans MT</vt:lpstr>
      <vt:lpstr>Gill Sans SemiBold</vt:lpstr>
      <vt:lpstr>Gill Sans SemiBold Italic</vt:lpstr>
      <vt:lpstr>Myriad Web Pro</vt:lpstr>
      <vt:lpstr>Times</vt:lpstr>
      <vt:lpstr>Times New Roman</vt:lpstr>
      <vt:lpstr>NCCDPHP_ppt_darktheme[1]</vt:lpstr>
      <vt:lpstr>Office Theme</vt:lpstr>
      <vt:lpstr>Chart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CDC</dc:creator>
  <cp:lastModifiedBy>michelle@organwiseguys.com</cp:lastModifiedBy>
  <cp:revision>1256</cp:revision>
  <cp:lastPrinted>2020-01-31T20:59:13Z</cp:lastPrinted>
  <dcterms:created xsi:type="dcterms:W3CDTF">2000-10-25T15:41:08Z</dcterms:created>
  <dcterms:modified xsi:type="dcterms:W3CDTF">2020-12-08T18:41:48Z</dcterms:modified>
</cp:coreProperties>
</file>