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y="5143500" cx="9144000"/>
  <p:notesSz cx="6858000" cy="9144000"/>
  <p:embeddedFontLst>
    <p:embeddedFont>
      <p:font typeface="Ubuntu"/>
      <p:regular r:id="rId109"/>
      <p:bold r:id="rId110"/>
      <p:italic r:id="rId111"/>
      <p:boldItalic r:id="rId112"/>
    </p:embeddedFont>
    <p:embeddedFont>
      <p:font typeface="Oswald"/>
      <p:regular r:id="rId113"/>
      <p:bold r:id="rId114"/>
    </p:embeddedFont>
    <p:embeddedFont>
      <p:font typeface="Share"/>
      <p:regular r:id="rId115"/>
      <p:bold r:id="rId116"/>
      <p:italic r:id="rId117"/>
      <p:boldItalic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font" Target="fonts/Ubuntu-regular.fntdata"/><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font" Target="fonts/Share-boldItalic.fntdata"/><Relationship Id="rId117" Type="http://schemas.openxmlformats.org/officeDocument/2006/relationships/font" Target="fonts/Share-italic.fntdata"/><Relationship Id="rId116" Type="http://schemas.openxmlformats.org/officeDocument/2006/relationships/font" Target="fonts/Share-bold.fntdata"/><Relationship Id="rId115" Type="http://schemas.openxmlformats.org/officeDocument/2006/relationships/font" Target="fonts/Share-regular.fntdata"/><Relationship Id="rId15" Type="http://schemas.openxmlformats.org/officeDocument/2006/relationships/slide" Target="slides/slide11.xml"/><Relationship Id="rId110" Type="http://schemas.openxmlformats.org/officeDocument/2006/relationships/font" Target="fonts/Ubuntu-bold.fntdata"/><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font" Target="fonts/Oswald-bold.fntdata"/><Relationship Id="rId18" Type="http://schemas.openxmlformats.org/officeDocument/2006/relationships/slide" Target="slides/slide14.xml"/><Relationship Id="rId113" Type="http://schemas.openxmlformats.org/officeDocument/2006/relationships/font" Target="fonts/Oswald-regular.fntdata"/><Relationship Id="rId112" Type="http://schemas.openxmlformats.org/officeDocument/2006/relationships/font" Target="fonts/Ubuntu-boldItalic.fntdata"/><Relationship Id="rId111" Type="http://schemas.openxmlformats.org/officeDocument/2006/relationships/font" Target="fonts/Ubuntu-italic.fntdata"/><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9babe9df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9babe9d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707e70066_0_7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707e70066_0_7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707e70066_0_7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707e70066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707e70066_0_77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707e70066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707e70066_0_7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707e70066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707e70066_0_7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707e70066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fa20d5090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fa20d509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fa20d5090_0_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fa20d509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71af94c7d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71af94c7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1af94c7d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1af94c7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07e70066_0_1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07e7006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07e70066_0_1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07e70066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d14772ea9a5acb2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d14772ea9a5acb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70da128b9_0_1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0da128b9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07e70066_0_2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07e70066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1130312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113031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7d14772ea9a5acb2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7d14772ea9a5acb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707e70066_0_1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707e70066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7d14772ea9a5acb2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d14772ea9a5acb2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71b42f14b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1b42f14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71b42f14b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71b42f14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7d14772ea9a5acb2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d14772ea9a5acb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7d14772ea9a5acb2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7d14772ea9a5acb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7d14772ea9a5acb2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d14772ea9a5acb2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7d14772ea9a5acb2_10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d14772ea9a5acb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7d14772ea9a5acb2_6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d14772ea9a5acb2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9babe9df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9babe9d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7d14772ea9a5acb2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7d14772ea9a5acb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7d14772ea9a5acb2_1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7d14772ea9a5acb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7d14772ea9a5acb2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d14772ea9a5acb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d0289b8db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d0289b8d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0289b8db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d0289b8d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71b42f14b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71b42f14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d1788858e_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d178885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71b42f14b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71b42f14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d0289b8db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d0289b8d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d0289b8db_0_4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d0289b8d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707e70066_0_1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07e7006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707e70066_0_2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707e70066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71fe5e41e_2_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71fe5e41e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707e70066_0_3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707e70066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707e70066_0_9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707e70066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707e70066_0_90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707e70066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707e70066_0_9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707e70066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707e70066_0_9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707e70066_0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707e70066_0_9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707e70066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71af94c7d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71af94c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71ac4a565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71ac4a56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1788858e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178885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71b42f14b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71b42f14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71b42f14b_0_9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71b42f14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71b42f14b_0_1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71b42f14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71b42f14b_0_1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71b42f14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71b42f14b_0_1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1b42f14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71b42f14b_0_1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71b42f14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71b42f14b_0_1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71b42f14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71b42f14b_0_1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71b42f14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71b42f14b_0_2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71b42f14b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71b42f14b_0_2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71b42f14b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d14772ea9a5acb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d14772ea9a5acb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71b42f14b_0_20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71b42f14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71b42f14b_0_1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71b42f14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71b42f14b_0_2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71b42f14b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71b42f14b_0_2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71b42f14b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71b42f14b_0_2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0" name="Google Shape;700;g71b42f14b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71b42f14b_0_1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71b42f14b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71b42f14b_0_27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71b42f14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Test notes</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d0289b8db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d0289b8d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d0289b8db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d0289b8d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d0289b8db_0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d0289b8d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9babe9df_0_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9babe9d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d0289b8db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d0289b8d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707e70066_0_87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707e70066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707e70066_0_8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707e70066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707e70066_0_8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707e70066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707e70066_0_89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707e70066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707e70066_0_88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0" name="Google Shape;790;g707e70066_0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71af94c7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6" name="Google Shape;796;g71af94c7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711303121_0_7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2" name="Google Shape;802;g711303121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711303121_0_7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71130312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711303121_0_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71130312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d14772ea9a5acb2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d14772ea9a5acb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711303121_0_9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71130312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711303121_0_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71130312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d0289b8d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d0289b8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d0289b8db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d0289b8d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d0289b8db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d0289b8d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d0289b8db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d0289b8d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d0289b8db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d0289b8d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d0289b8db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d0289b8d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707e70066_0_8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707e70066_0_8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707e70066_0_8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707e70066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d14772ea9a5acb2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d14772ea9a5acb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707e70066_0_8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707e70066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707e70066_0_8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707e70066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71af94c7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2" name="Google Shape;892;g71af94c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711303121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71130312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711303121_0_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71130312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711303121_0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71130312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711303121_0_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71130312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g99babe9df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2" name="Google Shape;922;g99babe9d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63a81a4cc_010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63a81a4cc_0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99babe9df_0_9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99babe9d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Folder">
  <p:cSld name="TITLE_1">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Folder 1">
  <p:cSld name="TITLE_2">
    <p:spTree>
      <p:nvGrpSpPr>
        <p:cNvPr id="52" name="Shape 52"/>
        <p:cNvGrpSpPr/>
        <p:nvPr/>
      </p:nvGrpSpPr>
      <p:grpSpPr>
        <a:xfrm>
          <a:off x="0" y="0"/>
          <a:ext cx="0" cy="0"/>
          <a:chOff x="0" y="0"/>
          <a:chExt cx="0" cy="0"/>
        </a:xfrm>
      </p:grpSpPr>
      <p:sp>
        <p:nvSpPr>
          <p:cNvPr id="53" name="Google Shape;53;p14"/>
          <p:cNvSpPr txBox="1"/>
          <p:nvPr>
            <p:ph idx="12" type="sldNum"/>
          </p:nvPr>
        </p:nvSpPr>
        <p:spPr>
          <a:xfrm>
            <a:off x="8556791"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twitter.com/physed_pomeroy" TargetMode="External"/><Relationship Id="rId4" Type="http://schemas.openxmlformats.org/officeDocument/2006/relationships/hyperlink" Target="mailto:Pomeroym@merton.k12.wi.us" TargetMode="External"/><Relationship Id="rId5" Type="http://schemas.openxmlformats.org/officeDocument/2006/relationships/hyperlink" Target="http://pomeroyshpe.weebly.com/" TargetMode="External"/><Relationship Id="rId6"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1" Type="http://schemas.openxmlformats.org/officeDocument/2006/relationships/hyperlink" Target="http://www.ophea.net" TargetMode="External"/><Relationship Id="rId10" Type="http://schemas.openxmlformats.org/officeDocument/2006/relationships/hyperlink" Target="https://drive.google.com/file/d/0B0E1NL7k4lH2QzJFWmdMNjI5dTA/view" TargetMode="External"/><Relationship Id="rId13" Type="http://schemas.openxmlformats.org/officeDocument/2006/relationships/hyperlink" Target="https://docs.google.com/document/d/1NetYy-pCY6dSPduBT8b-jd6fhGRuqJDZQzFCoGcOCdI/edit#" TargetMode="External"/><Relationship Id="rId12" Type="http://schemas.openxmlformats.org/officeDocument/2006/relationships/hyperlink" Target="http://growingyoungmovers.com/+pub/document/tpsr/problemdiagnosis.docx..pdf" TargetMode="External"/><Relationship Id="rId1" Type="http://schemas.openxmlformats.org/officeDocument/2006/relationships/slideLayout" Target="../slideLayouts/slideLayout13.xml"/><Relationship Id="rId2" Type="http://schemas.openxmlformats.org/officeDocument/2006/relationships/notesSlide" Target="../notesSlides/notesSlide101.xml"/><Relationship Id="rId3" Type="http://schemas.openxmlformats.org/officeDocument/2006/relationships/hyperlink" Target="http://tgfuinfo.weebly.com/" TargetMode="External"/><Relationship Id="rId4" Type="http://schemas.openxmlformats.org/officeDocument/2006/relationships/hyperlink" Target="https://itunes.apple.com/us/app/tgfu-games-pe/id549014086?mt=8" TargetMode="External"/><Relationship Id="rId9" Type="http://schemas.openxmlformats.org/officeDocument/2006/relationships/hyperlink" Target="https://docs.google.com/a/nesd.ca/file/d/0B4uMP9WUchJjQTJfVTNwLTViaGNvRDJNUEltaEhJYVhSTDFV/edit" TargetMode="External"/><Relationship Id="rId15" Type="http://schemas.openxmlformats.org/officeDocument/2006/relationships/hyperlink" Target="http://www.playsport.net/" TargetMode="External"/><Relationship Id="rId14" Type="http://schemas.openxmlformats.org/officeDocument/2006/relationships/hyperlink" Target="http://nickhillcoaching.com/?p=1116" TargetMode="External"/><Relationship Id="rId17" Type="http://schemas.openxmlformats.org/officeDocument/2006/relationships/hyperlink" Target="http://web.uvic.ca/~thopper/tactic/index.htm" TargetMode="External"/><Relationship Id="rId16" Type="http://schemas.openxmlformats.org/officeDocument/2006/relationships/hyperlink" Target="http://web.uvic.ca/~thopper/" TargetMode="External"/><Relationship Id="rId5" Type="http://schemas.openxmlformats.org/officeDocument/2006/relationships/hyperlink" Target="https://www.youtube.com/watch?v=xx25KgDdHmQ" TargetMode="External"/><Relationship Id="rId6" Type="http://schemas.openxmlformats.org/officeDocument/2006/relationships/hyperlink" Target="https://itunes.apple.com/us/app/pe-activities-superior-pe/id629570105?mt=8" TargetMode="External"/><Relationship Id="rId18" Type="http://schemas.openxmlformats.org/officeDocument/2006/relationships/hyperlink" Target="https://docs.google.com/presentation/d/1tyynsbfYeAM0yIzPK7qYHOu6oIrUoaolHoXIG1-bSPc/edit" TargetMode="External"/><Relationship Id="rId7" Type="http://schemas.openxmlformats.org/officeDocument/2006/relationships/hyperlink" Target="https://docs.google.com/a/nesd.ca/file/d/0B4uMP9WUchJjMzlNZjJmRWtJal95aVFHaml2eTRQWHhQcnFR/edit" TargetMode="External"/><Relationship Id="rId8" Type="http://schemas.openxmlformats.org/officeDocument/2006/relationships/hyperlink" Target="https://docs.google.com/a/nesd.ca/file/d/0B1K5dFAwIGg2NDEwazJoT1YtdW8/edit" TargetMode="External"/></Relationships>
</file>

<file path=ppt/slides/_rels/slide102.xml.rels><?xml version="1.0" encoding="UTF-8" standalone="yes"?><Relationships xmlns="http://schemas.openxmlformats.org/package/2006/relationships"><Relationship Id="rId11" Type="http://schemas.openxmlformats.org/officeDocument/2006/relationships/hyperlink" Target="https://www.youtube.com/watch?v=qi3gKMsJAZE" TargetMode="External"/><Relationship Id="rId10" Type="http://schemas.openxmlformats.org/officeDocument/2006/relationships/hyperlink" Target="https://drowningintheshallow.wordpress.com/2014/10/12/a-models-based-approach-to-pe-tgfu/" TargetMode="External"/><Relationship Id="rId12" Type="http://schemas.openxmlformats.org/officeDocument/2006/relationships/hyperlink" Target="http://drstephenharvey.weebly.com/blog/using-higher-order-questioning-in-games-based-approaches" TargetMode="External"/><Relationship Id="rId1" Type="http://schemas.openxmlformats.org/officeDocument/2006/relationships/slideLayout" Target="../slideLayouts/slideLayout13.xml"/><Relationship Id="rId2" Type="http://schemas.openxmlformats.org/officeDocument/2006/relationships/notesSlide" Target="../notesSlides/notesSlide102.xml"/><Relationship Id="rId3" Type="http://schemas.openxmlformats.org/officeDocument/2006/relationships/hyperlink" Target="http://web.uvic.ca/~thopper/" TargetMode="External"/><Relationship Id="rId4" Type="http://schemas.openxmlformats.org/officeDocument/2006/relationships/hyperlink" Target="http://kellyannparry.com/" TargetMode="External"/><Relationship Id="rId9" Type="http://schemas.openxmlformats.org/officeDocument/2006/relationships/hyperlink" Target="mailto:Richard.light@canterbury.ac.nz" TargetMode="External"/><Relationship Id="rId5" Type="http://schemas.openxmlformats.org/officeDocument/2006/relationships/hyperlink" Target="https://www.youtube.com/watch?v=8yiZlXZ9rd4" TargetMode="External"/><Relationship Id="rId6" Type="http://schemas.openxmlformats.org/officeDocument/2006/relationships/hyperlink" Target="http://www.iphys-ed.com/consultingspeaking.html" TargetMode="External"/><Relationship Id="rId7" Type="http://schemas.openxmlformats.org/officeDocument/2006/relationships/hyperlink" Target="http://www.peprn.com/" TargetMode="External"/><Relationship Id="rId8" Type="http://schemas.openxmlformats.org/officeDocument/2006/relationships/hyperlink" Target="mailto:simonmills@unishanoi.org" TargetMode="External"/></Relationships>
</file>

<file path=ppt/slides/_rels/slide103.xml.rels><?xml version="1.0" encoding="UTF-8" standalone="yes"?><Relationships xmlns="http://schemas.openxmlformats.org/package/2006/relationships"><Relationship Id="rId11" Type="http://schemas.openxmlformats.org/officeDocument/2006/relationships/hyperlink" Target="https://sportingschools.gov.au/resources-and-pd/schools/playing-for-life-resources" TargetMode="External"/><Relationship Id="rId10" Type="http://schemas.openxmlformats.org/officeDocument/2006/relationships/hyperlink" Target="http://www.ausport.gov.au/participating/resources/coaches/tools/activity_cards" TargetMode="External"/><Relationship Id="rId1" Type="http://schemas.openxmlformats.org/officeDocument/2006/relationships/slideLayout" Target="../slideLayouts/slideLayout13.xml"/><Relationship Id="rId2" Type="http://schemas.openxmlformats.org/officeDocument/2006/relationships/notesSlide" Target="../notesSlides/notesSlide103.xml"/><Relationship Id="rId3" Type="http://schemas.openxmlformats.org/officeDocument/2006/relationships/hyperlink" Target="mailto:martinezj@yis.ac.jp" TargetMode="External"/><Relationship Id="rId4" Type="http://schemas.openxmlformats.org/officeDocument/2006/relationships/hyperlink" Target="https://www.giflike.com/create" TargetMode="External"/><Relationship Id="rId9" Type="http://schemas.openxmlformats.org/officeDocument/2006/relationships/hyperlink" Target="http://www.visiblethinkingpz.org/VisibleThinking_html_files/03_ThinkingRoutines/03d_UnderstandingRoutines/QuestionStarts/QuestionStarts_Routine.html" TargetMode="External"/><Relationship Id="rId5" Type="http://schemas.openxmlformats.org/officeDocument/2006/relationships/hyperlink" Target="https://www.youtube.com/watch?v=8HpIHha3C8s" TargetMode="External"/><Relationship Id="rId6" Type="http://schemas.openxmlformats.org/officeDocument/2006/relationships/hyperlink" Target="https://www.youtube.com/watch?v=4Lu03eUhy3g" TargetMode="External"/><Relationship Id="rId7" Type="http://schemas.openxmlformats.org/officeDocument/2006/relationships/hyperlink" Target="https://www.youtube.com/watch?v=gbrbUfYSt0E" TargetMode="External"/><Relationship Id="rId8" Type="http://schemas.openxmlformats.org/officeDocument/2006/relationships/hyperlink" Target="https://www.youtube.com/watch?v=yiKFYTFJ_kw"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4.xml"/><Relationship Id="rId3" Type="http://schemas.openxmlformats.org/officeDocument/2006/relationships/hyperlink" Target="http://dx.doi.org/10.1080/18377122.2015.105126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sportingschools.gov.au/resources-and-pd/schools/playing-for-life-resources/find-a-card/game-category" TargetMode="External"/><Relationship Id="rId4" Type="http://schemas.openxmlformats.org/officeDocument/2006/relationships/hyperlink" Target="http://www.youtube.com/watch?v=GzzklWZCFBE" TargetMode="External"/><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webwatcher.com/images/imac-screen.png" TargetMode="External"/><Relationship Id="rId4" Type="http://schemas.openxmlformats.org/officeDocument/2006/relationships/image" Target="../media/image4.png"/><Relationship Id="rId5" Type="http://schemas.openxmlformats.org/officeDocument/2006/relationships/hyperlink" Target="https://drive.google.com/folderview?id=0B4lZjrcv5WjmTTRPWEwydTlvcjQ&amp;usp=sharing" TargetMode="External"/><Relationship Id="rId6" Type="http://schemas.openxmlformats.org/officeDocument/2006/relationships/hyperlink" Target="http://www.youtube.com/watch?v=RQy2p_s9Z1E" TargetMode="External"/><Relationship Id="rId7"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4.png"/><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www.webwatcher.com/images/imac-screen.png" TargetMode="External"/><Relationship Id="rId4" Type="http://schemas.openxmlformats.org/officeDocument/2006/relationships/image" Target="../media/image10.png"/><Relationship Id="rId5" Type="http://schemas.openxmlformats.org/officeDocument/2006/relationships/hyperlink" Target="http://www.youtube.com/watch?v=hiV2fYxJbXQ" TargetMode="External"/><Relationship Id="rId6"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hyperlink" Target="http://www.webwatcher.com/images/imac-screen.png" TargetMode="External"/><Relationship Id="rId4" Type="http://schemas.openxmlformats.org/officeDocument/2006/relationships/image" Target="../media/image10.png"/><Relationship Id="rId5" Type="http://schemas.openxmlformats.org/officeDocument/2006/relationships/hyperlink" Target="http://www.youtube.com/watch?v=cSbxvGnin_k" TargetMode="External"/><Relationship Id="rId6"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hyperlink" Target="http://www.webwatcher.com/images/imac-screen.png" TargetMode="External"/><Relationship Id="rId4" Type="http://schemas.openxmlformats.org/officeDocument/2006/relationships/image" Target="../media/image10.png"/><Relationship Id="rId5" Type="http://schemas.openxmlformats.org/officeDocument/2006/relationships/hyperlink" Target="http://www.youtube.com/watch?v=NX4gBGii07I" TargetMode="External"/><Relationship Id="rId6"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eBxo0s98AFY" TargetMode="External"/><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hyperlink" Target="http://www.webwatcher.com/images/imac-screen.png" TargetMode="External"/><Relationship Id="rId4" Type="http://schemas.openxmlformats.org/officeDocument/2006/relationships/image" Target="../media/image9.png"/><Relationship Id="rId5" Type="http://schemas.openxmlformats.org/officeDocument/2006/relationships/hyperlink" Target="http://www.youtube.com/watch?v=CnMpeDTwdO0" TargetMode="External"/><Relationship Id="rId6" Type="http://schemas.openxmlformats.org/officeDocument/2006/relationships/image" Target="../media/image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hyperlink" Target="http://www.webwatcher.com/images/imac-screen.png" TargetMode="External"/><Relationship Id="rId4" Type="http://schemas.openxmlformats.org/officeDocument/2006/relationships/image" Target="../media/image9.png"/><Relationship Id="rId5" Type="http://schemas.openxmlformats.org/officeDocument/2006/relationships/hyperlink" Target="http://www.youtube.com/watch?v=iLoBj34ZcFo" TargetMode="External"/><Relationship Id="rId6"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cSsmMDIV6So" TargetMode="External"/><Relationship Id="rId6"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X2E_aTxyRYM" TargetMode="External"/><Relationship Id="rId6"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D7HYnGONSwo" TargetMode="External"/><Relationship Id="rId6"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D7HYnGONSwo" TargetMode="External"/><Relationship Id="rId6"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D7HYnGONSwo" TargetMode="External"/><Relationship Id="rId6"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pGsX4OErNSU" TargetMode="External"/><Relationship Id="rId6"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www.ausport.gov.au/__data/assets/pdf_file/0005/315923/Interceptor.pdf" TargetMode="Externa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www.ausport.gov.au/__data/assets/pdf_file/0005/315923/Interceptor.pdf" TargetMode="Externa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cSsmMDIV6So" TargetMode="External"/><Relationship Id="rId6"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2Swd_Oo_610" TargetMode="External"/><Relationship Id="rId6"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QUB8LBagh8M" TargetMode="External"/><Relationship Id="rId6" Type="http://schemas.openxmlformats.org/officeDocument/2006/relationships/image" Target="../media/image2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www.ausport.gov.au/__data/assets/pdf_file/0003/315921/Find_the_goal_line.pdf" TargetMode="Externa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hyperlink" Target="http://www.ausport.gov.au/__data/assets/pdf_file/0003/315921/Find_the_goal_line.pdf" TargetMode="Externa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7.jp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drive.google.com/folderview?id=0B4lZjrcv5WjmX2VGX25mb1NPdHc&amp;usp=sharing" TargetMode="External"/><Relationship Id="rId4" Type="http://schemas.openxmlformats.org/officeDocument/2006/relationships/hyperlink" Target="http://www.youtube.com/watch?v=-c0i3Ip8_c4" TargetMode="External"/><Relationship Id="rId5" Type="http://schemas.openxmlformats.org/officeDocument/2006/relationships/image" Target="../media/image2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TFLiQVSKvU0" TargetMode="External"/><Relationship Id="rId6" Type="http://schemas.openxmlformats.org/officeDocument/2006/relationships/image" Target="../media/image2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A9095I48k9A" TargetMode="External"/><Relationship Id="rId6" Type="http://schemas.openxmlformats.org/officeDocument/2006/relationships/image" Target="../media/image2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r46Pz1_-AFk" TargetMode="External"/><Relationship Id="rId6" Type="http://schemas.openxmlformats.org/officeDocument/2006/relationships/image" Target="../media/image2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AfyQ-En-tQM" TargetMode="External"/><Relationship Id="rId6" Type="http://schemas.openxmlformats.org/officeDocument/2006/relationships/image" Target="../media/image2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anWt5uhv_F8" TargetMode="External"/><Relationship Id="rId6" Type="http://schemas.openxmlformats.org/officeDocument/2006/relationships/image" Target="../media/image2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RHjZgtWbqkQ" TargetMode="External"/><Relationship Id="rId6" Type="http://schemas.openxmlformats.org/officeDocument/2006/relationships/image" Target="../media/image3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Nl8ei46Copk" TargetMode="External"/><Relationship Id="rId6" Type="http://schemas.openxmlformats.org/officeDocument/2006/relationships/image" Target="../media/image27.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3EmlyNA1I34" TargetMode="External"/><Relationship Id="rId6" Type="http://schemas.openxmlformats.org/officeDocument/2006/relationships/image" Target="../media/image3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2igZlqc2vzM" TargetMode="External"/><Relationship Id="rId6" Type="http://schemas.openxmlformats.org/officeDocument/2006/relationships/image" Target="../media/image3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dKQSEyKsubk" TargetMode="External"/><Relationship Id="rId6"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tAksK9DxKcI" TargetMode="External"/><Relationship Id="rId6" Type="http://schemas.openxmlformats.org/officeDocument/2006/relationships/image" Target="../media/image3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u8Vu_fWdAzM" TargetMode="External"/><Relationship Id="rId6" Type="http://schemas.openxmlformats.org/officeDocument/2006/relationships/image" Target="../media/image36.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JHlMM8kzR7k" TargetMode="External"/><Relationship Id="rId6" Type="http://schemas.openxmlformats.org/officeDocument/2006/relationships/image" Target="../media/image3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JhPwX8L8DbQ" TargetMode="External"/><Relationship Id="rId6" Type="http://schemas.openxmlformats.org/officeDocument/2006/relationships/image" Target="../media/image4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2ysATQFjMk" TargetMode="External"/><Relationship Id="rId6" Type="http://schemas.openxmlformats.org/officeDocument/2006/relationships/image" Target="../media/image3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xt2ha3bnu-k" TargetMode="External"/><Relationship Id="rId6" Type="http://schemas.openxmlformats.org/officeDocument/2006/relationships/image" Target="../media/image39.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hyperlink" Target="http://www.webwatcher.com/images/imac-screen.png" TargetMode="External"/><Relationship Id="rId4" Type="http://schemas.openxmlformats.org/officeDocument/2006/relationships/image" Target="../media/image6.png"/><Relationship Id="rId5" Type="http://schemas.openxmlformats.org/officeDocument/2006/relationships/hyperlink" Target="http://www.youtube.com/watch?v=Hx18nOqmfY8" TargetMode="External"/><Relationship Id="rId6" Type="http://schemas.openxmlformats.org/officeDocument/2006/relationships/image" Target="../media/image4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hyperlink" Target="http://www.ausport.gov.au/__data/assets/pdf_file/0007/315916/Newcombe_ball.pdf" TargetMode="Externa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 Id="rId3" Type="http://schemas.openxmlformats.org/officeDocument/2006/relationships/hyperlink" Target="http://www.ausport.gov.au/__data/assets/pdf_file/0007/315916/Newcombe_ball.pdf" TargetMode="Externa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hyperlink" Target="http://www.ausport.gov.au/__data/assets/pdf_file/0005/315914/Continuous_tennis.pdf" TargetMode="Externa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http://www.ausport.gov.au/__data/assets/pdf_file/0005/315914/Continuous_tennis.pdf" TargetMode="Externa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hyperlink" Target="https://drive.google.com/folderview?id=0B4lZjrcv5WjmNUxKREd6U1FiQ3c&amp;usp=sharing" TargetMode="External"/><Relationship Id="rId4" Type="http://schemas.openxmlformats.org/officeDocument/2006/relationships/hyperlink" Target="http://www.youtube.com/watch?v=4cCCkrcsSR0" TargetMode="External"/><Relationship Id="rId5" Type="http://schemas.openxmlformats.org/officeDocument/2006/relationships/image" Target="../media/image4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www.thephysicaleducator.com/resources/games/striking-fielding/race_to_the_bases/" TargetMode="External"/><Relationship Id="rId4" Type="http://schemas.openxmlformats.org/officeDocument/2006/relationships/image" Target="../media/image4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www.thephysicaleducator.com/resources/games/striking-fielding/around_the_bases/" TargetMode="External"/><Relationship Id="rId4" Type="http://schemas.openxmlformats.org/officeDocument/2006/relationships/image" Target="../media/image5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rountree-pe.weebly.com/uploads/4/5/9/0/45905743/danish_longball.pdf" TargetMode="Externa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rountree-pe.weebly.com/uploads/4/5/9/0/45905743/wacky_baseball.pdf" TargetMode="External"/><Relationship Id="rId4" Type="http://schemas.openxmlformats.org/officeDocument/2006/relationships/image" Target="../media/image4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rountree-pe.weebly.com/uploads/4/5/9/0/45905743/ribby.pdf" TargetMode="Externa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www.ausport.gov.au/__data/assets/pdf_file/0007/315925/Hit_4_and_Go.pdf" TargetMode="External"/><Relationship Id="rId4" Type="http://schemas.openxmlformats.org/officeDocument/2006/relationships/image" Target="../media/image6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www.ausport.gov.au/__data/assets/pdf_file/0007/315925/Hit_4_and_Go.pdf" TargetMode="External"/><Relationship Id="rId4" Type="http://schemas.openxmlformats.org/officeDocument/2006/relationships/image" Target="../media/image56.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www.ausport.gov.au/__data/assets/pdf_file/0010/315919/Runners_vs_passers.pdf" TargetMode="Externa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hyperlink" Target="http://www.ausport.gov.au/__data/assets/pdf_file/0010/315919/Runners_vs_passers.pdf" TargetMode="Externa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www.ausport.gov.au/__data/assets/pdf_file/0020/315920/Continuous_Cricket.pdf" TargetMode="External"/><Relationship Id="rId4" Type="http://schemas.openxmlformats.org/officeDocument/2006/relationships/image" Target="../media/image6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www.ausport.gov.au/__data/assets/pdf_file/0020/315920/Continuous_Cricket.pdf" TargetMode="External"/><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www.playsport.net/en/Transferable-Skills.cfm"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hyperlink" Target="https://drive.google.com/folderview?id=0B4lZjrcv5WjmSloyODczUHgtb00&amp;usp=sharing" TargetMode="External"/><Relationship Id="rId4" Type="http://schemas.openxmlformats.org/officeDocument/2006/relationships/hyperlink" Target="http://www.youtube.com/watch?v=vpHkPmkL-jk" TargetMode="External"/><Relationship Id="rId5" Type="http://schemas.openxmlformats.org/officeDocument/2006/relationships/image" Target="../media/image48.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hyperlink" Target="https://twitter.com/mjhamada?ref_src=twsrc%5Egoogle%7Ctwcamp%5Eserp%7Ctwgr%5Eauthor"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www.phecanada.ca/resources/move-think-learn"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web.uvic.ca/~thopper/" TargetMode="External"/><Relationship Id="rId4" Type="http://schemas.openxmlformats.org/officeDocument/2006/relationships/hyperlink" Target="https://drive.google.com/file/d/0B4uMP9WUchJjUEJ3Z1I3dEx6VUk/view?usp=sharing" TargetMode="External"/><Relationship Id="rId5" Type="http://schemas.openxmlformats.org/officeDocument/2006/relationships/hyperlink" Target="https://docs.google.com/document/d/1yVLFe4bs5-_jTbpGbFCyRcv6mjCrmwupv0ZRBGQp0Ic/ed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5"/>
          <p:cNvSpPr txBox="1"/>
          <p:nvPr>
            <p:ph type="ctrTitle"/>
          </p:nvPr>
        </p:nvSpPr>
        <p:spPr>
          <a:xfrm>
            <a:off x="311700" y="744575"/>
            <a:ext cx="8520600" cy="1535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Tactical Approach to Invasion Games</a:t>
            </a:r>
            <a:endParaRPr sz="4000"/>
          </a:p>
        </p:txBody>
      </p:sp>
      <p:sp>
        <p:nvSpPr>
          <p:cNvPr id="59" name="Google Shape;59;p15"/>
          <p:cNvSpPr txBox="1"/>
          <p:nvPr>
            <p:ph idx="1" type="subTitle"/>
          </p:nvPr>
        </p:nvSpPr>
        <p:spPr>
          <a:xfrm>
            <a:off x="2267725" y="2918500"/>
            <a:ext cx="67524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swald"/>
                <a:ea typeface="Oswald"/>
                <a:cs typeface="Oswald"/>
                <a:sym typeface="Oswald"/>
              </a:rPr>
              <a:t>Matt Pomeroy</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 Twitter - </a:t>
            </a:r>
            <a:r>
              <a:rPr lang="en" u="sng">
                <a:solidFill>
                  <a:schemeClr val="hlink"/>
                </a:solidFill>
                <a:latin typeface="Oswald"/>
                <a:ea typeface="Oswald"/>
                <a:cs typeface="Oswald"/>
                <a:sym typeface="Oswald"/>
                <a:hlinkClick r:id="rId3"/>
              </a:rPr>
              <a:t>@Physed_Pomeroy</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Email - </a:t>
            </a:r>
            <a:r>
              <a:rPr lang="en" u="sng">
                <a:solidFill>
                  <a:schemeClr val="hlink"/>
                </a:solidFill>
                <a:latin typeface="Oswald"/>
                <a:ea typeface="Oswald"/>
                <a:cs typeface="Oswald"/>
                <a:sym typeface="Oswald"/>
                <a:hlinkClick r:id="rId4"/>
              </a:rPr>
              <a:t>Pomeroym@merton.k12.wi.us</a:t>
            </a:r>
            <a:endParaRPr>
              <a:solidFill>
                <a:srgbClr val="FFFFFF"/>
              </a:solidFill>
              <a:latin typeface="Oswald"/>
              <a:ea typeface="Oswald"/>
              <a:cs typeface="Oswald"/>
              <a:sym typeface="Oswald"/>
            </a:endParaRPr>
          </a:p>
          <a:p>
            <a:pPr indent="-419100" lvl="0" marL="419100" rtl="0" algn="ctr">
              <a:spcBef>
                <a:spcPts val="0"/>
              </a:spcBef>
              <a:spcAft>
                <a:spcPts val="0"/>
              </a:spcAft>
              <a:buClr>
                <a:srgbClr val="000000"/>
              </a:buClr>
              <a:buFont typeface="Arial"/>
              <a:buNone/>
            </a:pPr>
            <a:r>
              <a:rPr lang="en" sz="2400" u="sng">
                <a:solidFill>
                  <a:schemeClr val="accent5"/>
                </a:solidFill>
                <a:hlinkClick r:id="rId5">
                  <a:extLst>
                    <a:ext uri="{A12FA001-AC4F-418D-AE19-62706E023703}">
                      <ahyp:hlinkClr val="tx"/>
                    </a:ext>
                  </a:extLst>
                </a:hlinkClick>
              </a:rPr>
              <a:t>http://pomeroyshpe.weebly.com/</a:t>
            </a:r>
            <a:endParaRPr>
              <a:solidFill>
                <a:srgbClr val="FFFFFF"/>
              </a:solidFill>
              <a:latin typeface="Oswald"/>
              <a:ea typeface="Oswald"/>
              <a:cs typeface="Oswald"/>
              <a:sym typeface="Oswald"/>
            </a:endParaRPr>
          </a:p>
        </p:txBody>
      </p:sp>
      <p:pic>
        <p:nvPicPr>
          <p:cNvPr id="60" name="Google Shape;60;p15"/>
          <p:cNvPicPr preferRelativeResize="0"/>
          <p:nvPr/>
        </p:nvPicPr>
        <p:blipFill>
          <a:blip r:embed="rId6">
            <a:alphaModFix/>
          </a:blip>
          <a:stretch>
            <a:fillRect/>
          </a:stretch>
        </p:blipFill>
        <p:spPr>
          <a:xfrm>
            <a:off x="227425" y="2918502"/>
            <a:ext cx="1774724" cy="1774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 is TGfU? </a:t>
            </a:r>
            <a:endParaRPr>
              <a:latin typeface="Oswald"/>
              <a:ea typeface="Oswald"/>
              <a:cs typeface="Oswald"/>
              <a:sym typeface="Oswald"/>
            </a:endParaRPr>
          </a:p>
        </p:txBody>
      </p:sp>
      <p:sp>
        <p:nvSpPr>
          <p:cNvPr id="113" name="Google Shape;11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400" u="sng">
                <a:solidFill>
                  <a:schemeClr val="dk1"/>
                </a:solidFill>
                <a:latin typeface="Oswald"/>
                <a:ea typeface="Oswald"/>
                <a:cs typeface="Oswald"/>
                <a:sym typeface="Oswald"/>
              </a:rPr>
              <a:t>Classification of Formal Games</a:t>
            </a:r>
            <a:r>
              <a:rPr b="1" lang="en" sz="2400">
                <a:solidFill>
                  <a:schemeClr val="dk1"/>
                </a:solidFill>
                <a:latin typeface="Oswald"/>
                <a:ea typeface="Oswald"/>
                <a:cs typeface="Oswald"/>
                <a:sym typeface="Oswald"/>
              </a:rPr>
              <a:t> </a:t>
            </a:r>
            <a:r>
              <a:rPr lang="en" sz="1400">
                <a:solidFill>
                  <a:schemeClr val="dk1"/>
                </a:solidFill>
                <a:latin typeface="Oswald"/>
                <a:ea typeface="Oswald"/>
                <a:cs typeface="Oswald"/>
                <a:sym typeface="Oswald"/>
              </a:rPr>
              <a:t>(Hopper, Butler &amp; Storey, 2009, p. 15)</a:t>
            </a:r>
            <a:endParaRPr sz="1400">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rPr lang="en" sz="2400">
                <a:solidFill>
                  <a:schemeClr val="dk1"/>
                </a:solidFill>
                <a:latin typeface="Oswald"/>
                <a:ea typeface="Oswald"/>
                <a:cs typeface="Oswald"/>
                <a:sym typeface="Oswald"/>
              </a:rPr>
              <a:t>•</a:t>
            </a:r>
            <a:r>
              <a:rPr b="1" lang="en" sz="2400">
                <a:solidFill>
                  <a:srgbClr val="0066D4"/>
                </a:solidFill>
                <a:latin typeface="Oswald"/>
                <a:ea typeface="Oswald"/>
                <a:cs typeface="Oswald"/>
                <a:sym typeface="Oswald"/>
              </a:rPr>
              <a:t>Target</a:t>
            </a:r>
            <a:r>
              <a:rPr lang="en" sz="2400">
                <a:solidFill>
                  <a:schemeClr val="dk1"/>
                </a:solidFill>
                <a:latin typeface="Oswald"/>
                <a:ea typeface="Oswald"/>
                <a:cs typeface="Oswald"/>
                <a:sym typeface="Oswald"/>
              </a:rPr>
              <a:t>: archery, bocce, bowling, golf</a:t>
            </a:r>
            <a:endParaRPr sz="2400">
              <a:solidFill>
                <a:schemeClr val="dk1"/>
              </a:solidFill>
              <a:latin typeface="Oswald"/>
              <a:ea typeface="Oswald"/>
              <a:cs typeface="Oswald"/>
              <a:sym typeface="Oswald"/>
            </a:endParaRPr>
          </a:p>
          <a:p>
            <a:pPr indent="0" lvl="0" marL="0" rtl="0" algn="l">
              <a:lnSpc>
                <a:spcPct val="115000"/>
              </a:lnSpc>
              <a:spcBef>
                <a:spcPts val="1200"/>
              </a:spcBef>
              <a:spcAft>
                <a:spcPts val="0"/>
              </a:spcAft>
              <a:buNone/>
            </a:pPr>
            <a:r>
              <a:rPr lang="en" sz="2400">
                <a:solidFill>
                  <a:schemeClr val="dk1"/>
                </a:solidFill>
                <a:latin typeface="Oswald"/>
                <a:ea typeface="Oswald"/>
                <a:cs typeface="Oswald"/>
                <a:sym typeface="Oswald"/>
              </a:rPr>
              <a:t>•</a:t>
            </a:r>
            <a:r>
              <a:rPr b="1" lang="en" sz="2400">
                <a:solidFill>
                  <a:srgbClr val="0066D4"/>
                </a:solidFill>
                <a:latin typeface="Oswald"/>
                <a:ea typeface="Oswald"/>
                <a:cs typeface="Oswald"/>
                <a:sym typeface="Oswald"/>
              </a:rPr>
              <a:t>Striking</a:t>
            </a:r>
            <a:r>
              <a:rPr lang="en" sz="2400">
                <a:solidFill>
                  <a:schemeClr val="dk1"/>
                </a:solidFill>
                <a:latin typeface="Oswald"/>
                <a:ea typeface="Oswald"/>
                <a:cs typeface="Oswald"/>
                <a:sym typeface="Oswald"/>
              </a:rPr>
              <a:t>: baseball, cricket, rounders, Danish longball</a:t>
            </a:r>
            <a:endParaRPr sz="2400">
              <a:solidFill>
                <a:schemeClr val="dk1"/>
              </a:solidFill>
              <a:latin typeface="Oswald"/>
              <a:ea typeface="Oswald"/>
              <a:cs typeface="Oswald"/>
              <a:sym typeface="Oswald"/>
            </a:endParaRPr>
          </a:p>
          <a:p>
            <a:pPr indent="0" lvl="0" marL="0" rtl="0" algn="l">
              <a:lnSpc>
                <a:spcPct val="115000"/>
              </a:lnSpc>
              <a:spcBef>
                <a:spcPts val="1200"/>
              </a:spcBef>
              <a:spcAft>
                <a:spcPts val="0"/>
              </a:spcAft>
              <a:buNone/>
            </a:pPr>
            <a:r>
              <a:rPr lang="en" sz="2400">
                <a:solidFill>
                  <a:schemeClr val="dk1"/>
                </a:solidFill>
                <a:latin typeface="Oswald"/>
                <a:ea typeface="Oswald"/>
                <a:cs typeface="Oswald"/>
                <a:sym typeface="Oswald"/>
              </a:rPr>
              <a:t>•</a:t>
            </a:r>
            <a:r>
              <a:rPr b="1" lang="en" sz="2400">
                <a:solidFill>
                  <a:srgbClr val="0066D4"/>
                </a:solidFill>
                <a:latin typeface="Oswald"/>
                <a:ea typeface="Oswald"/>
                <a:cs typeface="Oswald"/>
                <a:sym typeface="Oswald"/>
              </a:rPr>
              <a:t>Net/Wall</a:t>
            </a:r>
            <a:r>
              <a:rPr lang="en" sz="2400">
                <a:solidFill>
                  <a:schemeClr val="dk1"/>
                </a:solidFill>
                <a:latin typeface="Oswald"/>
                <a:ea typeface="Oswald"/>
                <a:cs typeface="Oswald"/>
                <a:sym typeface="Oswald"/>
              </a:rPr>
              <a:t>: badminton, squash, volleyball, pickleball</a:t>
            </a:r>
            <a:endParaRPr sz="2400">
              <a:solidFill>
                <a:schemeClr val="dk1"/>
              </a:solidFill>
              <a:latin typeface="Oswald"/>
              <a:ea typeface="Oswald"/>
              <a:cs typeface="Oswald"/>
              <a:sym typeface="Oswald"/>
            </a:endParaRPr>
          </a:p>
          <a:p>
            <a:pPr indent="0" lvl="0" marL="0" rtl="0" algn="l">
              <a:lnSpc>
                <a:spcPct val="115000"/>
              </a:lnSpc>
              <a:spcBef>
                <a:spcPts val="1200"/>
              </a:spcBef>
              <a:spcAft>
                <a:spcPts val="0"/>
              </a:spcAft>
              <a:buNone/>
            </a:pPr>
            <a:r>
              <a:rPr lang="en" sz="2400">
                <a:solidFill>
                  <a:schemeClr val="dk1"/>
                </a:solidFill>
                <a:latin typeface="Oswald"/>
                <a:ea typeface="Oswald"/>
                <a:cs typeface="Oswald"/>
                <a:sym typeface="Oswald"/>
              </a:rPr>
              <a:t>•</a:t>
            </a:r>
            <a:r>
              <a:rPr b="1" lang="en" sz="2400">
                <a:solidFill>
                  <a:srgbClr val="0066D4"/>
                </a:solidFill>
                <a:latin typeface="Oswald"/>
                <a:ea typeface="Oswald"/>
                <a:cs typeface="Oswald"/>
                <a:sym typeface="Oswald"/>
              </a:rPr>
              <a:t>Invasion / Territorial</a:t>
            </a:r>
            <a:r>
              <a:rPr lang="en" sz="2400">
                <a:solidFill>
                  <a:schemeClr val="dk1"/>
                </a:solidFill>
                <a:latin typeface="Oswald"/>
                <a:ea typeface="Oswald"/>
                <a:cs typeface="Oswald"/>
                <a:sym typeface="Oswald"/>
              </a:rPr>
              <a:t>: hockey, football (all kinds!), water polo, ultimate frisbee, basketball</a:t>
            </a:r>
            <a:endParaRPr sz="2400">
              <a:solidFill>
                <a:schemeClr val="dk1"/>
              </a:solidFill>
              <a:latin typeface="Oswald"/>
              <a:ea typeface="Oswald"/>
              <a:cs typeface="Oswald"/>
              <a:sym typeface="Oswald"/>
            </a:endParaRPr>
          </a:p>
          <a:p>
            <a:pPr indent="0" lvl="0" marL="0" rtl="0" algn="l">
              <a:lnSpc>
                <a:spcPct val="115000"/>
              </a:lnSpc>
              <a:spcBef>
                <a:spcPts val="600"/>
              </a:spcBef>
              <a:spcAft>
                <a:spcPts val="0"/>
              </a:spcAft>
              <a:buNone/>
            </a:pPr>
            <a:r>
              <a:t/>
            </a:r>
            <a:endParaRPr sz="2400">
              <a:solidFill>
                <a:schemeClr val="dk1"/>
              </a:solidFill>
            </a:endParaRPr>
          </a:p>
          <a:p>
            <a:pPr indent="0" lvl="0" marL="0" rtl="0" algn="l">
              <a:lnSpc>
                <a:spcPct val="115000"/>
              </a:lnSpc>
              <a:spcBef>
                <a:spcPts val="1200"/>
              </a:spcBef>
              <a:spcAft>
                <a:spcPts val="0"/>
              </a:spcAft>
              <a:buNone/>
            </a:pPr>
            <a:r>
              <a:t/>
            </a:r>
            <a:endParaRPr sz="2400">
              <a:solidFill>
                <a:schemeClr val="dk1"/>
              </a:solidFill>
            </a:endParaRPr>
          </a:p>
          <a:p>
            <a:pPr indent="0" lvl="0" marL="0" rtl="0" algn="l">
              <a:spcBef>
                <a:spcPts val="1200"/>
              </a:spcBef>
              <a:spcAft>
                <a:spcPts val="1600"/>
              </a:spcAft>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14"/>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4"/>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114"/>
          <p:cNvSpPr/>
          <p:nvPr/>
        </p:nvSpPr>
        <p:spPr>
          <a:xfrm>
            <a:off x="446950" y="829525"/>
            <a:ext cx="8352600" cy="38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swald"/>
                <a:ea typeface="Oswald"/>
                <a:cs typeface="Oswald"/>
                <a:sym typeface="Oswald"/>
              </a:rPr>
              <a:t>INQUIRY/CONCEPT BASED LEARNING RESOURCES</a:t>
            </a:r>
            <a:endParaRPr sz="10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Research: </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How would Socrates teach Soccer? A constructivist approach. Joy Butler, Journal of Physical Education, Recreation &amp; Dance 1997</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Books:</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Essential Questions: Opening Doors to Students Understanding. Jay McTighe &amp; Grant Wiggins</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Understanding by Design. Grant Wiggins &amp; Jay McTighe</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Embedded Formative Assessment. Dylan William</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Learning together Through inquiry. Kath Short</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Asking the right questions:A guide to critical thinking. Neil Browne</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Other:</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a:solidFill>
                  <a:srgbClr val="FFFFFF"/>
                </a:solidFill>
                <a:latin typeface="Share"/>
                <a:ea typeface="Share"/>
                <a:cs typeface="Share"/>
                <a:sym typeface="Share"/>
              </a:rPr>
              <a:t>file://localhost/Users/mark.williams/Desktop/Inquiry%20/Creating%20Essential%20Questions.html</a:t>
            </a:r>
            <a:endParaRPr>
              <a:solidFill>
                <a:srgbClr val="FFFFFF"/>
              </a:solidFill>
              <a:latin typeface="Share"/>
              <a:ea typeface="Share"/>
              <a:cs typeface="Share"/>
              <a:sym typeface="Share"/>
            </a:endParaRPr>
          </a:p>
        </p:txBody>
      </p:sp>
      <p:sp>
        <p:nvSpPr>
          <p:cNvPr id="945" name="Google Shape;945;p114"/>
          <p:cNvSpPr/>
          <p:nvPr/>
        </p:nvSpPr>
        <p:spPr>
          <a:xfrm>
            <a:off x="1797275" y="493525"/>
            <a:ext cx="54813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741B47"/>
                </a:solidFill>
                <a:latin typeface="Oswald"/>
                <a:ea typeface="Oswald"/>
                <a:cs typeface="Oswald"/>
                <a:sym typeface="Oswald"/>
              </a:rPr>
              <a:t>RESOURCES/ FURTHER READING</a:t>
            </a:r>
            <a:endParaRPr>
              <a:solidFill>
                <a:srgbClr val="741B47"/>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115"/>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15"/>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15"/>
          <p:cNvSpPr/>
          <p:nvPr/>
        </p:nvSpPr>
        <p:spPr>
          <a:xfrm>
            <a:off x="446950" y="829525"/>
            <a:ext cx="8352600" cy="39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swald"/>
                <a:ea typeface="Oswald"/>
                <a:cs typeface="Oswald"/>
                <a:sym typeface="Oswald"/>
              </a:rPr>
              <a:t>TGfU RESOURCES</a:t>
            </a:r>
            <a:endParaRPr sz="8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Developing Game Sense Through Tactical Learning: Ray Breed, Michael Spittle</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Book: Play with Purpose: Game Sense to Sport Literacy (3rd Edition) by Shane Pill</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Book: Teaching Sport Concepts &amp; Skills 3rd Edition : A Tactical Games Approach by Mitchell/Oslin/Griffin</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3">
                  <a:extLst>
                    <a:ext uri="{A12FA001-AC4F-418D-AE19-62706E023703}">
                      <ahyp:hlinkClr val="tx"/>
                    </a:ext>
                  </a:extLst>
                </a:hlinkClick>
              </a:rPr>
              <a:t>TGfU Website  </a:t>
            </a:r>
            <a:r>
              <a:rPr lang="en" sz="1200">
                <a:solidFill>
                  <a:srgbClr val="FFFFFF"/>
                </a:solidFill>
                <a:latin typeface="Share"/>
                <a:ea typeface="Share"/>
                <a:cs typeface="Share"/>
                <a:sym typeface="Share"/>
              </a:rPr>
              <a:t>- conference dates, videos and more</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iOS and Android app: </a:t>
            </a:r>
            <a:r>
              <a:rPr lang="en" sz="1200" u="sng">
                <a:solidFill>
                  <a:srgbClr val="FFFFFF"/>
                </a:solidFill>
                <a:latin typeface="Share"/>
                <a:ea typeface="Share"/>
                <a:cs typeface="Share"/>
                <a:sym typeface="Share"/>
                <a:hlinkClick r:id="rId4">
                  <a:extLst>
                    <a:ext uri="{A12FA001-AC4F-418D-AE19-62706E023703}">
                      <ahyp:hlinkClr val="tx"/>
                    </a:ext>
                  </a:extLst>
                </a:hlinkClick>
              </a:rPr>
              <a:t>TGfU Games PE</a:t>
            </a:r>
            <a:r>
              <a:rPr lang="en" sz="1200">
                <a:solidFill>
                  <a:srgbClr val="FFFFFF"/>
                </a:solidFill>
                <a:latin typeface="Share"/>
                <a:ea typeface="Share"/>
                <a:cs typeface="Share"/>
                <a:sym typeface="Share"/>
              </a:rPr>
              <a:t> By Nicholas Stratigopoulos</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5">
                  <a:extLst>
                    <a:ext uri="{A12FA001-AC4F-418D-AE19-62706E023703}">
                      <ahyp:hlinkClr val="tx"/>
                    </a:ext>
                  </a:extLst>
                </a:hlinkClick>
              </a:rPr>
              <a:t>NZ sport</a:t>
            </a:r>
            <a:r>
              <a:rPr lang="en" sz="1200">
                <a:solidFill>
                  <a:srgbClr val="FFFFFF"/>
                </a:solidFill>
                <a:latin typeface="Share"/>
                <a:ea typeface="Share"/>
                <a:cs typeface="Share"/>
                <a:sym typeface="Share"/>
              </a:rPr>
              <a:t> (7 min video) - explanation of how TGfU is used in various codes of sport in NZ and why</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iOS app:</a:t>
            </a:r>
            <a:r>
              <a:rPr lang="en" sz="1200" u="sng">
                <a:solidFill>
                  <a:srgbClr val="FFFFFF"/>
                </a:solidFill>
                <a:latin typeface="Share"/>
                <a:ea typeface="Share"/>
                <a:cs typeface="Share"/>
                <a:sym typeface="Share"/>
                <a:hlinkClick r:id="rId6">
                  <a:extLst>
                    <a:ext uri="{A12FA001-AC4F-418D-AE19-62706E023703}">
                      <ahyp:hlinkClr val="tx"/>
                    </a:ext>
                  </a:extLst>
                </a:hlinkClick>
              </a:rPr>
              <a:t> PE Activities </a:t>
            </a:r>
            <a:r>
              <a:rPr lang="en" sz="1200">
                <a:solidFill>
                  <a:srgbClr val="FFFFFF"/>
                </a:solidFill>
                <a:latin typeface="Share"/>
                <a:ea typeface="Share"/>
                <a:cs typeface="Share"/>
                <a:sym typeface="Share"/>
              </a:rPr>
              <a:t>by Apps for Academics (Mel Hamada)</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7">
                  <a:extLst>
                    <a:ext uri="{A12FA001-AC4F-418D-AE19-62706E023703}">
                      <ahyp:hlinkClr val="tx"/>
                    </a:ext>
                  </a:extLst>
                </a:hlinkClick>
              </a:rPr>
              <a:t>Teaching Strategies in Games Teaching: Tactic-to-skill assessment in net/wall games</a:t>
            </a:r>
            <a:r>
              <a:rPr lang="en" sz="1200">
                <a:solidFill>
                  <a:srgbClr val="FFFFFF"/>
                </a:solidFill>
                <a:latin typeface="Share"/>
                <a:ea typeface="Share"/>
                <a:cs typeface="Share"/>
                <a:sym typeface="Share"/>
              </a:rPr>
              <a:t>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8">
                  <a:extLst>
                    <a:ext uri="{A12FA001-AC4F-418D-AE19-62706E023703}">
                      <ahyp:hlinkClr val="tx"/>
                    </a:ext>
                  </a:extLst>
                </a:hlinkClick>
              </a:rPr>
              <a:t>Net Games Rubric</a:t>
            </a:r>
            <a:r>
              <a:rPr lang="en" sz="1200">
                <a:solidFill>
                  <a:srgbClr val="FFFFFF"/>
                </a:solidFill>
                <a:latin typeface="Share"/>
                <a:ea typeface="Share"/>
                <a:cs typeface="Share"/>
                <a:sym typeface="Share"/>
              </a:rPr>
              <a:t> via Glenn Young &amp; Surrey School District</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9">
                  <a:extLst>
                    <a:ext uri="{A12FA001-AC4F-418D-AE19-62706E023703}">
                      <ahyp:hlinkClr val="tx"/>
                    </a:ext>
                  </a:extLst>
                </a:hlinkClick>
              </a:rPr>
              <a:t>Spatial Awareness Rubric</a:t>
            </a:r>
            <a:r>
              <a:rPr lang="en" sz="1200">
                <a:solidFill>
                  <a:srgbClr val="FFFFFF"/>
                </a:solidFill>
                <a:latin typeface="Share"/>
                <a:ea typeface="Share"/>
                <a:cs typeface="Share"/>
                <a:sym typeface="Share"/>
              </a:rPr>
              <a:t>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Ophea - </a:t>
            </a:r>
            <a:r>
              <a:rPr lang="en" sz="1200" u="sng">
                <a:solidFill>
                  <a:srgbClr val="FFFFFF"/>
                </a:solidFill>
                <a:latin typeface="Share"/>
                <a:ea typeface="Share"/>
                <a:cs typeface="Share"/>
                <a:sym typeface="Share"/>
                <a:hlinkClick r:id="rId10">
                  <a:extLst>
                    <a:ext uri="{A12FA001-AC4F-418D-AE19-62706E023703}">
                      <ahyp:hlinkClr val="tx"/>
                    </a:ext>
                  </a:extLst>
                </a:hlinkClick>
              </a:rPr>
              <a:t>TGfU Activity Support Package </a:t>
            </a:r>
            <a:r>
              <a:rPr lang="en" sz="1200">
                <a:solidFill>
                  <a:srgbClr val="FFFFFF"/>
                </a:solidFill>
                <a:latin typeface="Share"/>
                <a:ea typeface="Share"/>
                <a:cs typeface="Share"/>
                <a:sym typeface="Share"/>
              </a:rPr>
              <a:t>- from </a:t>
            </a:r>
            <a:r>
              <a:rPr lang="en" sz="1200" u="sng">
                <a:solidFill>
                  <a:srgbClr val="FFFFFF"/>
                </a:solidFill>
                <a:latin typeface="Share"/>
                <a:ea typeface="Share"/>
                <a:cs typeface="Share"/>
                <a:sym typeface="Share"/>
                <a:hlinkClick r:id="rId11">
                  <a:extLst>
                    <a:ext uri="{A12FA001-AC4F-418D-AE19-62706E023703}">
                      <ahyp:hlinkClr val="tx"/>
                    </a:ext>
                  </a:extLst>
                </a:hlinkClick>
              </a:rPr>
              <a:t>www.ophea.net</a:t>
            </a:r>
            <a:r>
              <a:rPr lang="en" sz="1200">
                <a:solidFill>
                  <a:srgbClr val="FFFFFF"/>
                </a:solidFill>
                <a:latin typeface="Share"/>
                <a:ea typeface="Share"/>
                <a:cs typeface="Share"/>
                <a:sym typeface="Share"/>
              </a:rPr>
              <a:t> Canada (.pdf 100 pages, lots activities for ES students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2">
                  <a:extLst>
                    <a:ext uri="{A12FA001-AC4F-418D-AE19-62706E023703}">
                      <ahyp:hlinkClr val="tx"/>
                    </a:ext>
                  </a:extLst>
                </a:hlinkClick>
              </a:rPr>
              <a:t>TGfU Invasion Games - Performance Analysis Framework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3">
                  <a:extLst>
                    <a:ext uri="{A12FA001-AC4F-418D-AE19-62706E023703}">
                      <ahyp:hlinkClr val="tx"/>
                    </a:ext>
                  </a:extLst>
                </a:hlinkClick>
              </a:rPr>
              <a:t>TGfU Teacher Presentation </a:t>
            </a:r>
            <a:r>
              <a:rPr lang="en" sz="1200">
                <a:solidFill>
                  <a:srgbClr val="FFFFFF"/>
                </a:solidFill>
                <a:latin typeface="Share"/>
                <a:ea typeface="Share"/>
                <a:cs typeface="Share"/>
                <a:sym typeface="Share"/>
              </a:rPr>
              <a:t>- great work, ideas, explanations and resources by Naomi Hartl</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4">
                  <a:extLst>
                    <a:ext uri="{A12FA001-AC4F-418D-AE19-62706E023703}">
                      <ahyp:hlinkClr val="tx"/>
                    </a:ext>
                  </a:extLst>
                </a:hlinkClick>
              </a:rPr>
              <a:t>Nick Hill Coaching</a:t>
            </a:r>
            <a:r>
              <a:rPr lang="en" sz="1200">
                <a:solidFill>
                  <a:srgbClr val="FFFFFF"/>
                </a:solidFill>
                <a:latin typeface="Share"/>
                <a:ea typeface="Share"/>
                <a:cs typeface="Share"/>
                <a:sym typeface="Share"/>
              </a:rPr>
              <a:t> - blog with excellent resources</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5">
                  <a:extLst>
                    <a:ext uri="{A12FA001-AC4F-418D-AE19-62706E023703}">
                      <ahyp:hlinkClr val="tx"/>
                    </a:ext>
                  </a:extLst>
                </a:hlinkClick>
              </a:rPr>
              <a:t>http://www.playsport.net/</a:t>
            </a:r>
            <a:r>
              <a:rPr lang="en" sz="1200">
                <a:solidFill>
                  <a:srgbClr val="FFFFFF"/>
                </a:solidFill>
                <a:latin typeface="Share"/>
                <a:ea typeface="Share"/>
                <a:cs typeface="Share"/>
                <a:sym typeface="Share"/>
              </a:rPr>
              <a:t> - an online activity-based resource</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Tim Hopper is a great resource. Professor of Physical Education at UVIC. He has been working with TGfU for years and his sites are a great source of university student work, research and resources.</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6">
                  <a:extLst>
                    <a:ext uri="{A12FA001-AC4F-418D-AE19-62706E023703}">
                      <ahyp:hlinkClr val="tx"/>
                    </a:ext>
                  </a:extLst>
                </a:hlinkClick>
              </a:rPr>
              <a:t>http://web.uvic.ca/~thopper/</a:t>
            </a:r>
            <a:r>
              <a:rPr lang="en" sz="1200">
                <a:solidFill>
                  <a:srgbClr val="FFFFFF"/>
                </a:solidFill>
                <a:latin typeface="Share"/>
                <a:ea typeface="Share"/>
                <a:cs typeface="Share"/>
                <a:sym typeface="Share"/>
              </a:rPr>
              <a:t> - Homepage</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7">
                  <a:extLst>
                    <a:ext uri="{A12FA001-AC4F-418D-AE19-62706E023703}">
                      <ahyp:hlinkClr val="tx"/>
                    </a:ext>
                  </a:extLst>
                </a:hlinkClick>
              </a:rPr>
              <a:t>http://web.uvic.ca/~thopper/tactic/index.htm</a:t>
            </a:r>
            <a:r>
              <a:rPr lang="en" sz="1200">
                <a:solidFill>
                  <a:srgbClr val="FFFFFF"/>
                </a:solidFill>
                <a:latin typeface="Share"/>
                <a:ea typeface="Share"/>
                <a:cs typeface="Share"/>
                <a:sym typeface="Share"/>
              </a:rPr>
              <a:t> - TGfU specific</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u="sng">
                <a:solidFill>
                  <a:srgbClr val="FFFFFF"/>
                </a:solidFill>
                <a:latin typeface="Share"/>
                <a:ea typeface="Share"/>
                <a:cs typeface="Share"/>
                <a:sym typeface="Share"/>
                <a:hlinkClick r:id="rId18">
                  <a:extLst>
                    <a:ext uri="{A12FA001-AC4F-418D-AE19-62706E023703}">
                      <ahyp:hlinkClr val="tx"/>
                    </a:ext>
                  </a:extLst>
                </a:hlinkClick>
              </a:rPr>
              <a:t>Google Slide Presentation </a:t>
            </a:r>
            <a:r>
              <a:rPr lang="en" sz="1200">
                <a:solidFill>
                  <a:srgbClr val="FFFFFF"/>
                </a:solidFill>
                <a:latin typeface="Share"/>
                <a:ea typeface="Share"/>
                <a:cs typeface="Share"/>
                <a:sym typeface="Share"/>
              </a:rPr>
              <a:t>for all #Physed to add to about TGfU with activities and more from Doug Gleddie </a:t>
            </a:r>
            <a:endParaRPr sz="1200">
              <a:solidFill>
                <a:srgbClr val="FFFFFF"/>
              </a:solidFill>
              <a:latin typeface="Share"/>
              <a:ea typeface="Share"/>
              <a:cs typeface="Share"/>
              <a:sym typeface="Share"/>
            </a:endParaRPr>
          </a:p>
        </p:txBody>
      </p:sp>
      <p:sp>
        <p:nvSpPr>
          <p:cNvPr id="953" name="Google Shape;953;p115"/>
          <p:cNvSpPr/>
          <p:nvPr/>
        </p:nvSpPr>
        <p:spPr>
          <a:xfrm>
            <a:off x="1797275" y="493525"/>
            <a:ext cx="54813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741B47"/>
                </a:solidFill>
                <a:latin typeface="Oswald"/>
                <a:ea typeface="Oswald"/>
                <a:cs typeface="Oswald"/>
                <a:sym typeface="Oswald"/>
              </a:rPr>
              <a:t>RESOURCES/ FURTHER READING</a:t>
            </a:r>
            <a:endParaRPr>
              <a:solidFill>
                <a:srgbClr val="741B47"/>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sp>
        <p:nvSpPr>
          <p:cNvPr id="958" name="Google Shape;958;p116"/>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16"/>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16"/>
          <p:cNvSpPr/>
          <p:nvPr/>
        </p:nvSpPr>
        <p:spPr>
          <a:xfrm>
            <a:off x="395700" y="740850"/>
            <a:ext cx="8352600" cy="392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000">
                <a:solidFill>
                  <a:srgbClr val="FFFFFF"/>
                </a:solidFill>
                <a:latin typeface="Share"/>
                <a:ea typeface="Share"/>
                <a:cs typeface="Share"/>
                <a:sym typeface="Share"/>
              </a:rPr>
              <a:t>T</a:t>
            </a:r>
            <a:r>
              <a:rPr lang="en" sz="1200">
                <a:solidFill>
                  <a:srgbClr val="FFFFFF"/>
                </a:solidFill>
                <a:latin typeface="Share"/>
                <a:ea typeface="Share"/>
                <a:cs typeface="Share"/>
                <a:sym typeface="Share"/>
              </a:rPr>
              <a:t>im Hopper @thopper33 </a:t>
            </a:r>
            <a:r>
              <a:rPr lang="en" sz="1200" u="sng">
                <a:solidFill>
                  <a:srgbClr val="FFFFFF"/>
                </a:solidFill>
                <a:latin typeface="Share"/>
                <a:ea typeface="Share"/>
                <a:cs typeface="Share"/>
                <a:sym typeface="Share"/>
                <a:hlinkClick r:id="rId3">
                  <a:extLst>
                    <a:ext uri="{A12FA001-AC4F-418D-AE19-62706E023703}">
                      <ahyp:hlinkClr val="tx"/>
                    </a:ext>
                  </a:extLst>
                </a:hlinkClick>
              </a:rPr>
              <a:t>Blog/Website</a:t>
            </a:r>
            <a:r>
              <a:rPr lang="en" sz="1200">
                <a:solidFill>
                  <a:srgbClr val="FFFFFF"/>
                </a:solidFill>
                <a:latin typeface="Share"/>
                <a:ea typeface="Share"/>
                <a:cs typeface="Share"/>
                <a:sym typeface="Share"/>
              </a:rPr>
              <a:t> - PE lecturer, author of many books and more</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Shane Pill @Pilly66 - PE lecturer, author of many books, articles and more on Game Sense</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sz="1200">
                <a:solidFill>
                  <a:srgbClr val="FFFFFF"/>
                </a:solidFill>
                <a:latin typeface="Share"/>
                <a:ea typeface="Share"/>
                <a:cs typeface="Share"/>
                <a:sym typeface="Share"/>
              </a:rPr>
              <a:t>@KellyAnnParry  </a:t>
            </a:r>
            <a:r>
              <a:rPr lang="en" sz="1200" u="sng">
                <a:solidFill>
                  <a:srgbClr val="FFFFFF"/>
                </a:solidFill>
                <a:latin typeface="Share"/>
                <a:ea typeface="Share"/>
                <a:cs typeface="Share"/>
                <a:sym typeface="Share"/>
                <a:hlinkClick r:id="rId4">
                  <a:extLst>
                    <a:ext uri="{A12FA001-AC4F-418D-AE19-62706E023703}">
                      <ahyp:hlinkClr val="tx"/>
                    </a:ext>
                  </a:extLst>
                </a:hlinkClick>
              </a:rPr>
              <a:t>Her Blog/website</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sz="1200">
                <a:solidFill>
                  <a:srgbClr val="FFFFFF"/>
                </a:solidFill>
                <a:latin typeface="Share"/>
                <a:ea typeface="Share"/>
                <a:cs typeface="Share"/>
                <a:sym typeface="Share"/>
              </a:rPr>
              <a:t>Mel Hamada @mjhamada</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Mark Williams @williams10mark</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Miss Naomi Hartl @MissHartl - part of the PhysEdagogy team and Spark team in the USA</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@JoeyFeith - </a:t>
            </a:r>
            <a:r>
              <a:rPr lang="en" sz="1200" u="sng">
                <a:solidFill>
                  <a:srgbClr val="FFFFFF"/>
                </a:solidFill>
                <a:latin typeface="Share"/>
                <a:ea typeface="Share"/>
                <a:cs typeface="Share"/>
                <a:sym typeface="Share"/>
                <a:hlinkClick r:id="rId5">
                  <a:extLst>
                    <a:ext uri="{A12FA001-AC4F-418D-AE19-62706E023703}">
                      <ahyp:hlinkClr val="tx"/>
                    </a:ext>
                  </a:extLst>
                </a:hlinkClick>
              </a:rPr>
              <a:t>ThePhysicalEducator </a:t>
            </a:r>
            <a:r>
              <a:rPr lang="en" sz="1200">
                <a:solidFill>
                  <a:srgbClr val="FFFFFF"/>
                </a:solidFill>
                <a:latin typeface="Share"/>
                <a:ea typeface="Share"/>
                <a:cs typeface="Share"/>
                <a:sym typeface="Share"/>
              </a:rPr>
              <a:t>(video examples too!)</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Nathan Horne @PENathan </a:t>
            </a:r>
            <a:r>
              <a:rPr lang="en" sz="1200" u="sng">
                <a:solidFill>
                  <a:srgbClr val="FFFFFF"/>
                </a:solidFill>
                <a:latin typeface="Share"/>
                <a:ea typeface="Share"/>
                <a:cs typeface="Share"/>
                <a:sym typeface="Share"/>
                <a:hlinkClick r:id="rId6">
                  <a:extLst>
                    <a:ext uri="{A12FA001-AC4F-418D-AE19-62706E023703}">
                      <ahyp:hlinkClr val="tx"/>
                    </a:ext>
                  </a:extLst>
                </a:hlinkClick>
              </a:rPr>
              <a:t>iPhys-Ed.com</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Dr Ash Casey @DrAshCasey - PE lecturer and works on the </a:t>
            </a:r>
            <a:r>
              <a:rPr lang="en" sz="1200" u="sng">
                <a:solidFill>
                  <a:srgbClr val="FFFFFF"/>
                </a:solidFill>
                <a:latin typeface="Share"/>
                <a:ea typeface="Share"/>
                <a:cs typeface="Share"/>
                <a:sym typeface="Share"/>
                <a:hlinkClick r:id="rId7">
                  <a:extLst>
                    <a:ext uri="{A12FA001-AC4F-418D-AE19-62706E023703}">
                      <ahyp:hlinkClr val="tx"/>
                    </a:ext>
                  </a:extLst>
                </a:hlinkClick>
              </a:rPr>
              <a:t>PEPRN blog</a:t>
            </a:r>
            <a:r>
              <a:rPr lang="en" sz="1200">
                <a:solidFill>
                  <a:srgbClr val="FFFFFF"/>
                </a:solidFill>
                <a:latin typeface="Share"/>
                <a:ea typeface="Share"/>
                <a:cs typeface="Share"/>
                <a:sym typeface="Share"/>
              </a:rPr>
              <a:t> and now podcast with lots of academic ideas and research into PE teaching and learning</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Adam Metcalf @MrMetcalfPE - practicing PE teacher and advocate of TGfU in the classroom</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Simon Mills - UNIS Hanoi (</a:t>
            </a:r>
            <a:r>
              <a:rPr lang="en" sz="1200" u="sng">
                <a:solidFill>
                  <a:srgbClr val="FFFFFF"/>
                </a:solidFill>
                <a:latin typeface="Share"/>
                <a:ea typeface="Share"/>
                <a:cs typeface="Share"/>
                <a:sym typeface="Share"/>
                <a:hlinkClick r:id="rId8">
                  <a:extLst>
                    <a:ext uri="{A12FA001-AC4F-418D-AE19-62706E023703}">
                      <ahyp:hlinkClr val="tx"/>
                    </a:ext>
                  </a:extLst>
                </a:hlinkClick>
              </a:rPr>
              <a:t>simonmills@unishanoi.org</a:t>
            </a:r>
            <a:r>
              <a:rPr lang="en" sz="1200">
                <a:solidFill>
                  <a:srgbClr val="FFFFFF"/>
                </a:solidFill>
                <a:latin typeface="Share"/>
                <a:ea typeface="Share"/>
                <a:cs typeface="Share"/>
                <a:sym typeface="Share"/>
              </a:rPr>
              <a:t>) - excellent PE teacher/coach - has worked as a top tier coach’s coach for many years.</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Alex Thomas @alex76thomas - PE teacher and fantastic inquiry teacher, currently at YIS</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Dr Jenny Clarke and Richard Light - have a TGfU workshop  (contact </a:t>
            </a:r>
            <a:r>
              <a:rPr lang="en" sz="1200" u="sng">
                <a:solidFill>
                  <a:srgbClr val="FFFFFF"/>
                </a:solidFill>
                <a:latin typeface="Share"/>
                <a:ea typeface="Share"/>
                <a:cs typeface="Share"/>
                <a:sym typeface="Share"/>
                <a:hlinkClick r:id="rId9">
                  <a:extLst>
                    <a:ext uri="{A12FA001-AC4F-418D-AE19-62706E023703}">
                      <ahyp:hlinkClr val="tx"/>
                    </a:ext>
                  </a:extLst>
                </a:hlinkClick>
              </a:rPr>
              <a:t>Richard.light@canterbury.ac.nz</a:t>
            </a:r>
            <a:r>
              <a:rPr lang="en" sz="1200">
                <a:solidFill>
                  <a:srgbClr val="FFFFFF"/>
                </a:solidFill>
                <a:latin typeface="Share"/>
                <a:ea typeface="Share"/>
                <a:cs typeface="Share"/>
                <a:sym typeface="Share"/>
              </a:rPr>
              <a:t>)</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@Imsporticus - UK Head PE teacher and writes an excellent resource: blog </a:t>
            </a:r>
            <a:r>
              <a:rPr lang="en" sz="1200" u="sng">
                <a:solidFill>
                  <a:srgbClr val="FFFFFF"/>
                </a:solidFill>
                <a:latin typeface="Share"/>
                <a:ea typeface="Share"/>
                <a:cs typeface="Share"/>
                <a:sym typeface="Share"/>
                <a:hlinkClick r:id="rId10">
                  <a:extLst>
                    <a:ext uri="{A12FA001-AC4F-418D-AE19-62706E023703}">
                      <ahyp:hlinkClr val="tx"/>
                    </a:ext>
                  </a:extLst>
                </a:hlinkClick>
              </a:rPr>
              <a:t>Drowning In the Shallow</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Mark Williams @williams10mark</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@Vgoodyear - Dr Vicky Goodyear has an amazing VLOG series - </a:t>
            </a:r>
            <a:r>
              <a:rPr lang="en" sz="1200" u="sng">
                <a:solidFill>
                  <a:srgbClr val="FFFFFF"/>
                </a:solidFill>
                <a:latin typeface="Share"/>
                <a:ea typeface="Share"/>
                <a:cs typeface="Share"/>
                <a:sym typeface="Share"/>
                <a:hlinkClick r:id="rId11">
                  <a:extLst>
                    <a:ext uri="{A12FA001-AC4F-418D-AE19-62706E023703}">
                      <ahyp:hlinkClr val="tx"/>
                    </a:ext>
                  </a:extLst>
                </a:hlinkClick>
              </a:rPr>
              <a:t>check her TGfU one here</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@nerdyphyseder - Michael Ha - practicing PE teacher and mentor in Game Sense / TGfU</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@doug_gleddie - Doug Gleddie is an ES PE teacher and has great resources and ideas on quality PE programs.</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sz="1200">
                <a:solidFill>
                  <a:srgbClr val="FFFFFF"/>
                </a:solidFill>
                <a:latin typeface="Share"/>
                <a:ea typeface="Share"/>
                <a:cs typeface="Share"/>
                <a:sym typeface="Share"/>
              </a:rPr>
              <a:t>@deandudley - Dean Dudley a PE lecturer in Australia </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sz="1200">
                <a:solidFill>
                  <a:srgbClr val="FFFFFF"/>
                </a:solidFill>
                <a:latin typeface="Share"/>
                <a:ea typeface="Share"/>
                <a:cs typeface="Share"/>
                <a:sym typeface="Share"/>
              </a:rPr>
              <a:t>@drstephenharvey - Dr Stephen Harvey - lecturer and writer from the USA. His blog with examples of work and articles published on Questions and TgfU is </a:t>
            </a:r>
            <a:r>
              <a:rPr lang="en" sz="1200" u="sng">
                <a:solidFill>
                  <a:srgbClr val="FFFFFF"/>
                </a:solidFill>
                <a:latin typeface="Share"/>
                <a:ea typeface="Share"/>
                <a:cs typeface="Share"/>
                <a:sym typeface="Share"/>
                <a:hlinkClick r:id="rId12">
                  <a:extLst>
                    <a:ext uri="{A12FA001-AC4F-418D-AE19-62706E023703}">
                      <ahyp:hlinkClr val="tx"/>
                    </a:ext>
                  </a:extLst>
                </a:hlinkClick>
              </a:rPr>
              <a:t>here</a:t>
            </a:r>
            <a:endParaRPr sz="1200">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sz="1000">
              <a:solidFill>
                <a:srgbClr val="FFFFFF"/>
              </a:solidFill>
              <a:latin typeface="Share"/>
              <a:ea typeface="Share"/>
              <a:cs typeface="Share"/>
              <a:sym typeface="Share"/>
            </a:endParaRPr>
          </a:p>
          <a:p>
            <a:pPr indent="0" lvl="0" marL="0" rtl="0" algn="l">
              <a:lnSpc>
                <a:spcPct val="115000"/>
              </a:lnSpc>
              <a:spcBef>
                <a:spcPts val="0"/>
              </a:spcBef>
              <a:spcAft>
                <a:spcPts val="0"/>
              </a:spcAft>
              <a:buNone/>
            </a:pPr>
            <a:r>
              <a:t/>
            </a:r>
            <a:endParaRPr sz="800">
              <a:solidFill>
                <a:srgbClr val="FFFFFF"/>
              </a:solidFill>
              <a:latin typeface="Share"/>
              <a:ea typeface="Share"/>
              <a:cs typeface="Share"/>
              <a:sym typeface="Share"/>
            </a:endParaRPr>
          </a:p>
          <a:p>
            <a:pPr indent="0" lvl="0" marL="0" rtl="0" algn="l">
              <a:lnSpc>
                <a:spcPct val="150000"/>
              </a:lnSpc>
              <a:spcBef>
                <a:spcPts val="0"/>
              </a:spcBef>
              <a:spcAft>
                <a:spcPts val="0"/>
              </a:spcAft>
              <a:buClr>
                <a:schemeClr val="dk1"/>
              </a:buClr>
              <a:buSzPts val="1100"/>
              <a:buFont typeface="Arial"/>
              <a:buNone/>
            </a:pPr>
            <a:r>
              <a:t/>
            </a:r>
            <a:endParaRPr sz="800">
              <a:solidFill>
                <a:srgbClr val="FFFFFF"/>
              </a:solidFill>
              <a:latin typeface="Share"/>
              <a:ea typeface="Share"/>
              <a:cs typeface="Share"/>
              <a:sym typeface="Share"/>
            </a:endParaRPr>
          </a:p>
          <a:p>
            <a:pPr indent="0" lvl="0" marL="0" rtl="0" algn="l">
              <a:lnSpc>
                <a:spcPct val="150000"/>
              </a:lnSpc>
              <a:spcBef>
                <a:spcPts val="0"/>
              </a:spcBef>
              <a:spcAft>
                <a:spcPts val="0"/>
              </a:spcAft>
              <a:buClr>
                <a:schemeClr val="dk1"/>
              </a:buClr>
              <a:buSzPts val="1100"/>
              <a:buFont typeface="Arial"/>
              <a:buNone/>
            </a:pPr>
            <a:r>
              <a:t/>
            </a:r>
            <a:endParaRPr sz="800">
              <a:solidFill>
                <a:srgbClr val="FFFFFF"/>
              </a:solidFill>
              <a:latin typeface="Share"/>
              <a:ea typeface="Share"/>
              <a:cs typeface="Share"/>
              <a:sym typeface="Share"/>
            </a:endParaRPr>
          </a:p>
          <a:p>
            <a:pPr indent="0" lvl="0" marL="0" rtl="0" algn="l">
              <a:spcBef>
                <a:spcPts val="0"/>
              </a:spcBef>
              <a:spcAft>
                <a:spcPts val="0"/>
              </a:spcAft>
              <a:buNone/>
            </a:pPr>
            <a:r>
              <a:t/>
            </a:r>
            <a:endParaRPr sz="700">
              <a:solidFill>
                <a:srgbClr val="FFFFFF"/>
              </a:solidFill>
              <a:latin typeface="Share"/>
              <a:ea typeface="Share"/>
              <a:cs typeface="Share"/>
              <a:sym typeface="Share"/>
            </a:endParaRPr>
          </a:p>
          <a:p>
            <a:pPr indent="0" lvl="0" marL="0" rtl="0" algn="l">
              <a:spcBef>
                <a:spcPts val="0"/>
              </a:spcBef>
              <a:spcAft>
                <a:spcPts val="0"/>
              </a:spcAft>
              <a:buNone/>
            </a:pPr>
            <a:r>
              <a:t/>
            </a:r>
            <a:endParaRPr sz="700">
              <a:solidFill>
                <a:srgbClr val="FFFFFF"/>
              </a:solidFill>
              <a:latin typeface="Share"/>
              <a:ea typeface="Share"/>
              <a:cs typeface="Share"/>
              <a:sym typeface="Share"/>
            </a:endParaRPr>
          </a:p>
          <a:p>
            <a:pPr indent="0" lvl="0" marL="0" rtl="0" algn="ctr">
              <a:spcBef>
                <a:spcPts val="0"/>
              </a:spcBef>
              <a:spcAft>
                <a:spcPts val="0"/>
              </a:spcAft>
              <a:buNone/>
            </a:pPr>
            <a:r>
              <a:rPr lang="en" sz="1000">
                <a:solidFill>
                  <a:schemeClr val="lt1"/>
                </a:solidFill>
                <a:latin typeface="Oswald"/>
                <a:ea typeface="Oswald"/>
                <a:cs typeface="Oswald"/>
                <a:sym typeface="Oswald"/>
              </a:rPr>
              <a:t>INQUIRY/CONCEPT BASED LEARNING PEOPLE/TWITTER HANDLE</a:t>
            </a:r>
            <a:endParaRPr sz="1200">
              <a:solidFill>
                <a:schemeClr val="dk1"/>
              </a:solidFill>
              <a:latin typeface="Ubuntu"/>
              <a:ea typeface="Ubuntu"/>
              <a:cs typeface="Ubuntu"/>
              <a:sym typeface="Ubuntu"/>
            </a:endParaRPr>
          </a:p>
          <a:p>
            <a:pPr indent="0" lvl="0" marL="0" rtl="0" algn="l">
              <a:spcBef>
                <a:spcPts val="0"/>
              </a:spcBef>
              <a:spcAft>
                <a:spcPts val="0"/>
              </a:spcAft>
              <a:buNone/>
            </a:pPr>
            <a:r>
              <a:t/>
            </a:r>
            <a:endParaRPr sz="700">
              <a:solidFill>
                <a:srgbClr val="FFFFFF"/>
              </a:solidFill>
              <a:latin typeface="Share"/>
              <a:ea typeface="Share"/>
              <a:cs typeface="Share"/>
              <a:sym typeface="Share"/>
            </a:endParaRPr>
          </a:p>
          <a:p>
            <a:pPr indent="0" lvl="0" marL="0" rtl="0" algn="ctr">
              <a:spcBef>
                <a:spcPts val="0"/>
              </a:spcBef>
              <a:spcAft>
                <a:spcPts val="0"/>
              </a:spcAft>
              <a:buNone/>
            </a:pPr>
            <a:r>
              <a:t/>
            </a:r>
            <a:endParaRPr sz="1000">
              <a:solidFill>
                <a:srgbClr val="FFFFFF"/>
              </a:solidFill>
              <a:latin typeface="Oswald"/>
              <a:ea typeface="Oswald"/>
              <a:cs typeface="Oswald"/>
              <a:sym typeface="Oswald"/>
            </a:endParaRPr>
          </a:p>
        </p:txBody>
      </p:sp>
      <p:sp>
        <p:nvSpPr>
          <p:cNvPr id="961" name="Google Shape;961;p116"/>
          <p:cNvSpPr/>
          <p:nvPr/>
        </p:nvSpPr>
        <p:spPr>
          <a:xfrm>
            <a:off x="1831350" y="326838"/>
            <a:ext cx="54813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741B47"/>
                </a:solidFill>
                <a:latin typeface="Oswald"/>
                <a:ea typeface="Oswald"/>
                <a:cs typeface="Oswald"/>
                <a:sym typeface="Oswald"/>
              </a:rPr>
              <a:t>RESOURCES/ FURTHER READING</a:t>
            </a:r>
            <a:endParaRPr>
              <a:solidFill>
                <a:srgbClr val="741B47"/>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17"/>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17"/>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17"/>
          <p:cNvSpPr/>
          <p:nvPr/>
        </p:nvSpPr>
        <p:spPr>
          <a:xfrm>
            <a:off x="446950" y="829525"/>
            <a:ext cx="8352600" cy="377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swald"/>
                <a:ea typeface="Oswald"/>
                <a:cs typeface="Oswald"/>
                <a:sym typeface="Oswald"/>
              </a:rPr>
              <a:t>OTHER RESOURCES</a:t>
            </a:r>
            <a:endParaRPr sz="1000">
              <a:solidFill>
                <a:srgbClr val="FFFFFF"/>
              </a:solidFill>
              <a:latin typeface="Oswald"/>
              <a:ea typeface="Oswald"/>
              <a:cs typeface="Oswald"/>
              <a:sym typeface="Oswald"/>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PRESENTATION - design of layout and presentation advice from Jolan Martinez (at Yokohama International School) </a:t>
            </a:r>
            <a:r>
              <a:rPr lang="en" u="sng">
                <a:solidFill>
                  <a:schemeClr val="hlink"/>
                </a:solidFill>
                <a:latin typeface="Share"/>
                <a:ea typeface="Share"/>
                <a:cs typeface="Share"/>
                <a:sym typeface="Share"/>
                <a:hlinkClick r:id="rId3"/>
              </a:rPr>
              <a:t>martinezj@yis.ac.jp</a:t>
            </a:r>
            <a:r>
              <a:rPr lang="en">
                <a:solidFill>
                  <a:srgbClr val="FFFFFF"/>
                </a:solidFill>
                <a:latin typeface="Share"/>
                <a:ea typeface="Share"/>
                <a:cs typeface="Share"/>
                <a:sym typeface="Share"/>
              </a:rPr>
              <a:t>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Gif maker from - </a:t>
            </a:r>
            <a:r>
              <a:rPr lang="en" u="sng">
                <a:solidFill>
                  <a:schemeClr val="hlink"/>
                </a:solidFill>
                <a:latin typeface="Share"/>
                <a:ea typeface="Share"/>
                <a:cs typeface="Share"/>
                <a:sym typeface="Share"/>
                <a:hlinkClick r:id="rId4"/>
              </a:rPr>
              <a:t>https://www.giflike.com/create</a:t>
            </a:r>
            <a:r>
              <a:rPr lang="en">
                <a:solidFill>
                  <a:srgbClr val="FFFFFF"/>
                </a:solidFill>
                <a:latin typeface="Share"/>
                <a:ea typeface="Share"/>
                <a:cs typeface="Share"/>
                <a:sym typeface="Share"/>
              </a:rPr>
              <a:t>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YouTube videos 	</a:t>
            </a:r>
            <a:r>
              <a:rPr lang="en" u="sng">
                <a:solidFill>
                  <a:schemeClr val="hlink"/>
                </a:solidFill>
                <a:latin typeface="Share"/>
                <a:ea typeface="Share"/>
                <a:cs typeface="Share"/>
                <a:sym typeface="Share"/>
                <a:hlinkClick r:id="rId5"/>
              </a:rPr>
              <a:t>U8 Soccer</a:t>
            </a:r>
            <a:r>
              <a:rPr lang="en"/>
              <a:t>		</a:t>
            </a:r>
            <a:r>
              <a:rPr lang="en" u="sng">
                <a:solidFill>
                  <a:schemeClr val="hlink"/>
                </a:solidFill>
                <a:latin typeface="Share"/>
                <a:ea typeface="Share"/>
                <a:cs typeface="Share"/>
                <a:sym typeface="Share"/>
                <a:hlinkClick r:id="rId6"/>
              </a:rPr>
              <a:t>Jimmy Fallon</a:t>
            </a:r>
            <a:r>
              <a:rPr lang="en">
                <a:solidFill>
                  <a:srgbClr val="FFFFFF"/>
                </a:solidFill>
                <a:latin typeface="Share"/>
                <a:ea typeface="Share"/>
                <a:cs typeface="Share"/>
                <a:sym typeface="Share"/>
              </a:rPr>
              <a:t>	</a:t>
            </a:r>
            <a:r>
              <a:rPr lang="en" u="sng">
                <a:solidFill>
                  <a:schemeClr val="hlink"/>
                </a:solidFill>
                <a:latin typeface="Share"/>
                <a:ea typeface="Share"/>
                <a:cs typeface="Share"/>
                <a:sym typeface="Share"/>
                <a:hlinkClick r:id="rId7"/>
              </a:rPr>
              <a:t>High School Musical (Disney)</a:t>
            </a:r>
            <a:r>
              <a:rPr lang="en">
                <a:solidFill>
                  <a:srgbClr val="FFFFFF"/>
                </a:solidFill>
                <a:latin typeface="Share"/>
                <a:ea typeface="Share"/>
                <a:cs typeface="Share"/>
                <a:sym typeface="Share"/>
              </a:rPr>
              <a:t>	</a:t>
            </a:r>
            <a:r>
              <a:rPr lang="en" u="sng">
                <a:solidFill>
                  <a:schemeClr val="hlink"/>
                </a:solidFill>
                <a:latin typeface="Share"/>
                <a:ea typeface="Share"/>
                <a:cs typeface="Share"/>
                <a:sym typeface="Share"/>
                <a:hlinkClick r:id="rId8"/>
              </a:rPr>
              <a:t>Greatest Haka of all time?</a:t>
            </a:r>
            <a:r>
              <a:rPr lang="en">
                <a:solidFill>
                  <a:srgbClr val="FFFFFF"/>
                </a:solidFill>
                <a:latin typeface="Share"/>
                <a:ea typeface="Share"/>
                <a:cs typeface="Share"/>
                <a:sym typeface="Share"/>
              </a:rPr>
              <a:t> (World Rugby) June2015</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At YIS we work as a PE Dept, but the Unit Statement given in Example 2 - High School is attributed to Alex Thomas.</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The Student example is given by permission of her parent at YIS.</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a:solidFill>
                  <a:srgbClr val="FFFFFF"/>
                </a:solidFill>
                <a:latin typeface="Share"/>
                <a:ea typeface="Share"/>
                <a:cs typeface="Share"/>
                <a:sym typeface="Share"/>
              </a:rPr>
              <a:t>Thank you to the Physedagogy Team for the opportunity to share at the PhysedSummit 3.0</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u="sng">
                <a:solidFill>
                  <a:schemeClr val="hlink"/>
                </a:solidFill>
                <a:latin typeface="Share"/>
                <a:ea typeface="Share"/>
                <a:cs typeface="Share"/>
                <a:sym typeface="Share"/>
                <a:hlinkClick r:id="rId9"/>
              </a:rPr>
              <a:t>Visible Thinking Routines</a:t>
            </a:r>
            <a:r>
              <a:rPr lang="en">
                <a:solidFill>
                  <a:srgbClr val="FFFFFF"/>
                </a:solidFill>
                <a:latin typeface="Share"/>
                <a:ea typeface="Share"/>
                <a:cs typeface="Share"/>
                <a:sym typeface="Share"/>
              </a:rPr>
              <a:t> - great resources for Inquiry in your classroom</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u="sng">
                <a:solidFill>
                  <a:schemeClr val="hlink"/>
                </a:solidFill>
                <a:latin typeface="Share"/>
                <a:ea typeface="Share"/>
                <a:cs typeface="Share"/>
                <a:sym typeface="Share"/>
                <a:hlinkClick r:id="rId10"/>
              </a:rPr>
              <a:t>Austrialian Sport Govenment </a:t>
            </a:r>
            <a:r>
              <a:rPr lang="en">
                <a:solidFill>
                  <a:srgbClr val="FFFFFF"/>
                </a:solidFill>
                <a:latin typeface="Share"/>
                <a:ea typeface="Share"/>
                <a:cs typeface="Share"/>
                <a:sym typeface="Share"/>
              </a:rPr>
              <a:t>- Great Activity Cards that I shared</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t/>
            </a:r>
            <a:endParaRPr>
              <a:solidFill>
                <a:srgbClr val="FFFFFF"/>
              </a:solidFill>
              <a:latin typeface="Share"/>
              <a:ea typeface="Share"/>
              <a:cs typeface="Share"/>
              <a:sym typeface="Share"/>
            </a:endParaRPr>
          </a:p>
          <a:p>
            <a:pPr indent="0" lvl="0" marL="0" rtl="0" algn="l">
              <a:lnSpc>
                <a:spcPct val="100000"/>
              </a:lnSpc>
              <a:spcBef>
                <a:spcPts val="0"/>
              </a:spcBef>
              <a:spcAft>
                <a:spcPts val="0"/>
              </a:spcAft>
              <a:buNone/>
            </a:pPr>
            <a:r>
              <a:rPr lang="en" u="sng">
                <a:solidFill>
                  <a:schemeClr val="hlink"/>
                </a:solidFill>
                <a:latin typeface="Share"/>
                <a:ea typeface="Share"/>
                <a:cs typeface="Share"/>
                <a:sym typeface="Share"/>
                <a:hlinkClick r:id="rId11"/>
              </a:rPr>
              <a:t>Sporting for Schools </a:t>
            </a:r>
            <a:r>
              <a:rPr lang="en">
                <a:solidFill>
                  <a:srgbClr val="FFFFFF"/>
                </a:solidFill>
                <a:latin typeface="Share"/>
                <a:ea typeface="Share"/>
                <a:cs typeface="Share"/>
                <a:sym typeface="Share"/>
              </a:rPr>
              <a:t>- Great activity cards</a:t>
            </a:r>
            <a:endParaRPr>
              <a:solidFill>
                <a:srgbClr val="FFFFFF"/>
              </a:solidFill>
              <a:latin typeface="Share"/>
              <a:ea typeface="Share"/>
              <a:cs typeface="Share"/>
              <a:sym typeface="Share"/>
            </a:endParaRPr>
          </a:p>
          <a:p>
            <a:pPr indent="0" lvl="0" marL="0" rtl="0" algn="l">
              <a:lnSpc>
                <a:spcPct val="115000"/>
              </a:lnSpc>
              <a:spcBef>
                <a:spcPts val="0"/>
              </a:spcBef>
              <a:spcAft>
                <a:spcPts val="0"/>
              </a:spcAft>
              <a:buNone/>
            </a:pPr>
            <a:r>
              <a:t/>
            </a:r>
            <a:endParaRPr sz="700">
              <a:solidFill>
                <a:srgbClr val="FFFFFF"/>
              </a:solidFill>
              <a:latin typeface="Share"/>
              <a:ea typeface="Share"/>
              <a:cs typeface="Share"/>
              <a:sym typeface="Share"/>
            </a:endParaRPr>
          </a:p>
          <a:p>
            <a:pPr indent="0" lvl="0" marL="0" rtl="0" algn="l">
              <a:lnSpc>
                <a:spcPct val="115000"/>
              </a:lnSpc>
              <a:spcBef>
                <a:spcPts val="0"/>
              </a:spcBef>
              <a:spcAft>
                <a:spcPts val="0"/>
              </a:spcAft>
              <a:buNone/>
            </a:pPr>
            <a:r>
              <a:t/>
            </a:r>
            <a:endParaRPr sz="700">
              <a:solidFill>
                <a:srgbClr val="FFFFFF"/>
              </a:solidFill>
              <a:latin typeface="Share"/>
              <a:ea typeface="Share"/>
              <a:cs typeface="Share"/>
              <a:sym typeface="Share"/>
            </a:endParaRPr>
          </a:p>
          <a:p>
            <a:pPr indent="0" lvl="0" marL="0" rtl="0" algn="l">
              <a:lnSpc>
                <a:spcPct val="115000"/>
              </a:lnSpc>
              <a:spcBef>
                <a:spcPts val="0"/>
              </a:spcBef>
              <a:spcAft>
                <a:spcPts val="0"/>
              </a:spcAft>
              <a:buNone/>
            </a:pPr>
            <a:r>
              <a:rPr lang="en" sz="700">
                <a:solidFill>
                  <a:srgbClr val="FFFFFF"/>
                </a:solidFill>
                <a:latin typeface="Share"/>
                <a:ea typeface="Share"/>
                <a:cs typeface="Share"/>
                <a:sym typeface="Share"/>
              </a:rPr>
              <a:t>	</a:t>
            </a:r>
            <a:endParaRPr sz="700">
              <a:solidFill>
                <a:srgbClr val="FFFFFF"/>
              </a:solidFill>
              <a:latin typeface="Share"/>
              <a:ea typeface="Share"/>
              <a:cs typeface="Share"/>
              <a:sym typeface="Share"/>
            </a:endParaRPr>
          </a:p>
        </p:txBody>
      </p:sp>
      <p:sp>
        <p:nvSpPr>
          <p:cNvPr id="969" name="Google Shape;969;p117"/>
          <p:cNvSpPr/>
          <p:nvPr/>
        </p:nvSpPr>
        <p:spPr>
          <a:xfrm>
            <a:off x="1797275" y="493525"/>
            <a:ext cx="54813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741B47"/>
                </a:solidFill>
                <a:latin typeface="Oswald"/>
                <a:ea typeface="Oswald"/>
                <a:cs typeface="Oswald"/>
                <a:sym typeface="Oswald"/>
              </a:rPr>
              <a:t>RESOURCES/ FURTHER READING</a:t>
            </a:r>
            <a:endParaRPr>
              <a:solidFill>
                <a:srgbClr val="741B47"/>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18"/>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18"/>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118"/>
          <p:cNvSpPr/>
          <p:nvPr/>
        </p:nvSpPr>
        <p:spPr>
          <a:xfrm>
            <a:off x="446950" y="829525"/>
            <a:ext cx="8352600" cy="334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Oswald"/>
                <a:ea typeface="Oswald"/>
                <a:cs typeface="Oswald"/>
                <a:sym typeface="Oswald"/>
              </a:rPr>
              <a:t>TGfU RESEARCH</a:t>
            </a:r>
            <a:endParaRPr sz="1000">
              <a:solidFill>
                <a:srgbClr val="FFFFFF"/>
              </a:solidFill>
              <a:latin typeface="Oswald"/>
              <a:ea typeface="Oswald"/>
              <a:cs typeface="Oswald"/>
              <a:sym typeface="Oswald"/>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¨Teaching Games for Understanding:  What does it look like and how does it influence student skill acquisition and game performance?¨ by Tim Hopper, University of Victoria &amp; Darren Kruisselbrink, Acadia University.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“Inﬂuence of a hybrid Sport Education—Teaching Games for Understanding unit on one teacher and his students” by Peter A. Hastie and Matthew D. Curtner-Smith, Auburn University &amp; University of Alabama, USA.</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“The Role of Nonlinear Pedagogy in Physical Education” by Chow, J. Y., K. Davids, C. Button, R. Shuttleworth, I. Renshaw, and D. Araujo. </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“Teaching Games for Understanding: the difﬁculties and challenges experienced by participation cricket coaches” by Simon John Roberts</a:t>
            </a:r>
            <a:endParaRPr sz="12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rPr lang="en" sz="1200">
                <a:solidFill>
                  <a:srgbClr val="FFFFFF"/>
                </a:solidFill>
                <a:latin typeface="Share"/>
                <a:ea typeface="Share"/>
                <a:cs typeface="Share"/>
                <a:sym typeface="Share"/>
              </a:rPr>
              <a:t>“Mentoring in TGfU teaching: Mutual engagement of pre-service teachers, cooperating teachers and university supervisors” by Lijuan Wang, Shanghai University of Sports, China; Amy Ha, The Chinese University of Hong Kong, Hong Kong.</a:t>
            </a:r>
            <a:endParaRPr sz="1200">
              <a:solidFill>
                <a:srgbClr val="FFFFFF"/>
              </a:solidFill>
              <a:latin typeface="Share"/>
              <a:ea typeface="Share"/>
              <a:cs typeface="Share"/>
              <a:sym typeface="Share"/>
            </a:endParaRPr>
          </a:p>
          <a:p>
            <a:pPr indent="0" lvl="0" marL="0" rtl="0" algn="l">
              <a:spcBef>
                <a:spcPts val="0"/>
              </a:spcBef>
              <a:spcAft>
                <a:spcPts val="0"/>
              </a:spcAft>
              <a:buNone/>
            </a:pPr>
            <a:r>
              <a:rPr lang="en" sz="1200">
                <a:solidFill>
                  <a:srgbClr val="FFFFFF"/>
                </a:solidFill>
                <a:latin typeface="Share"/>
                <a:ea typeface="Share"/>
                <a:cs typeface="Share"/>
                <a:sym typeface="Share"/>
              </a:rPr>
              <a:t>“Four Rs for tactical awareness: Applying game performance assessment in net/wall games” by Tim Hopper</a:t>
            </a:r>
            <a:endParaRPr sz="1200">
              <a:solidFill>
                <a:srgbClr val="FFFFFF"/>
              </a:solidFill>
              <a:latin typeface="Share"/>
              <a:ea typeface="Share"/>
              <a:cs typeface="Share"/>
              <a:sym typeface="Share"/>
            </a:endParaRPr>
          </a:p>
          <a:p>
            <a:pPr indent="0" lvl="0" marL="0" rtl="0" algn="l">
              <a:spcBef>
                <a:spcPts val="0"/>
              </a:spcBef>
              <a:spcAft>
                <a:spcPts val="0"/>
              </a:spcAft>
              <a:buNone/>
            </a:pPr>
            <a:r>
              <a:rPr lang="en" sz="1200">
                <a:solidFill>
                  <a:srgbClr val="FFFFFF"/>
                </a:solidFill>
                <a:latin typeface="Share"/>
                <a:ea typeface="Share"/>
                <a:cs typeface="Share"/>
                <a:sym typeface="Share"/>
              </a:rPr>
              <a:t>Harvey, S., &amp; Light, R. L. (2015a). Questioning for learning in game-based approaches to teaching and coaching. Asia-Pacific Journal of Health, Sport and Physical Education, 6(2), 1–16. Retrieved from </a:t>
            </a:r>
            <a:r>
              <a:rPr lang="en" sz="1200" u="sng">
                <a:solidFill>
                  <a:srgbClr val="FFFFFF"/>
                </a:solidFill>
                <a:latin typeface="Share"/>
                <a:ea typeface="Share"/>
                <a:cs typeface="Share"/>
                <a:sym typeface="Share"/>
                <a:hlinkClick r:id="rId3">
                  <a:extLst>
                    <a:ext uri="{A12FA001-AC4F-418D-AE19-62706E023703}">
                      <ahyp:hlinkClr val="tx"/>
                    </a:ext>
                  </a:extLst>
                </a:hlinkClick>
              </a:rPr>
              <a:t>http://dx.doi.org/10.1080/18377122.2015.1051268</a:t>
            </a:r>
            <a:endParaRPr sz="1200">
              <a:solidFill>
                <a:srgbClr val="FFFFFF"/>
              </a:solidFill>
              <a:latin typeface="Share"/>
              <a:ea typeface="Share"/>
              <a:cs typeface="Share"/>
              <a:sym typeface="Share"/>
            </a:endParaRPr>
          </a:p>
          <a:p>
            <a:pPr indent="0" lvl="0" marL="0" rtl="0" algn="l">
              <a:spcBef>
                <a:spcPts val="0"/>
              </a:spcBef>
              <a:spcAft>
                <a:spcPts val="0"/>
              </a:spcAft>
              <a:buNone/>
            </a:pPr>
            <a:r>
              <a:t/>
            </a:r>
            <a:endParaRPr sz="1200">
              <a:solidFill>
                <a:srgbClr val="FFFFFF"/>
              </a:solidFill>
              <a:latin typeface="Share"/>
              <a:ea typeface="Share"/>
              <a:cs typeface="Share"/>
              <a:sym typeface="Share"/>
            </a:endParaRPr>
          </a:p>
          <a:p>
            <a:pPr indent="0" lvl="0" marL="0" rtl="0" algn="l">
              <a:spcBef>
                <a:spcPts val="0"/>
              </a:spcBef>
              <a:spcAft>
                <a:spcPts val="0"/>
              </a:spcAft>
              <a:buNone/>
            </a:pPr>
            <a:r>
              <a:t/>
            </a:r>
            <a:endParaRPr sz="800">
              <a:solidFill>
                <a:srgbClr val="FFFFFF"/>
              </a:solidFill>
              <a:latin typeface="Share"/>
              <a:ea typeface="Share"/>
              <a:cs typeface="Share"/>
              <a:sym typeface="Share"/>
            </a:endParaRPr>
          </a:p>
          <a:p>
            <a:pPr indent="0" lvl="0" marL="0" rtl="0" algn="l">
              <a:spcBef>
                <a:spcPts val="0"/>
              </a:spcBef>
              <a:spcAft>
                <a:spcPts val="0"/>
              </a:spcAft>
              <a:buClr>
                <a:schemeClr val="dk1"/>
              </a:buClr>
              <a:buSzPts val="1100"/>
              <a:buFont typeface="Arial"/>
              <a:buNone/>
            </a:pPr>
            <a:r>
              <a:t/>
            </a:r>
            <a:endParaRPr sz="800">
              <a:solidFill>
                <a:srgbClr val="FFFFFF"/>
              </a:solidFill>
              <a:latin typeface="Share"/>
              <a:ea typeface="Share"/>
              <a:cs typeface="Share"/>
              <a:sym typeface="Share"/>
            </a:endParaRPr>
          </a:p>
          <a:p>
            <a:pPr indent="0" lvl="0" marL="0" rtl="0" algn="l">
              <a:spcBef>
                <a:spcPts val="0"/>
              </a:spcBef>
              <a:spcAft>
                <a:spcPts val="0"/>
              </a:spcAft>
              <a:buNone/>
            </a:pPr>
            <a:r>
              <a:rPr lang="en" sz="800">
                <a:solidFill>
                  <a:srgbClr val="FFFFFF"/>
                </a:solidFill>
                <a:latin typeface="Share"/>
                <a:ea typeface="Share"/>
                <a:cs typeface="Share"/>
                <a:sym typeface="Share"/>
              </a:rPr>
              <a:t> </a:t>
            </a:r>
            <a:endParaRPr sz="800">
              <a:solidFill>
                <a:srgbClr val="FFFFFF"/>
              </a:solidFill>
              <a:latin typeface="Share"/>
              <a:ea typeface="Share"/>
              <a:cs typeface="Share"/>
              <a:sym typeface="Share"/>
            </a:endParaRPr>
          </a:p>
        </p:txBody>
      </p:sp>
      <p:sp>
        <p:nvSpPr>
          <p:cNvPr id="977" name="Google Shape;977;p118"/>
          <p:cNvSpPr/>
          <p:nvPr/>
        </p:nvSpPr>
        <p:spPr>
          <a:xfrm>
            <a:off x="1797275" y="493525"/>
            <a:ext cx="54813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741B47"/>
                </a:solidFill>
                <a:latin typeface="Oswald"/>
                <a:ea typeface="Oswald"/>
                <a:cs typeface="Oswald"/>
                <a:sym typeface="Oswald"/>
              </a:rPr>
              <a:t>RESOURCES/ FURTHER READING</a:t>
            </a:r>
            <a:endParaRPr>
              <a:solidFill>
                <a:srgbClr val="741B4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 #1 - GLOs</a:t>
            </a:r>
            <a:endParaRPr/>
          </a:p>
        </p:txBody>
      </p:sp>
      <p:sp>
        <p:nvSpPr>
          <p:cNvPr id="119" name="Google Shape;11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Throws a mature pattern for distance or power-appropriate to the activity during small-sided game play. (S1.M2.8)</a:t>
            </a:r>
            <a:endParaRPr sz="1200"/>
          </a:p>
          <a:p>
            <a:pPr indent="0" lvl="0" marL="0" rtl="0" algn="l">
              <a:spcBef>
                <a:spcPts val="1600"/>
              </a:spcBef>
              <a:spcAft>
                <a:spcPts val="0"/>
              </a:spcAft>
              <a:buNone/>
            </a:pPr>
            <a:r>
              <a:rPr lang="en" sz="1200"/>
              <a:t>Catches using an implement in a dynamic environment or modified game play. (S1.M3.8)</a:t>
            </a:r>
            <a:endParaRPr sz="1200"/>
          </a:p>
          <a:p>
            <a:pPr indent="0" lvl="0" marL="0" rtl="0" algn="l">
              <a:spcBef>
                <a:spcPts val="1600"/>
              </a:spcBef>
              <a:spcAft>
                <a:spcPts val="0"/>
              </a:spcAft>
              <a:buNone/>
            </a:pPr>
            <a:r>
              <a:rPr lang="en" sz="1200"/>
              <a:t>Catches using an implement in a dynamic environment or modified game play. (S1.M3.8)</a:t>
            </a:r>
            <a:endParaRPr sz="1200"/>
          </a:p>
          <a:p>
            <a:pPr indent="0" lvl="0" marL="0" rtl="0" algn="l">
              <a:spcBef>
                <a:spcPts val="1600"/>
              </a:spcBef>
              <a:spcAft>
                <a:spcPts val="0"/>
              </a:spcAft>
              <a:buNone/>
            </a:pPr>
            <a:r>
              <a:rPr lang="en" sz="1200"/>
              <a:t>Passes and receives with an implement in combination with locomotor patterns of running and change or direction, speed and/or level with competency in invasion games such as lacrosse or hockey (floor, field, ice). (S1.M4.8)</a:t>
            </a:r>
            <a:endParaRPr sz="1200"/>
          </a:p>
          <a:p>
            <a:pPr indent="0" lvl="0" marL="0" rtl="0" algn="l">
              <a:spcBef>
                <a:spcPts val="1600"/>
              </a:spcBef>
              <a:spcAft>
                <a:spcPts val="0"/>
              </a:spcAft>
              <a:buNone/>
            </a:pPr>
            <a:r>
              <a:rPr lang="en" sz="1200"/>
              <a:t>Throws a lead pass to a moving partner off a dribble or pass. (S1.M5.8)</a:t>
            </a:r>
            <a:endParaRPr sz="1200"/>
          </a:p>
          <a:p>
            <a:pPr indent="0" lvl="0" marL="0" rtl="0" algn="l">
              <a:spcBef>
                <a:spcPts val="1600"/>
              </a:spcBef>
              <a:spcAft>
                <a:spcPts val="0"/>
              </a:spcAft>
              <a:buNone/>
            </a:pPr>
            <a:r>
              <a:rPr lang="en" sz="1200"/>
              <a:t>Executes the following offensive skills during small-sided game play: pivot, give &amp; go, and fakes. (S1.M7.8)</a:t>
            </a:r>
            <a:endParaRPr sz="1200"/>
          </a:p>
          <a:p>
            <a:pPr indent="0" lvl="0" marL="0" rtl="0" algn="l">
              <a:spcBef>
                <a:spcPts val="1600"/>
              </a:spcBef>
              <a:spcAft>
                <a:spcPts val="1600"/>
              </a:spcAft>
              <a:buNone/>
            </a:pPr>
            <a:r>
              <a:rPr lang="en" sz="1200"/>
              <a:t>Foot-dribbles or dribbles with an implement with control, changing speed and direction during small-sided game play. (S1.M9.8)</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 #2 GLOs</a:t>
            </a:r>
            <a:endParaRPr/>
          </a:p>
        </p:txBody>
      </p:sp>
      <p:sp>
        <p:nvSpPr>
          <p:cNvPr id="125" name="Google Shape;12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Opens and closes space during small-sided game play by combining locomotor movements with movement concepts. (S2.M1.8)</a:t>
            </a:r>
            <a:endParaRPr sz="1200"/>
          </a:p>
          <a:p>
            <a:pPr indent="0" lvl="0" marL="0" rtl="0" algn="l">
              <a:spcBef>
                <a:spcPts val="1600"/>
              </a:spcBef>
              <a:spcAft>
                <a:spcPts val="0"/>
              </a:spcAft>
              <a:buNone/>
            </a:pPr>
            <a:r>
              <a:rPr lang="en" sz="1200"/>
              <a:t>Executes at least 3 of the following offensive tactics to create open space: moves to create open space on and off the ball; uses a variety of passes, fakes and pathways; give &amp; go. (S2.M2.8)</a:t>
            </a:r>
            <a:endParaRPr sz="1200"/>
          </a:p>
          <a:p>
            <a:pPr indent="0" lvl="0" marL="0" rtl="0" algn="l">
              <a:spcBef>
                <a:spcPts val="1600"/>
              </a:spcBef>
              <a:spcAft>
                <a:spcPts val="0"/>
              </a:spcAft>
              <a:buNone/>
            </a:pPr>
            <a:r>
              <a:rPr lang="en" sz="1200"/>
              <a:t>Creates open space by staying spread on offense, cutting and passing quickly, and using fakes off the ball. (S2.M3.8)</a:t>
            </a:r>
            <a:endParaRPr sz="1200"/>
          </a:p>
          <a:p>
            <a:pPr indent="0" lvl="0" marL="0" rtl="0" algn="l">
              <a:spcBef>
                <a:spcPts val="1600"/>
              </a:spcBef>
              <a:spcAft>
                <a:spcPts val="0"/>
              </a:spcAft>
              <a:buNone/>
            </a:pPr>
            <a:r>
              <a:rPr lang="en" sz="1200"/>
              <a:t>Reduces open space on defense by staying on the goal side of the offensive player and reducing the distance to him/ her (third-party perspective). (S2.M4.8)</a:t>
            </a:r>
            <a:endParaRPr sz="1200"/>
          </a:p>
          <a:p>
            <a:pPr indent="0" lvl="0" marL="0" rtl="0" algn="l">
              <a:spcBef>
                <a:spcPts val="1600"/>
              </a:spcBef>
              <a:spcAft>
                <a:spcPts val="0"/>
              </a:spcAft>
              <a:buNone/>
            </a:pPr>
            <a:r>
              <a:rPr lang="en" sz="1200"/>
              <a:t>Reduces open space by not allowing the catch (denial) and anticipating the speed of the object or person for the purpose of interception or deflection. (S2.M5.8)</a:t>
            </a:r>
            <a:endParaRPr sz="1200"/>
          </a:p>
          <a:p>
            <a:pPr indent="0" lvl="0" marL="0" rtl="0" algn="l">
              <a:spcBef>
                <a:spcPts val="1600"/>
              </a:spcBef>
              <a:spcAft>
                <a:spcPts val="1600"/>
              </a:spcAft>
              <a:buNone/>
            </a:pPr>
            <a:r>
              <a:rPr lang="en" sz="1200"/>
              <a:t>Transitions from offense to defense or defense to offense by recovering quickly, communicating with teammates and capitalizing on an advantage. (S2.M6.8)</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7"/>
          <p:cNvSpPr txBox="1"/>
          <p:nvPr>
            <p:ph type="title"/>
          </p:nvPr>
        </p:nvSpPr>
        <p:spPr>
          <a:xfrm>
            <a:off x="106650" y="445025"/>
            <a:ext cx="8930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Sporting for Schools - TGfU Acivities</a:t>
            </a:r>
            <a:r>
              <a:rPr lang="en"/>
              <a:t> - Playing For Life</a:t>
            </a:r>
            <a:endParaRPr/>
          </a:p>
        </p:txBody>
      </p:sp>
      <p:pic>
        <p:nvPicPr>
          <p:cNvPr id="131" name="Google Shape;131;p27" title="Sporting For Schools - TGfU Activities">
            <a:hlinkClick r:id="rId4"/>
          </p:cNvPr>
          <p:cNvPicPr preferRelativeResize="0"/>
          <p:nvPr/>
        </p:nvPicPr>
        <p:blipFill>
          <a:blip r:embed="rId5">
            <a:alphaModFix/>
          </a:blip>
          <a:stretch>
            <a:fillRect/>
          </a:stretch>
        </p:blipFill>
        <p:spPr>
          <a:xfrm>
            <a:off x="1821488" y="1017725"/>
            <a:ext cx="5501033" cy="412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8">
            <a:hlinkClick r:id="rId3"/>
          </p:cNvPr>
          <p:cNvPicPr preferRelativeResize="0"/>
          <p:nvPr/>
        </p:nvPicPr>
        <p:blipFill>
          <a:blip r:embed="rId4">
            <a:alphaModFix/>
          </a:blip>
          <a:stretch>
            <a:fillRect/>
          </a:stretch>
        </p:blipFill>
        <p:spPr>
          <a:xfrm>
            <a:off x="1333263" y="935150"/>
            <a:ext cx="6477475" cy="4125775"/>
          </a:xfrm>
          <a:prstGeom prst="rect">
            <a:avLst/>
          </a:prstGeom>
          <a:noFill/>
          <a:ln>
            <a:noFill/>
          </a:ln>
        </p:spPr>
      </p:pic>
      <p:sp>
        <p:nvSpPr>
          <p:cNvPr id="137" name="Google Shape;13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5"/>
              </a:rPr>
              <a:t>Invasion - Activities</a:t>
            </a:r>
            <a:r>
              <a:rPr lang="en"/>
              <a:t> from Sporting Schools</a:t>
            </a:r>
            <a:endParaRPr/>
          </a:p>
        </p:txBody>
      </p:sp>
      <p:pic>
        <p:nvPicPr>
          <p:cNvPr id="138" name="Google Shape;138;p28" title="Invasion Games - TGfU Activities">
            <a:hlinkClick r:id="rId6"/>
          </p:cNvPr>
          <p:cNvPicPr preferRelativeResize="0"/>
          <p:nvPr/>
        </p:nvPicPr>
        <p:blipFill>
          <a:blip r:embed="rId7">
            <a:alphaModFix/>
          </a:blip>
          <a:stretch>
            <a:fillRect/>
          </a:stretch>
        </p:blipFill>
        <p:spPr>
          <a:xfrm>
            <a:off x="1586938" y="1098413"/>
            <a:ext cx="5970125" cy="2828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9"/>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9"/>
          <p:cNvSpPr/>
          <p:nvPr/>
        </p:nvSpPr>
        <p:spPr>
          <a:xfrm>
            <a:off x="65850" y="60800"/>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9"/>
          <p:cNvSpPr/>
          <p:nvPr/>
        </p:nvSpPr>
        <p:spPr>
          <a:xfrm>
            <a:off x="1808850" y="427050"/>
            <a:ext cx="5557200" cy="336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351C75"/>
                </a:solidFill>
                <a:latin typeface="Oswald"/>
                <a:ea typeface="Oswald"/>
                <a:cs typeface="Oswald"/>
                <a:sym typeface="Oswald"/>
              </a:rPr>
              <a:t>Soccer</a:t>
            </a:r>
            <a:endParaRPr>
              <a:solidFill>
                <a:srgbClr val="351C75"/>
              </a:solidFill>
            </a:endParaRPr>
          </a:p>
        </p:txBody>
      </p:sp>
      <p:sp>
        <p:nvSpPr>
          <p:cNvPr id="146" name="Google Shape;146;p29"/>
          <p:cNvSpPr txBox="1"/>
          <p:nvPr/>
        </p:nvSpPr>
        <p:spPr>
          <a:xfrm>
            <a:off x="65850" y="680763"/>
            <a:ext cx="9012300" cy="53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8000">
                <a:solidFill>
                  <a:srgbClr val="FFFFFF"/>
                </a:solidFill>
                <a:latin typeface="Oswald"/>
                <a:ea typeface="Oswald"/>
                <a:cs typeface="Oswald"/>
                <a:sym typeface="Oswald"/>
              </a:rPr>
              <a:t>Middle - High School Example</a:t>
            </a:r>
            <a:endParaRPr b="1" sz="8000">
              <a:solidFill>
                <a:srgbClr val="FFFFFF"/>
              </a:solidFill>
              <a:latin typeface="Oswald"/>
              <a:ea typeface="Oswald"/>
              <a:cs typeface="Oswald"/>
              <a:sym typeface="Oswald"/>
            </a:endParaRPr>
          </a:p>
        </p:txBody>
      </p:sp>
      <p:pic>
        <p:nvPicPr>
          <p:cNvPr descr="tv.png" id="147" name="Google Shape;147;p29"/>
          <p:cNvPicPr preferRelativeResize="0"/>
          <p:nvPr/>
        </p:nvPicPr>
        <p:blipFill>
          <a:blip r:embed="rId3">
            <a:alphaModFix amt="82000"/>
          </a:blip>
          <a:stretch>
            <a:fillRect/>
          </a:stretch>
        </p:blipFill>
        <p:spPr>
          <a:xfrm>
            <a:off x="3047676" y="2961350"/>
            <a:ext cx="3048626" cy="2034001"/>
          </a:xfrm>
          <a:prstGeom prst="rect">
            <a:avLst/>
          </a:prstGeom>
          <a:noFill/>
          <a:ln>
            <a:noFill/>
          </a:ln>
        </p:spPr>
      </p:pic>
      <p:pic>
        <p:nvPicPr>
          <p:cNvPr descr="UbH4QFm.gif" id="148" name="Google Shape;148;p29"/>
          <p:cNvPicPr preferRelativeResize="0"/>
          <p:nvPr/>
        </p:nvPicPr>
        <p:blipFill>
          <a:blip r:embed="rId4">
            <a:alphaModFix/>
          </a:blip>
          <a:stretch>
            <a:fillRect/>
          </a:stretch>
        </p:blipFill>
        <p:spPr>
          <a:xfrm>
            <a:off x="3281276" y="3340425"/>
            <a:ext cx="2062475" cy="116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30">
            <a:hlinkClick r:id="rId3"/>
          </p:cNvPr>
          <p:cNvPicPr preferRelativeResize="0"/>
          <p:nvPr/>
        </p:nvPicPr>
        <p:blipFill>
          <a:blip r:embed="rId4">
            <a:alphaModFix/>
          </a:blip>
          <a:stretch>
            <a:fillRect/>
          </a:stretch>
        </p:blipFill>
        <p:spPr>
          <a:xfrm>
            <a:off x="4561975" y="1220450"/>
            <a:ext cx="4545899" cy="3196275"/>
          </a:xfrm>
          <a:prstGeom prst="rect">
            <a:avLst/>
          </a:prstGeom>
          <a:noFill/>
          <a:ln>
            <a:noFill/>
          </a:ln>
        </p:spPr>
      </p:pic>
      <p:sp>
        <p:nvSpPr>
          <p:cNvPr id="154" name="Google Shape;154;p30"/>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0"/>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157" name="Google Shape;157;p30"/>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 </a:t>
            </a:r>
            <a:endParaRPr sz="2200">
              <a:solidFill>
                <a:srgbClr val="351C75"/>
              </a:solidFill>
              <a:latin typeface="Oswald"/>
              <a:ea typeface="Oswald"/>
              <a:cs typeface="Oswald"/>
              <a:sym typeface="Oswald"/>
            </a:endParaRPr>
          </a:p>
        </p:txBody>
      </p:sp>
      <p:sp>
        <p:nvSpPr>
          <p:cNvPr id="158" name="Google Shape;158;p30"/>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Dribble &amp; Chase</a:t>
            </a:r>
            <a:endParaRPr b="1" sz="5900">
              <a:solidFill>
                <a:srgbClr val="FFFFFF"/>
              </a:solidFill>
              <a:latin typeface="Oswald"/>
              <a:ea typeface="Oswald"/>
              <a:cs typeface="Oswald"/>
              <a:sym typeface="Oswald"/>
            </a:endParaRPr>
          </a:p>
        </p:txBody>
      </p:sp>
      <p:sp>
        <p:nvSpPr>
          <p:cNvPr id="159" name="Google Shape;159;p30"/>
          <p:cNvSpPr/>
          <p:nvPr/>
        </p:nvSpPr>
        <p:spPr>
          <a:xfrm>
            <a:off x="1349250" y="142870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Focus</a:t>
            </a:r>
            <a:endParaRPr>
              <a:solidFill>
                <a:srgbClr val="351C75"/>
              </a:solidFill>
              <a:latin typeface="Oswald"/>
              <a:ea typeface="Oswald"/>
              <a:cs typeface="Oswald"/>
              <a:sym typeface="Oswald"/>
            </a:endParaRPr>
          </a:p>
        </p:txBody>
      </p:sp>
      <p:sp>
        <p:nvSpPr>
          <p:cNvPr id="160" name="Google Shape;160;p30"/>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1" name="Google Shape;161;p30"/>
          <p:cNvSpPr txBox="1"/>
          <p:nvPr/>
        </p:nvSpPr>
        <p:spPr>
          <a:xfrm>
            <a:off x="217125" y="1784900"/>
            <a:ext cx="45459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What are we learning while participating?</a:t>
            </a:r>
            <a:endParaRPr sz="1600">
              <a:solidFill>
                <a:srgbClr val="FFFFFF"/>
              </a:solidFill>
              <a:latin typeface="Oswald"/>
              <a:ea typeface="Oswald"/>
              <a:cs typeface="Oswald"/>
              <a:sym typeface="Oswald"/>
            </a:endParaRPr>
          </a:p>
        </p:txBody>
      </p:sp>
      <p:sp>
        <p:nvSpPr>
          <p:cNvPr id="162" name="Google Shape;162;p30"/>
          <p:cNvSpPr txBox="1"/>
          <p:nvPr/>
        </p:nvSpPr>
        <p:spPr>
          <a:xfrm>
            <a:off x="275225" y="2325550"/>
            <a:ext cx="4278900" cy="1716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200">
                <a:solidFill>
                  <a:srgbClr val="FFFFFF"/>
                </a:solidFill>
              </a:rPr>
              <a:t>Dribble and chase is a great introductory activity to teach students how to dribble and maintain possession on the object.  This activity really challenges the student that is dribbling and help them improve their dribbling technique while playing a game at a very high level.  This activity also begins to layer in defensive tactics.  The defender has a major advantage in these early stages of the unit and it helps build their competence in defending the ball and taking it away.  Partners will challenge someone at their ability level and that will help both of their skills improve, while having fun!</a:t>
            </a:r>
            <a:endParaRPr sz="1200">
              <a:solidFill>
                <a:srgbClr val="FFFFFF"/>
              </a:solidFill>
              <a:latin typeface="Oswald"/>
              <a:ea typeface="Oswald"/>
              <a:cs typeface="Oswald"/>
              <a:sym typeface="Oswald"/>
            </a:endParaRPr>
          </a:p>
        </p:txBody>
      </p:sp>
      <p:pic>
        <p:nvPicPr>
          <p:cNvPr descr="An introductory TGfU activity for invasion games where one player is focused on maintining possession of the object and the other player is working on on the ball defense" id="163" name="Google Shape;163;p30" title="Dribble and Chase">
            <a:hlinkClick r:id="rId5"/>
          </p:cNvPr>
          <p:cNvPicPr preferRelativeResize="0"/>
          <p:nvPr/>
        </p:nvPicPr>
        <p:blipFill>
          <a:blip r:embed="rId6">
            <a:alphaModFix/>
          </a:blip>
          <a:stretch>
            <a:fillRect/>
          </a:stretch>
        </p:blipFill>
        <p:spPr>
          <a:xfrm>
            <a:off x="4763025" y="1330225"/>
            <a:ext cx="4105075" cy="2356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31">
            <a:hlinkClick r:id="rId3"/>
          </p:cNvPr>
          <p:cNvPicPr preferRelativeResize="0"/>
          <p:nvPr/>
        </p:nvPicPr>
        <p:blipFill>
          <a:blip r:embed="rId4">
            <a:alphaModFix/>
          </a:blip>
          <a:stretch>
            <a:fillRect/>
          </a:stretch>
        </p:blipFill>
        <p:spPr>
          <a:xfrm>
            <a:off x="4561975" y="1220450"/>
            <a:ext cx="4545900" cy="3196276"/>
          </a:xfrm>
          <a:prstGeom prst="rect">
            <a:avLst/>
          </a:prstGeom>
          <a:noFill/>
          <a:ln>
            <a:noFill/>
          </a:ln>
        </p:spPr>
      </p:pic>
      <p:sp>
        <p:nvSpPr>
          <p:cNvPr id="169" name="Google Shape;169;p31"/>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1"/>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31"/>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172" name="Google Shape;172;p31"/>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 </a:t>
            </a:r>
            <a:endParaRPr sz="2200">
              <a:solidFill>
                <a:srgbClr val="351C75"/>
              </a:solidFill>
              <a:latin typeface="Oswald"/>
              <a:ea typeface="Oswald"/>
              <a:cs typeface="Oswald"/>
              <a:sym typeface="Oswald"/>
            </a:endParaRPr>
          </a:p>
        </p:txBody>
      </p:sp>
      <p:sp>
        <p:nvSpPr>
          <p:cNvPr id="173" name="Google Shape;173;p31"/>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Passing &amp; Moving</a:t>
            </a:r>
            <a:endParaRPr b="1" sz="5900">
              <a:solidFill>
                <a:srgbClr val="FFFFFF"/>
              </a:solidFill>
              <a:latin typeface="Oswald"/>
              <a:ea typeface="Oswald"/>
              <a:cs typeface="Oswald"/>
              <a:sym typeface="Oswald"/>
            </a:endParaRPr>
          </a:p>
        </p:txBody>
      </p:sp>
      <p:sp>
        <p:nvSpPr>
          <p:cNvPr id="174" name="Google Shape;174;p31"/>
          <p:cNvSpPr/>
          <p:nvPr/>
        </p:nvSpPr>
        <p:spPr>
          <a:xfrm>
            <a:off x="1349250" y="142870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Focus</a:t>
            </a:r>
            <a:endParaRPr>
              <a:solidFill>
                <a:srgbClr val="351C75"/>
              </a:solidFill>
              <a:latin typeface="Oswald"/>
              <a:ea typeface="Oswald"/>
              <a:cs typeface="Oswald"/>
              <a:sym typeface="Oswald"/>
            </a:endParaRPr>
          </a:p>
        </p:txBody>
      </p:sp>
      <p:sp>
        <p:nvSpPr>
          <p:cNvPr id="175" name="Google Shape;175;p31"/>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6" name="Google Shape;176;p31"/>
          <p:cNvSpPr txBox="1"/>
          <p:nvPr/>
        </p:nvSpPr>
        <p:spPr>
          <a:xfrm>
            <a:off x="217125" y="1784900"/>
            <a:ext cx="45459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What are we learning while participating?</a:t>
            </a:r>
            <a:endParaRPr sz="1600">
              <a:solidFill>
                <a:srgbClr val="FFFFFF"/>
              </a:solidFill>
              <a:latin typeface="Oswald"/>
              <a:ea typeface="Oswald"/>
              <a:cs typeface="Oswald"/>
              <a:sym typeface="Oswald"/>
            </a:endParaRPr>
          </a:p>
        </p:txBody>
      </p:sp>
      <p:sp>
        <p:nvSpPr>
          <p:cNvPr id="177" name="Google Shape;177;p31"/>
          <p:cNvSpPr txBox="1"/>
          <p:nvPr/>
        </p:nvSpPr>
        <p:spPr>
          <a:xfrm>
            <a:off x="275225" y="2325550"/>
            <a:ext cx="4278900" cy="17166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One or Two Touch Passes</a:t>
            </a:r>
            <a:endParaRPr sz="1200">
              <a:solidFill>
                <a:srgbClr val="FFFFFF"/>
              </a:solidFill>
              <a:latin typeface="Oswald"/>
              <a:ea typeface="Oswald"/>
              <a:cs typeface="Oswald"/>
              <a:sym typeface="Oswald"/>
            </a:endParaRPr>
          </a:p>
          <a:p>
            <a:pPr indent="-304800" lvl="1" marL="9144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What can I use for more control?</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Passing with Inside / Outside of the Foot</a:t>
            </a:r>
            <a:endParaRPr sz="1200">
              <a:solidFill>
                <a:srgbClr val="FFFFFF"/>
              </a:solidFill>
              <a:latin typeface="Oswald"/>
              <a:ea typeface="Oswald"/>
              <a:cs typeface="Oswald"/>
              <a:sym typeface="Oswald"/>
            </a:endParaRPr>
          </a:p>
          <a:p>
            <a:pPr indent="-304800" lvl="1" marL="9144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How can I successfully get the ball to my teammate?</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Receiving and Controlling the ball</a:t>
            </a:r>
            <a:endParaRPr sz="1200">
              <a:solidFill>
                <a:srgbClr val="FFFFFF"/>
              </a:solidFill>
              <a:latin typeface="Oswald"/>
              <a:ea typeface="Oswald"/>
              <a:cs typeface="Oswald"/>
              <a:sym typeface="Oswald"/>
            </a:endParaRPr>
          </a:p>
          <a:p>
            <a:pPr indent="-304800" lvl="1" marL="9144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How can I control to ball off a pass?</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Passing to a Moving Target</a:t>
            </a:r>
            <a:endParaRPr sz="1200">
              <a:solidFill>
                <a:srgbClr val="FFFFFF"/>
              </a:solidFill>
              <a:latin typeface="Oswald"/>
              <a:ea typeface="Oswald"/>
              <a:cs typeface="Oswald"/>
              <a:sym typeface="Oswald"/>
            </a:endParaRPr>
          </a:p>
          <a:p>
            <a:pPr indent="-304800" lvl="1" marL="9144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Where do I move to get open?</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Moving to Open Space</a:t>
            </a:r>
            <a:endParaRPr sz="1200">
              <a:solidFill>
                <a:srgbClr val="FFFFFF"/>
              </a:solidFill>
              <a:latin typeface="Oswald"/>
              <a:ea typeface="Oswald"/>
              <a:cs typeface="Oswald"/>
              <a:sym typeface="Oswald"/>
            </a:endParaRPr>
          </a:p>
        </p:txBody>
      </p:sp>
      <p:sp>
        <p:nvSpPr>
          <p:cNvPr id="178" name="Google Shape;178;p31"/>
          <p:cNvSpPr txBox="1"/>
          <p:nvPr/>
        </p:nvSpPr>
        <p:spPr>
          <a:xfrm>
            <a:off x="4664900" y="2959950"/>
            <a:ext cx="4278900" cy="1082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rgbClr val="FFFFFF"/>
              </a:solidFill>
            </a:endParaRPr>
          </a:p>
        </p:txBody>
      </p:sp>
      <p:pic>
        <p:nvPicPr>
          <p:cNvPr descr="This activity is an introductory TGfU activity for invasion games.  It will let everyone in your class work on their passing and receiving skills, along with having a player work on finding open space.  There is no defender, so it makes this a nice low level introduction to finding open space." id="179" name="Google Shape;179;p31" title="Pass &amp; Move - TGfU Invasion Games">
            <a:hlinkClick r:id="rId5"/>
          </p:cNvPr>
          <p:cNvPicPr preferRelativeResize="0"/>
          <p:nvPr/>
        </p:nvPicPr>
        <p:blipFill>
          <a:blip r:embed="rId6">
            <a:alphaModFix/>
          </a:blip>
          <a:stretch>
            <a:fillRect/>
          </a:stretch>
        </p:blipFill>
        <p:spPr>
          <a:xfrm>
            <a:off x="4763025" y="1334450"/>
            <a:ext cx="4180775" cy="2478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2">
            <a:hlinkClick r:id="rId3"/>
          </p:cNvPr>
          <p:cNvPicPr preferRelativeResize="0"/>
          <p:nvPr/>
        </p:nvPicPr>
        <p:blipFill>
          <a:blip r:embed="rId4">
            <a:alphaModFix/>
          </a:blip>
          <a:stretch>
            <a:fillRect/>
          </a:stretch>
        </p:blipFill>
        <p:spPr>
          <a:xfrm>
            <a:off x="4561975" y="1220450"/>
            <a:ext cx="4545899" cy="3196275"/>
          </a:xfrm>
          <a:prstGeom prst="rect">
            <a:avLst/>
          </a:prstGeom>
          <a:noFill/>
          <a:ln>
            <a:noFill/>
          </a:ln>
        </p:spPr>
      </p:pic>
      <p:sp>
        <p:nvSpPr>
          <p:cNvPr id="185" name="Google Shape;185;p32"/>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2"/>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188" name="Google Shape;188;p32"/>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189" name="Google Shape;189;p32"/>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Passing, Moving, &amp; 1v1</a:t>
            </a:r>
            <a:endParaRPr b="1" sz="5900">
              <a:solidFill>
                <a:srgbClr val="FFFFFF"/>
              </a:solidFill>
              <a:latin typeface="Oswald"/>
              <a:ea typeface="Oswald"/>
              <a:cs typeface="Oswald"/>
              <a:sym typeface="Oswald"/>
            </a:endParaRPr>
          </a:p>
        </p:txBody>
      </p:sp>
      <p:sp>
        <p:nvSpPr>
          <p:cNvPr id="190" name="Google Shape;190;p32"/>
          <p:cNvSpPr/>
          <p:nvPr/>
        </p:nvSpPr>
        <p:spPr>
          <a:xfrm>
            <a:off x="1349250" y="142870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Focus</a:t>
            </a:r>
            <a:endParaRPr>
              <a:solidFill>
                <a:srgbClr val="351C75"/>
              </a:solidFill>
              <a:latin typeface="Oswald"/>
              <a:ea typeface="Oswald"/>
              <a:cs typeface="Oswald"/>
              <a:sym typeface="Oswald"/>
            </a:endParaRPr>
          </a:p>
        </p:txBody>
      </p:sp>
      <p:sp>
        <p:nvSpPr>
          <p:cNvPr id="191" name="Google Shape;191;p32"/>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p32"/>
          <p:cNvSpPr txBox="1"/>
          <p:nvPr/>
        </p:nvSpPr>
        <p:spPr>
          <a:xfrm>
            <a:off x="217125" y="1784900"/>
            <a:ext cx="45459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What are we learning while participating?</a:t>
            </a:r>
            <a:endParaRPr sz="1600">
              <a:solidFill>
                <a:srgbClr val="FFFFFF"/>
              </a:solidFill>
              <a:latin typeface="Oswald"/>
              <a:ea typeface="Oswald"/>
              <a:cs typeface="Oswald"/>
              <a:sym typeface="Oswald"/>
            </a:endParaRPr>
          </a:p>
        </p:txBody>
      </p:sp>
      <p:sp>
        <p:nvSpPr>
          <p:cNvPr id="193" name="Google Shape;193;p32"/>
          <p:cNvSpPr txBox="1"/>
          <p:nvPr/>
        </p:nvSpPr>
        <p:spPr>
          <a:xfrm>
            <a:off x="275225" y="2325550"/>
            <a:ext cx="4278900" cy="1716600"/>
          </a:xfrm>
          <a:prstGeom prst="rect">
            <a:avLst/>
          </a:prstGeom>
          <a:noFill/>
          <a:ln>
            <a:noFill/>
          </a:ln>
        </p:spPr>
        <p:txBody>
          <a:bodyPr anchorCtr="0" anchor="t" bIns="91425" lIns="91425" spcFirstLastPara="1" rIns="91425" wrap="square" tIns="91425">
            <a:noAutofit/>
          </a:bodyPr>
          <a:lstStyle/>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Everything in the first drill</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Now adding the complexity of playing 1v1 when the teacher asks for it.</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Chaging speeds, direction, and making moves to get past a defender</a:t>
            </a:r>
            <a:endParaRPr sz="1200">
              <a:solidFill>
                <a:srgbClr val="FFFFFF"/>
              </a:solidFill>
              <a:latin typeface="Oswald"/>
              <a:ea typeface="Oswald"/>
              <a:cs typeface="Oswald"/>
              <a:sym typeface="Oswald"/>
            </a:endParaRPr>
          </a:p>
          <a:p>
            <a:pPr indent="-304800" lvl="0" marL="457200" rtl="0" algn="just">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Defender is working on the ball on defense and keeping themselves between the ball and the goal.</a:t>
            </a:r>
            <a:endParaRPr sz="1200">
              <a:solidFill>
                <a:srgbClr val="FFFFFF"/>
              </a:solidFill>
              <a:latin typeface="Oswald"/>
              <a:ea typeface="Oswald"/>
              <a:cs typeface="Oswald"/>
              <a:sym typeface="Oswald"/>
            </a:endParaRPr>
          </a:p>
        </p:txBody>
      </p:sp>
      <p:sp>
        <p:nvSpPr>
          <p:cNvPr id="194" name="Google Shape;194;p32"/>
          <p:cNvSpPr txBox="1"/>
          <p:nvPr/>
        </p:nvSpPr>
        <p:spPr>
          <a:xfrm>
            <a:off x="4664900" y="2959950"/>
            <a:ext cx="4278900" cy="1082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1200">
              <a:solidFill>
                <a:srgbClr val="FFFFFF"/>
              </a:solidFill>
            </a:endParaRPr>
          </a:p>
        </p:txBody>
      </p:sp>
      <p:pic>
        <p:nvPicPr>
          <p:cNvPr descr="A more complex TGfU invasion game activity that involves skill practice with passing techniques and also adds offensive and devensive strategies when the players begin playing 1v1 to a cone." id="195" name="Google Shape;195;p32" title="Pass, Move, &amp; 1v1 - TGfU Invasion Games">
            <a:hlinkClick r:id="rId5"/>
          </p:cNvPr>
          <p:cNvPicPr preferRelativeResize="0"/>
          <p:nvPr/>
        </p:nvPicPr>
        <p:blipFill>
          <a:blip r:embed="rId6">
            <a:alphaModFix/>
          </a:blip>
          <a:stretch>
            <a:fillRect/>
          </a:stretch>
        </p:blipFill>
        <p:spPr>
          <a:xfrm>
            <a:off x="4664900" y="1344525"/>
            <a:ext cx="4278900" cy="234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3">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201" name="Google Shape;201;p33"/>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03" name="Google Shape;203;p33"/>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04" name="Google Shape;204;p33"/>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2 V 2</a:t>
            </a:r>
            <a:endParaRPr b="1" sz="5900">
              <a:solidFill>
                <a:srgbClr val="FFFFFF"/>
              </a:solidFill>
              <a:latin typeface="Oswald"/>
              <a:ea typeface="Oswald"/>
              <a:cs typeface="Oswald"/>
              <a:sym typeface="Oswald"/>
            </a:endParaRPr>
          </a:p>
        </p:txBody>
      </p:sp>
      <p:sp>
        <p:nvSpPr>
          <p:cNvPr id="205" name="Google Shape;205;p33"/>
          <p:cNvSpPr/>
          <p:nvPr/>
        </p:nvSpPr>
        <p:spPr>
          <a:xfrm>
            <a:off x="1322875" y="985625"/>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06" name="Google Shape;206;p33"/>
          <p:cNvSpPr/>
          <p:nvPr/>
        </p:nvSpPr>
        <p:spPr>
          <a:xfrm>
            <a:off x="1232425" y="283821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07" name="Google Shape;207;p33"/>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33"/>
          <p:cNvSpPr txBox="1"/>
          <p:nvPr/>
        </p:nvSpPr>
        <p:spPr>
          <a:xfrm>
            <a:off x="65950" y="1218750"/>
            <a:ext cx="46773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two offensive players work together to score? </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two defenders work together to stop them from scoring?</a:t>
            </a:r>
            <a:endParaRPr sz="1600">
              <a:solidFill>
                <a:srgbClr val="FFFFFF"/>
              </a:solidFill>
              <a:latin typeface="Oswald"/>
              <a:ea typeface="Oswald"/>
              <a:cs typeface="Oswald"/>
              <a:sym typeface="Oswald"/>
            </a:endParaRPr>
          </a:p>
        </p:txBody>
      </p:sp>
      <p:sp>
        <p:nvSpPr>
          <p:cNvPr id="209" name="Google Shape;209;p33"/>
          <p:cNvSpPr txBox="1"/>
          <p:nvPr/>
        </p:nvSpPr>
        <p:spPr>
          <a:xfrm>
            <a:off x="220300" y="3193275"/>
            <a:ext cx="44283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WE EFFECTIVELY COMMUNICATE?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WHERE SHOULD YOU GO TO GET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WHAT HAPPENS WHEN YOU GO FROM ON THE BALL TO OFF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I KEEP THE PLAYERS IN FRONT OF ME WHEN THEY HAVE THE BALL?</a:t>
            </a:r>
            <a:endParaRPr sz="1600">
              <a:solidFill>
                <a:srgbClr val="FFFFFF"/>
              </a:solidFill>
              <a:latin typeface="Oswald"/>
              <a:ea typeface="Oswald"/>
              <a:cs typeface="Oswald"/>
              <a:sym typeface="Oswald"/>
            </a:endParaRPr>
          </a:p>
        </p:txBody>
      </p:sp>
      <p:sp>
        <p:nvSpPr>
          <p:cNvPr id="210" name="Google Shape;210;p33"/>
          <p:cNvSpPr txBox="1"/>
          <p:nvPr/>
        </p:nvSpPr>
        <p:spPr>
          <a:xfrm>
            <a:off x="141575" y="2202825"/>
            <a:ext cx="4506900" cy="64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this activity 2v1 where the offensive players could not dribble. What will the focus be then?</a:t>
            </a:r>
            <a:endParaRPr>
              <a:solidFill>
                <a:srgbClr val="FFFFFF"/>
              </a:solidFill>
              <a:latin typeface="Oswald"/>
              <a:ea typeface="Oswald"/>
              <a:cs typeface="Oswald"/>
              <a:sym typeface="Oswald"/>
            </a:endParaRPr>
          </a:p>
        </p:txBody>
      </p:sp>
      <p:pic>
        <p:nvPicPr>
          <p:cNvPr descr="In this TGfU invasion game activity the complexity is beginning to increase.  The focus for offense is maintaining possession of the ball by choosing when to pass and when to dribble.  The defense is focused on playing on the ball defense and off the ball defense.  In this small sided game, all players get to touch the ball a lot and practice tactics of invasion games." id="211" name="Google Shape;211;p33" title="2v2 to a Cone - TGfU Invasion Game Activity">
            <a:hlinkClick r:id="rId5"/>
          </p:cNvPr>
          <p:cNvPicPr preferRelativeResize="0"/>
          <p:nvPr/>
        </p:nvPicPr>
        <p:blipFill>
          <a:blip r:embed="rId6">
            <a:alphaModFix/>
          </a:blip>
          <a:stretch>
            <a:fillRect/>
          </a:stretch>
        </p:blipFill>
        <p:spPr>
          <a:xfrm>
            <a:off x="4912775" y="1474950"/>
            <a:ext cx="4056674" cy="269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Becoming Comfortable</a:t>
            </a:r>
            <a:r>
              <a:rPr lang="en">
                <a:latin typeface="Oswald"/>
                <a:ea typeface="Oswald"/>
                <a:cs typeface="Oswald"/>
                <a:sym typeface="Oswald"/>
              </a:rPr>
              <a:t> TGfU</a:t>
            </a:r>
            <a:endParaRPr>
              <a:latin typeface="Oswald"/>
              <a:ea typeface="Oswald"/>
              <a:cs typeface="Oswald"/>
              <a:sym typeface="Oswald"/>
            </a:endParaRPr>
          </a:p>
        </p:txBody>
      </p:sp>
      <p:sp>
        <p:nvSpPr>
          <p:cNvPr id="66" name="Google Shape;66;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a:ea typeface="Oswald"/>
                <a:cs typeface="Oswald"/>
                <a:sym typeface="Oswald"/>
              </a:rPr>
              <a:t>My 6th year using the TGfU Model / Have combined with a </a:t>
            </a:r>
            <a:endParaRPr>
              <a:latin typeface="Oswald"/>
              <a:ea typeface="Oswald"/>
              <a:cs typeface="Oswald"/>
              <a:sym typeface="Oswald"/>
            </a:endParaRPr>
          </a:p>
          <a:p>
            <a:pPr indent="0" lvl="0" marL="0" rtl="0" algn="ctr">
              <a:spcBef>
                <a:spcPts val="0"/>
              </a:spcBef>
              <a:spcAft>
                <a:spcPts val="0"/>
              </a:spcAft>
              <a:buNone/>
            </a:pPr>
            <a:r>
              <a:rPr lang="en">
                <a:latin typeface="Oswald"/>
                <a:ea typeface="Oswald"/>
                <a:cs typeface="Oswald"/>
                <a:sym typeface="Oswald"/>
              </a:rPr>
              <a:t>game centered approach as well</a:t>
            </a:r>
            <a:endParaRPr>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Day #2</a:t>
            </a:r>
            <a:endParaRPr/>
          </a:p>
          <a:p>
            <a:pPr indent="0" lvl="0" marL="0" rtl="0" algn="ctr">
              <a:spcBef>
                <a:spcPts val="0"/>
              </a:spcBef>
              <a:spcAft>
                <a:spcPts val="0"/>
              </a:spcAft>
              <a:buNone/>
            </a:pPr>
            <a:r>
              <a:rPr lang="en"/>
              <a:t>Will start with 2v2 to a cone goal</a:t>
            </a:r>
            <a:endParaRPr/>
          </a:p>
          <a:p>
            <a:pPr indent="0" lvl="0" marL="0" rtl="0" algn="ctr">
              <a:spcBef>
                <a:spcPts val="0"/>
              </a:spcBef>
              <a:spcAft>
                <a:spcPts val="0"/>
              </a:spcAft>
              <a:buNone/>
            </a:pPr>
            <a:r>
              <a:rPr lang="en"/>
              <a:t>for the instant activity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5">
            <a:hlinkClick r:id="rId3"/>
          </p:cNvPr>
          <p:cNvPicPr preferRelativeResize="0"/>
          <p:nvPr/>
        </p:nvPicPr>
        <p:blipFill>
          <a:blip r:embed="rId4">
            <a:alphaModFix/>
          </a:blip>
          <a:stretch>
            <a:fillRect/>
          </a:stretch>
        </p:blipFill>
        <p:spPr>
          <a:xfrm>
            <a:off x="5060775" y="1420050"/>
            <a:ext cx="4017475" cy="3731175"/>
          </a:xfrm>
          <a:prstGeom prst="rect">
            <a:avLst/>
          </a:prstGeom>
          <a:noFill/>
          <a:ln>
            <a:noFill/>
          </a:ln>
        </p:spPr>
      </p:pic>
      <p:sp>
        <p:nvSpPr>
          <p:cNvPr id="222" name="Google Shape;222;p35"/>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24" name="Google Shape;224;p35"/>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25" name="Google Shape;225;p35"/>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3 v 1 Passing &amp; Defending</a:t>
            </a:r>
            <a:endParaRPr b="1" sz="5900">
              <a:solidFill>
                <a:srgbClr val="FFFFFF"/>
              </a:solidFill>
              <a:latin typeface="Oswald"/>
              <a:ea typeface="Oswald"/>
              <a:cs typeface="Oswald"/>
              <a:sym typeface="Oswald"/>
            </a:endParaRPr>
          </a:p>
        </p:txBody>
      </p:sp>
      <p:sp>
        <p:nvSpPr>
          <p:cNvPr id="226" name="Google Shape;226;p35"/>
          <p:cNvSpPr/>
          <p:nvPr/>
        </p:nvSpPr>
        <p:spPr>
          <a:xfrm>
            <a:off x="1439325" y="1323288"/>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27" name="Google Shape;227;p35"/>
          <p:cNvSpPr/>
          <p:nvPr/>
        </p:nvSpPr>
        <p:spPr>
          <a:xfrm>
            <a:off x="1348875" y="2951550"/>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28" name="Google Shape;228;p35"/>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p35"/>
          <p:cNvSpPr txBox="1"/>
          <p:nvPr/>
        </p:nvSpPr>
        <p:spPr>
          <a:xfrm>
            <a:off x="217125" y="1629975"/>
            <a:ext cx="44907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one defensive player stop 3 offensive players from making their passes.</a:t>
            </a:r>
            <a:endParaRPr sz="1600">
              <a:solidFill>
                <a:srgbClr val="FFFFFF"/>
              </a:solidFill>
              <a:latin typeface="Oswald"/>
              <a:ea typeface="Oswald"/>
              <a:cs typeface="Oswald"/>
              <a:sym typeface="Oswald"/>
            </a:endParaRPr>
          </a:p>
        </p:txBody>
      </p:sp>
      <p:sp>
        <p:nvSpPr>
          <p:cNvPr id="230" name="Google Shape;230;p35"/>
          <p:cNvSpPr txBox="1"/>
          <p:nvPr/>
        </p:nvSpPr>
        <p:spPr>
          <a:xfrm>
            <a:off x="141675" y="2289450"/>
            <a:ext cx="4641600" cy="83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your activity to challenge the offense to see how many passes they can catch before the ball is stolen.</a:t>
            </a:r>
            <a:endParaRPr>
              <a:solidFill>
                <a:srgbClr val="FFFFFF"/>
              </a:solidFill>
              <a:latin typeface="Oswald"/>
              <a:ea typeface="Oswald"/>
              <a:cs typeface="Oswald"/>
              <a:sym typeface="Oswald"/>
            </a:endParaRPr>
          </a:p>
        </p:txBody>
      </p:sp>
      <p:sp>
        <p:nvSpPr>
          <p:cNvPr id="231" name="Google Shape;231;p35"/>
          <p:cNvSpPr txBox="1"/>
          <p:nvPr/>
        </p:nvSpPr>
        <p:spPr>
          <a:xfrm>
            <a:off x="141675" y="3244050"/>
            <a:ext cx="4641600" cy="18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WHEN DO YOU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I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WHERE DO I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I USE 2 TOUCHES?</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WHERE DO I MOVE TO?</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DO I MOVE TO PLAY ON THE BALL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DO I MOVE TO PLAY OFF THE BALL DEFENSE?</a:t>
            </a:r>
            <a:endParaRPr sz="1600">
              <a:solidFill>
                <a:srgbClr val="FFFFFF"/>
              </a:solidFill>
              <a:latin typeface="Oswald"/>
              <a:ea typeface="Oswald"/>
              <a:cs typeface="Oswald"/>
              <a:sym typeface="Oswald"/>
            </a:endParaRPr>
          </a:p>
        </p:txBody>
      </p:sp>
      <p:pic>
        <p:nvPicPr>
          <p:cNvPr descr="This TGfU activity is simplistic, but gives everyone many chancel to improve their passing and receiving techniques while allowing the defender to work hard at decision making (either defending the ball or the target of a pass)." id="232" name="Google Shape;232;p35" title="3v1 - Keepaway - TGfU Invasion Games">
            <a:hlinkClick r:id="rId5"/>
          </p:cNvPr>
          <p:cNvPicPr preferRelativeResize="0"/>
          <p:nvPr/>
        </p:nvPicPr>
        <p:blipFill>
          <a:blip r:embed="rId6">
            <a:alphaModFix/>
          </a:blip>
          <a:stretch>
            <a:fillRect/>
          </a:stretch>
        </p:blipFill>
        <p:spPr>
          <a:xfrm>
            <a:off x="5210350" y="1558750"/>
            <a:ext cx="3708425" cy="2591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6">
            <a:hlinkClick r:id="rId3"/>
          </p:cNvPr>
          <p:cNvPicPr preferRelativeResize="0"/>
          <p:nvPr/>
        </p:nvPicPr>
        <p:blipFill>
          <a:blip r:embed="rId4">
            <a:alphaModFix/>
          </a:blip>
          <a:stretch>
            <a:fillRect/>
          </a:stretch>
        </p:blipFill>
        <p:spPr>
          <a:xfrm>
            <a:off x="5060775" y="1420050"/>
            <a:ext cx="4017475" cy="3731175"/>
          </a:xfrm>
          <a:prstGeom prst="rect">
            <a:avLst/>
          </a:prstGeom>
          <a:noFill/>
          <a:ln>
            <a:noFill/>
          </a:ln>
        </p:spPr>
      </p:pic>
      <p:sp>
        <p:nvSpPr>
          <p:cNvPr id="238" name="Google Shape;238;p36"/>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40" name="Google Shape;240;p36"/>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41" name="Google Shape;241;p36"/>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3 v 1 To a Cone Goal</a:t>
            </a:r>
            <a:endParaRPr b="1" sz="5900">
              <a:solidFill>
                <a:srgbClr val="FFFFFF"/>
              </a:solidFill>
              <a:latin typeface="Oswald"/>
              <a:ea typeface="Oswald"/>
              <a:cs typeface="Oswald"/>
              <a:sym typeface="Oswald"/>
            </a:endParaRPr>
          </a:p>
        </p:txBody>
      </p:sp>
      <p:sp>
        <p:nvSpPr>
          <p:cNvPr id="242" name="Google Shape;242;p36"/>
          <p:cNvSpPr/>
          <p:nvPr/>
        </p:nvSpPr>
        <p:spPr>
          <a:xfrm>
            <a:off x="1439325" y="1323288"/>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43" name="Google Shape;243;p36"/>
          <p:cNvSpPr/>
          <p:nvPr/>
        </p:nvSpPr>
        <p:spPr>
          <a:xfrm>
            <a:off x="1348875" y="2951550"/>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44" name="Google Shape;244;p36"/>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5" name="Google Shape;245;p36"/>
          <p:cNvSpPr txBox="1"/>
          <p:nvPr/>
        </p:nvSpPr>
        <p:spPr>
          <a:xfrm>
            <a:off x="217125" y="1629975"/>
            <a:ext cx="44907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one defensive player stop 3 offensive players from making their passes.</a:t>
            </a:r>
            <a:endParaRPr sz="1600">
              <a:solidFill>
                <a:srgbClr val="FFFFFF"/>
              </a:solidFill>
              <a:latin typeface="Oswald"/>
              <a:ea typeface="Oswald"/>
              <a:cs typeface="Oswald"/>
              <a:sym typeface="Oswald"/>
            </a:endParaRPr>
          </a:p>
        </p:txBody>
      </p:sp>
      <p:sp>
        <p:nvSpPr>
          <p:cNvPr id="246" name="Google Shape;246;p36"/>
          <p:cNvSpPr txBox="1"/>
          <p:nvPr/>
        </p:nvSpPr>
        <p:spPr>
          <a:xfrm>
            <a:off x="141675" y="2289450"/>
            <a:ext cx="4641600" cy="836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your activity to challenge the offense to see how many passes they can catch before the ball is stolen.</a:t>
            </a:r>
            <a:endParaRPr>
              <a:solidFill>
                <a:srgbClr val="FFFFFF"/>
              </a:solidFill>
              <a:latin typeface="Oswald"/>
              <a:ea typeface="Oswald"/>
              <a:cs typeface="Oswald"/>
              <a:sym typeface="Oswald"/>
            </a:endParaRPr>
          </a:p>
        </p:txBody>
      </p:sp>
      <p:sp>
        <p:nvSpPr>
          <p:cNvPr id="247" name="Google Shape;247;p36"/>
          <p:cNvSpPr txBox="1"/>
          <p:nvPr/>
        </p:nvSpPr>
        <p:spPr>
          <a:xfrm>
            <a:off x="141675" y="3244050"/>
            <a:ext cx="4641600" cy="189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WHEN DO YOU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I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WHERE DO I PASS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WE SHOOT THE BALL?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WHERE DO I MOVE TO?</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DO I MOVE TO PLAY ON THE BALL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DO I MOVE TO PLAY OFF THE BALL DEFENSE?</a:t>
            </a:r>
            <a:endParaRPr sz="1600">
              <a:solidFill>
                <a:srgbClr val="FFFFFF"/>
              </a:solidFill>
              <a:latin typeface="Oswald"/>
              <a:ea typeface="Oswald"/>
              <a:cs typeface="Oswald"/>
              <a:sym typeface="Oswald"/>
            </a:endParaRPr>
          </a:p>
        </p:txBody>
      </p:sp>
      <p:pic>
        <p:nvPicPr>
          <p:cNvPr descr="In this TGfU invasion game activity there is plenty of time for technique work  for the offensive players (passing and receiving passes), and tactical work for both offense and defense (finding open space on offense and closing space on defense)." id="248" name="Google Shape;248;p36" title="3v1 - To a Cone Goal - TGfU Invasion Games">
            <a:hlinkClick r:id="rId5"/>
          </p:cNvPr>
          <p:cNvPicPr preferRelativeResize="0"/>
          <p:nvPr/>
        </p:nvPicPr>
        <p:blipFill>
          <a:blip r:embed="rId6">
            <a:alphaModFix/>
          </a:blip>
          <a:stretch>
            <a:fillRect/>
          </a:stretch>
        </p:blipFill>
        <p:spPr>
          <a:xfrm>
            <a:off x="5208575" y="1554275"/>
            <a:ext cx="3684875" cy="2677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37">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254" name="Google Shape;254;p37"/>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56" name="Google Shape;256;p37"/>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57" name="Google Shape;257;p37"/>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2 V 2 Endball</a:t>
            </a:r>
            <a:endParaRPr b="1" sz="5900">
              <a:solidFill>
                <a:srgbClr val="FFFFFF"/>
              </a:solidFill>
              <a:latin typeface="Oswald"/>
              <a:ea typeface="Oswald"/>
              <a:cs typeface="Oswald"/>
              <a:sym typeface="Oswald"/>
            </a:endParaRPr>
          </a:p>
        </p:txBody>
      </p:sp>
      <p:sp>
        <p:nvSpPr>
          <p:cNvPr id="258" name="Google Shape;258;p37"/>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59" name="Google Shape;259;p37"/>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60" name="Google Shape;260;p37"/>
          <p:cNvSpPr txBox="1"/>
          <p:nvPr/>
        </p:nvSpPr>
        <p:spPr>
          <a:xfrm>
            <a:off x="65950" y="1708775"/>
            <a:ext cx="46065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we use our skills and strategies to attack and defend modified goals?</a:t>
            </a:r>
            <a:endParaRPr sz="1600">
              <a:solidFill>
                <a:srgbClr val="FFFFFF"/>
              </a:solidFill>
              <a:latin typeface="Oswald"/>
              <a:ea typeface="Oswald"/>
              <a:cs typeface="Oswald"/>
              <a:sym typeface="Oswald"/>
            </a:endParaRPr>
          </a:p>
        </p:txBody>
      </p:sp>
      <p:sp>
        <p:nvSpPr>
          <p:cNvPr id="261" name="Google Shape;261;p37"/>
          <p:cNvSpPr txBox="1"/>
          <p:nvPr/>
        </p:nvSpPr>
        <p:spPr>
          <a:xfrm>
            <a:off x="66050" y="2354075"/>
            <a:ext cx="4606500" cy="64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this activity using different rules. Try no dribbling, no defending the passer, or 3 passes before a score</a:t>
            </a:r>
            <a:endParaRPr>
              <a:solidFill>
                <a:srgbClr val="FFFFFF"/>
              </a:solidFill>
              <a:latin typeface="Oswald"/>
              <a:ea typeface="Oswald"/>
              <a:cs typeface="Oswald"/>
              <a:sym typeface="Oswald"/>
            </a:endParaRPr>
          </a:p>
        </p:txBody>
      </p:sp>
      <p:sp>
        <p:nvSpPr>
          <p:cNvPr id="262" name="Google Shape;262;p37"/>
          <p:cNvSpPr txBox="1"/>
          <p:nvPr/>
        </p:nvSpPr>
        <p:spPr>
          <a:xfrm>
            <a:off x="66050" y="3348525"/>
            <a:ext cx="4606500" cy="163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WE FIND OPEN SPACE ON OFFENSE?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WE STOP SOMEONE FROM FINDING OPEN SPACE?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WHAT PASSES ARE MOST EFFECTIVE?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I MAKE IT HARDER FROM THE PASSER?</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WE ATTACK AND DEFEND A BIG GOAL?</a:t>
            </a:r>
            <a:endParaRPr sz="1600">
              <a:solidFill>
                <a:srgbClr val="FFFFFF"/>
              </a:solidFill>
              <a:latin typeface="Oswald"/>
              <a:ea typeface="Oswald"/>
              <a:cs typeface="Oswald"/>
              <a:sym typeface="Oswald"/>
            </a:endParaRPr>
          </a:p>
        </p:txBody>
      </p:sp>
      <p:pic>
        <p:nvPicPr>
          <p:cNvPr descr="A modified soccer activity that will help students build dribbling skills, moving to open space, passing, defending on the ball and off the ball.  This will help build in the next level of defending a modified goal and attacking on a modified goal. The activity will also build great cardiovascular health because there is constant movement at moderate to vigorous intensity!" id="263" name="Google Shape;263;p37" title="2v2 Endball">
            <a:hlinkClick r:id="rId5"/>
          </p:cNvPr>
          <p:cNvPicPr preferRelativeResize="0"/>
          <p:nvPr/>
        </p:nvPicPr>
        <p:blipFill>
          <a:blip r:embed="rId6">
            <a:alphaModFix/>
          </a:blip>
          <a:stretch>
            <a:fillRect/>
          </a:stretch>
        </p:blipFill>
        <p:spPr>
          <a:xfrm>
            <a:off x="4990852" y="1562200"/>
            <a:ext cx="3911075" cy="2578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38">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269" name="Google Shape;269;p38"/>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71" name="Google Shape;271;p38"/>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72" name="Google Shape;272;p38"/>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2 V 2 W/ 2 Cone Goals</a:t>
            </a:r>
            <a:endParaRPr b="1" sz="5900">
              <a:solidFill>
                <a:srgbClr val="FFFFFF"/>
              </a:solidFill>
              <a:latin typeface="Oswald"/>
              <a:ea typeface="Oswald"/>
              <a:cs typeface="Oswald"/>
              <a:sym typeface="Oswald"/>
            </a:endParaRPr>
          </a:p>
        </p:txBody>
      </p:sp>
      <p:sp>
        <p:nvSpPr>
          <p:cNvPr id="273" name="Google Shape;273;p38"/>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74" name="Google Shape;274;p38"/>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75" name="Google Shape;275;p38"/>
          <p:cNvSpPr txBox="1"/>
          <p:nvPr/>
        </p:nvSpPr>
        <p:spPr>
          <a:xfrm>
            <a:off x="176975" y="1784900"/>
            <a:ext cx="4483500" cy="6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DO YOU STRUCTURE YOUR OFFENSE / DEFENSE TO ATTACK / DEFEND 1 SMALL GOAL?</a:t>
            </a:r>
            <a:endParaRPr sz="1600">
              <a:solidFill>
                <a:srgbClr val="FFFFFF"/>
              </a:solidFill>
              <a:latin typeface="Oswald"/>
              <a:ea typeface="Oswald"/>
              <a:cs typeface="Oswald"/>
              <a:sym typeface="Oswald"/>
            </a:endParaRPr>
          </a:p>
        </p:txBody>
      </p:sp>
      <p:sp>
        <p:nvSpPr>
          <p:cNvPr id="276" name="Google Shape;276;p38"/>
          <p:cNvSpPr txBox="1"/>
          <p:nvPr/>
        </p:nvSpPr>
        <p:spPr>
          <a:xfrm>
            <a:off x="176975" y="2371200"/>
            <a:ext cx="4483500" cy="518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your game in a small space / large space or even using more goals to create more space.</a:t>
            </a:r>
            <a:endParaRPr>
              <a:solidFill>
                <a:srgbClr val="FFFFFF"/>
              </a:solidFill>
              <a:latin typeface="Oswald"/>
              <a:ea typeface="Oswald"/>
              <a:cs typeface="Oswald"/>
              <a:sym typeface="Oswald"/>
            </a:endParaRPr>
          </a:p>
        </p:txBody>
      </p:sp>
      <p:sp>
        <p:nvSpPr>
          <p:cNvPr id="277" name="Google Shape;277;p38"/>
          <p:cNvSpPr txBox="1"/>
          <p:nvPr/>
        </p:nvSpPr>
        <p:spPr>
          <a:xfrm>
            <a:off x="177025" y="3401325"/>
            <a:ext cx="4483500" cy="16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YOU ATTACK A SMALLER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CREATE ENOUGH SPACE AROUND THE CONE TO SCORE?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PASS?</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DRIBBLE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COULD  YOU HELP ON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descr="An introductory TGfU invasion game activity that is increasing in complexity.  This game will help your students focus on maintaining possession of the ball, moving off the ball, defending the ball, and defending off the ball.  These tactics will be practiced in small sided games, so everyone will be highly engaged." id="278" name="Google Shape;278;p38" title="2 v 2 to two cone goals - TGfU Invasion Games">
            <a:hlinkClick r:id="rId5"/>
          </p:cNvPr>
          <p:cNvPicPr preferRelativeResize="0"/>
          <p:nvPr/>
        </p:nvPicPr>
        <p:blipFill>
          <a:blip r:embed="rId6">
            <a:alphaModFix/>
          </a:blip>
          <a:stretch>
            <a:fillRect/>
          </a:stretch>
        </p:blipFill>
        <p:spPr>
          <a:xfrm>
            <a:off x="4941850" y="1534775"/>
            <a:ext cx="4040275" cy="2683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Day #3</a:t>
            </a:r>
            <a:endParaRPr/>
          </a:p>
          <a:p>
            <a:pPr indent="0" lvl="0" marL="0" rtl="0" algn="ctr">
              <a:spcBef>
                <a:spcPts val="0"/>
              </a:spcBef>
              <a:spcAft>
                <a:spcPts val="0"/>
              </a:spcAft>
              <a:buNone/>
            </a:pPr>
            <a:r>
              <a:rPr lang="en"/>
              <a:t>Start with 2 vs 2 with 2 Cone Goals</a:t>
            </a:r>
            <a:endParaRPr/>
          </a:p>
          <a:p>
            <a:pPr indent="0" lvl="0" marL="0" rtl="0" algn="ctr">
              <a:spcBef>
                <a:spcPts val="0"/>
              </a:spcBef>
              <a:spcAft>
                <a:spcPts val="0"/>
              </a:spcAft>
              <a:buNone/>
            </a:pPr>
            <a:r>
              <a:rPr lang="en"/>
              <a:t>for an instant activity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40">
            <a:hlinkClick r:id="rId3"/>
          </p:cNvPr>
          <p:cNvPicPr preferRelativeResize="0"/>
          <p:nvPr/>
        </p:nvPicPr>
        <p:blipFill>
          <a:blip r:embed="rId4">
            <a:alphaModFix/>
          </a:blip>
          <a:stretch>
            <a:fillRect/>
          </a:stretch>
        </p:blipFill>
        <p:spPr>
          <a:xfrm>
            <a:off x="4796175" y="1356850"/>
            <a:ext cx="4347825" cy="3829349"/>
          </a:xfrm>
          <a:prstGeom prst="rect">
            <a:avLst/>
          </a:prstGeom>
          <a:noFill/>
          <a:ln>
            <a:noFill/>
          </a:ln>
        </p:spPr>
      </p:pic>
      <p:sp>
        <p:nvSpPr>
          <p:cNvPr id="289" name="Google Shape;289;p40"/>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0"/>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291" name="Google Shape;291;p40"/>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292" name="Google Shape;292;p40"/>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4</a:t>
            </a:r>
            <a:r>
              <a:rPr b="1" lang="en" sz="5900">
                <a:solidFill>
                  <a:srgbClr val="FFFFFF"/>
                </a:solidFill>
                <a:latin typeface="Oswald"/>
                <a:ea typeface="Oswald"/>
                <a:cs typeface="Oswald"/>
                <a:sym typeface="Oswald"/>
              </a:rPr>
              <a:t> V 4 W/ Goalies &amp; Goals</a:t>
            </a:r>
            <a:endParaRPr b="1" sz="5900">
              <a:solidFill>
                <a:srgbClr val="FFFFFF"/>
              </a:solidFill>
              <a:latin typeface="Oswald"/>
              <a:ea typeface="Oswald"/>
              <a:cs typeface="Oswald"/>
              <a:sym typeface="Oswald"/>
            </a:endParaRPr>
          </a:p>
        </p:txBody>
      </p:sp>
      <p:sp>
        <p:nvSpPr>
          <p:cNvPr id="293" name="Google Shape;293;p40"/>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294" name="Google Shape;294;p40"/>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295" name="Google Shape;295;p40"/>
          <p:cNvSpPr txBox="1"/>
          <p:nvPr/>
        </p:nvSpPr>
        <p:spPr>
          <a:xfrm>
            <a:off x="141575" y="1783325"/>
            <a:ext cx="45306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DO YOU STRUCTURE YOUR OFFENSE / DEFENSE TO ATTACK / DEFEND YOUR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COMMUNICATE AS A TEAM?</a:t>
            </a:r>
            <a:endParaRPr sz="1600">
              <a:solidFill>
                <a:srgbClr val="FFFFFF"/>
              </a:solidFill>
              <a:latin typeface="Oswald"/>
              <a:ea typeface="Oswald"/>
              <a:cs typeface="Oswald"/>
              <a:sym typeface="Oswald"/>
            </a:endParaRPr>
          </a:p>
        </p:txBody>
      </p:sp>
      <p:sp>
        <p:nvSpPr>
          <p:cNvPr id="296" name="Google Shape;296;p40"/>
          <p:cNvSpPr txBox="1"/>
          <p:nvPr/>
        </p:nvSpPr>
        <p:spPr>
          <a:xfrm>
            <a:off x="141575" y="3388925"/>
            <a:ext cx="44718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swald"/>
                <a:ea typeface="Oswald"/>
                <a:cs typeface="Oswald"/>
                <a:sym typeface="Oswald"/>
              </a:rPr>
              <a:t>HOW CAN YOU ATTACK A SMALLER GOAL?</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HOW CAN YOU CREATE ENOUGH SPACE AROUND THE GOAL TO SCORE?</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WHEN SHOULD YOU PASS?</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WHEN SHOULD YOU DRIBBLE?</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WHEN COULD / SHOULD YOU HELP ON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descr="A small sided game for TGfU invasion games.  This activity now includes official goals and goalie.  The foucs is still on the tactics of being successful at invasion games.  The tactical focus for this activity is maintaining possession of the ball, moving to open space, defeding the ball, and defending a player without the ball." id="297" name="Google Shape;297;p40" title="4 v 4 with Goalies and Goals - TGfU Invasion Games">
            <a:hlinkClick r:id="rId5"/>
          </p:cNvPr>
          <p:cNvPicPr preferRelativeResize="0"/>
          <p:nvPr/>
        </p:nvPicPr>
        <p:blipFill>
          <a:blip r:embed="rId6">
            <a:alphaModFix/>
          </a:blip>
          <a:stretch>
            <a:fillRect/>
          </a:stretch>
        </p:blipFill>
        <p:spPr>
          <a:xfrm>
            <a:off x="5027074" y="1560675"/>
            <a:ext cx="3942376" cy="2636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1">
            <a:hlinkClick r:id="rId3"/>
          </p:cNvPr>
          <p:cNvPicPr preferRelativeResize="0"/>
          <p:nvPr/>
        </p:nvPicPr>
        <p:blipFill>
          <a:blip r:embed="rId4">
            <a:alphaModFix/>
          </a:blip>
          <a:stretch>
            <a:fillRect/>
          </a:stretch>
        </p:blipFill>
        <p:spPr>
          <a:xfrm>
            <a:off x="4796175" y="1356850"/>
            <a:ext cx="4347825" cy="3829349"/>
          </a:xfrm>
          <a:prstGeom prst="rect">
            <a:avLst/>
          </a:prstGeom>
          <a:noFill/>
          <a:ln>
            <a:noFill/>
          </a:ln>
        </p:spPr>
      </p:pic>
      <p:sp>
        <p:nvSpPr>
          <p:cNvPr id="303" name="Google Shape;303;p41"/>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1"/>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305" name="Google Shape;305;p41"/>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306" name="Google Shape;306;p41"/>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2</a:t>
            </a:r>
            <a:r>
              <a:rPr b="1" lang="en" sz="5900">
                <a:solidFill>
                  <a:srgbClr val="FFFFFF"/>
                </a:solidFill>
                <a:latin typeface="Oswald"/>
                <a:ea typeface="Oswald"/>
                <a:cs typeface="Oswald"/>
                <a:sym typeface="Oswald"/>
              </a:rPr>
              <a:t> V 1 W/ A Goalie</a:t>
            </a:r>
            <a:endParaRPr b="1" sz="5900">
              <a:solidFill>
                <a:srgbClr val="FFFFFF"/>
              </a:solidFill>
              <a:latin typeface="Oswald"/>
              <a:ea typeface="Oswald"/>
              <a:cs typeface="Oswald"/>
              <a:sym typeface="Oswald"/>
            </a:endParaRPr>
          </a:p>
        </p:txBody>
      </p:sp>
      <p:sp>
        <p:nvSpPr>
          <p:cNvPr id="307" name="Google Shape;307;p41"/>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308" name="Google Shape;308;p41"/>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309" name="Google Shape;309;p41"/>
          <p:cNvSpPr txBox="1"/>
          <p:nvPr/>
        </p:nvSpPr>
        <p:spPr>
          <a:xfrm>
            <a:off x="141575" y="1783325"/>
            <a:ext cx="45306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YOU ATTACK THE GOAL AS A TEAM?</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WHO DO YOU GUARD ON DEFENSE AND WHEN DO YOU CHOOSE TO ATTACK?</a:t>
            </a:r>
            <a:endParaRPr sz="1600">
              <a:solidFill>
                <a:srgbClr val="FFFFFF"/>
              </a:solidFill>
              <a:latin typeface="Oswald"/>
              <a:ea typeface="Oswald"/>
              <a:cs typeface="Oswald"/>
              <a:sym typeface="Oswald"/>
            </a:endParaRPr>
          </a:p>
        </p:txBody>
      </p:sp>
      <p:sp>
        <p:nvSpPr>
          <p:cNvPr id="310" name="Google Shape;310;p41"/>
          <p:cNvSpPr txBox="1"/>
          <p:nvPr/>
        </p:nvSpPr>
        <p:spPr>
          <a:xfrm>
            <a:off x="141575" y="3388925"/>
            <a:ext cx="44718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swald"/>
                <a:ea typeface="Oswald"/>
                <a:cs typeface="Oswald"/>
                <a:sym typeface="Oswald"/>
              </a:rPr>
              <a:t>HOW CAN YOU ATTACK QUICKLY?</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HOW CAN YOU UTILIZE MORE PLAYERS ON OFFENSE?</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HOW CAN YOU MOVE IN FRONT OF THE GOAL?</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WHO SHOULD YOU DEFEND?</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WHEN SHOULD YOU DEFEND THEM?</a:t>
            </a:r>
            <a:endParaRPr sz="1600">
              <a:solidFill>
                <a:schemeClr val="dk1"/>
              </a:solidFill>
              <a:latin typeface="Oswald"/>
              <a:ea typeface="Oswald"/>
              <a:cs typeface="Oswald"/>
              <a:sym typeface="Oswald"/>
            </a:endParaRPr>
          </a:p>
          <a:p>
            <a:pPr indent="0" lvl="0" marL="0" rtl="0" algn="ctr">
              <a:spcBef>
                <a:spcPts val="0"/>
              </a:spcBef>
              <a:spcAft>
                <a:spcPts val="0"/>
              </a:spcAft>
              <a:buNone/>
            </a:pPr>
            <a:r>
              <a:rPr lang="en" sz="1600">
                <a:solidFill>
                  <a:schemeClr val="dk1"/>
                </a:solidFill>
                <a:latin typeface="Oswald"/>
                <a:ea typeface="Oswald"/>
                <a:cs typeface="Oswald"/>
                <a:sym typeface="Oswald"/>
              </a:rPr>
              <a:t>HOW CAN YOU ANTICIPATE WHAT IS HAPPENING NEXT?</a:t>
            </a:r>
            <a:endParaRPr sz="1600">
              <a:solidFill>
                <a:schemeClr val="dk1"/>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descr="A small sided game for TGfU invasion games.  This activity now includes official goals and goalie.  The foucs is still on the tactics of being successful at invasion games.  The tactical focus for this activity is maintaining possession of the ball, moving to open space, defeding the ball, and defending a player without the ball." id="311" name="Google Shape;311;p41" title="4 v 4 with Goalies and Goals - TGfU Invasion Games">
            <a:hlinkClick r:id="rId5"/>
          </p:cNvPr>
          <p:cNvPicPr preferRelativeResize="0"/>
          <p:nvPr/>
        </p:nvPicPr>
        <p:blipFill>
          <a:blip r:embed="rId6">
            <a:alphaModFix/>
          </a:blip>
          <a:stretch>
            <a:fillRect/>
          </a:stretch>
        </p:blipFill>
        <p:spPr>
          <a:xfrm>
            <a:off x="5027074" y="1560675"/>
            <a:ext cx="3942376" cy="2636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42">
            <a:hlinkClick r:id="rId3"/>
          </p:cNvPr>
          <p:cNvPicPr preferRelativeResize="0"/>
          <p:nvPr/>
        </p:nvPicPr>
        <p:blipFill>
          <a:blip r:embed="rId4">
            <a:alphaModFix/>
          </a:blip>
          <a:stretch>
            <a:fillRect/>
          </a:stretch>
        </p:blipFill>
        <p:spPr>
          <a:xfrm>
            <a:off x="4796175" y="1356850"/>
            <a:ext cx="4347825" cy="3829349"/>
          </a:xfrm>
          <a:prstGeom prst="rect">
            <a:avLst/>
          </a:prstGeom>
          <a:noFill/>
          <a:ln>
            <a:noFill/>
          </a:ln>
        </p:spPr>
      </p:pic>
      <p:sp>
        <p:nvSpPr>
          <p:cNvPr id="317" name="Google Shape;317;p42"/>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2"/>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319" name="Google Shape;319;p42"/>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320" name="Google Shape;320;p42"/>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4 V 4 W/ Goalies &amp; Cones</a:t>
            </a:r>
            <a:endParaRPr b="1" sz="5900">
              <a:solidFill>
                <a:srgbClr val="FFFFFF"/>
              </a:solidFill>
              <a:latin typeface="Oswald"/>
              <a:ea typeface="Oswald"/>
              <a:cs typeface="Oswald"/>
              <a:sym typeface="Oswald"/>
            </a:endParaRPr>
          </a:p>
        </p:txBody>
      </p:sp>
      <p:sp>
        <p:nvSpPr>
          <p:cNvPr id="321" name="Google Shape;321;p42"/>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322" name="Google Shape;322;p42"/>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323" name="Google Shape;323;p42"/>
          <p:cNvSpPr txBox="1"/>
          <p:nvPr/>
        </p:nvSpPr>
        <p:spPr>
          <a:xfrm>
            <a:off x="141575" y="1783325"/>
            <a:ext cx="45306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DO YOU STRUCTURE YOUR OFFENSIVE / DEFENSIVE SUCCESS?</a:t>
            </a:r>
            <a:endParaRPr sz="1600">
              <a:solidFill>
                <a:srgbClr val="FFFFFF"/>
              </a:solidFill>
              <a:latin typeface="Oswald"/>
              <a:ea typeface="Oswald"/>
              <a:cs typeface="Oswald"/>
              <a:sym typeface="Oswald"/>
            </a:endParaRPr>
          </a:p>
        </p:txBody>
      </p:sp>
      <p:sp>
        <p:nvSpPr>
          <p:cNvPr id="324" name="Google Shape;324;p42"/>
          <p:cNvSpPr txBox="1"/>
          <p:nvPr/>
        </p:nvSpPr>
        <p:spPr>
          <a:xfrm>
            <a:off x="141575" y="3388925"/>
            <a:ext cx="44718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YOU ATTACK A SMALLER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CREATE ENOUGH SPACE AROUND THE GOAL TO SCORE?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PASS?</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DRIBBLE?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COULD / SHOULD YOU HELP ON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descr="A small sided game for TGfU invasion games.  This activity now includes official goals and goalie.  The foucs is still on the tactics of being successful at invasion games.  The tactical focus for this activity is maintaining possession of the ball, moving to open space, defeding the ball, and defending a player without the ball." id="325" name="Google Shape;325;p42" title="4 v 4 with Goalies and Goals - TGfU Invasion Games">
            <a:hlinkClick r:id="rId5"/>
          </p:cNvPr>
          <p:cNvPicPr preferRelativeResize="0"/>
          <p:nvPr/>
        </p:nvPicPr>
        <p:blipFill>
          <a:blip r:embed="rId6">
            <a:alphaModFix/>
          </a:blip>
          <a:stretch>
            <a:fillRect/>
          </a:stretch>
        </p:blipFill>
        <p:spPr>
          <a:xfrm>
            <a:off x="5027074" y="1560675"/>
            <a:ext cx="3942376" cy="26369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Day #4</a:t>
            </a:r>
            <a:endParaRPr/>
          </a:p>
          <a:p>
            <a:pPr indent="0" lvl="0" marL="0" rtl="0" algn="ctr">
              <a:spcBef>
                <a:spcPts val="0"/>
              </a:spcBef>
              <a:spcAft>
                <a:spcPts val="0"/>
              </a:spcAft>
              <a:buNone/>
            </a:pPr>
            <a:r>
              <a:rPr lang="en"/>
              <a:t>Start with 3 v 3 w/ 2 Cone Goals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7"/>
          <p:cNvSpPr txBox="1"/>
          <p:nvPr>
            <p:ph type="ctrTitle"/>
          </p:nvPr>
        </p:nvSpPr>
        <p:spPr>
          <a:xfrm>
            <a:off x="0" y="2001600"/>
            <a:ext cx="9144000" cy="114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Why Did I Start Using TGfU?</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4">
            <a:hlinkClick r:id="rId3"/>
          </p:cNvPr>
          <p:cNvPicPr preferRelativeResize="0"/>
          <p:nvPr/>
        </p:nvPicPr>
        <p:blipFill>
          <a:blip r:embed="rId4">
            <a:alphaModFix/>
          </a:blip>
          <a:stretch>
            <a:fillRect/>
          </a:stretch>
        </p:blipFill>
        <p:spPr>
          <a:xfrm>
            <a:off x="4796175" y="1356850"/>
            <a:ext cx="4347825" cy="3829349"/>
          </a:xfrm>
          <a:prstGeom prst="rect">
            <a:avLst/>
          </a:prstGeom>
          <a:noFill/>
          <a:ln>
            <a:noFill/>
          </a:ln>
        </p:spPr>
      </p:pic>
      <p:sp>
        <p:nvSpPr>
          <p:cNvPr id="336" name="Google Shape;336;p44"/>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4"/>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338" name="Google Shape;338;p44"/>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339" name="Google Shape;339;p44"/>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4 V 2 Overload</a:t>
            </a:r>
            <a:endParaRPr b="1" sz="5900">
              <a:solidFill>
                <a:srgbClr val="FFFFFF"/>
              </a:solidFill>
              <a:latin typeface="Oswald"/>
              <a:ea typeface="Oswald"/>
              <a:cs typeface="Oswald"/>
              <a:sym typeface="Oswald"/>
            </a:endParaRPr>
          </a:p>
        </p:txBody>
      </p:sp>
      <p:sp>
        <p:nvSpPr>
          <p:cNvPr id="340" name="Google Shape;340;p44"/>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341" name="Google Shape;341;p44"/>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342" name="Google Shape;342;p44"/>
          <p:cNvSpPr txBox="1"/>
          <p:nvPr/>
        </p:nvSpPr>
        <p:spPr>
          <a:xfrm>
            <a:off x="141575" y="1783325"/>
            <a:ext cx="45306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Creating Open Space and Attacking The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Making Decisions on Defense About who is the Biggest Scoring Threat</a:t>
            </a:r>
            <a:endParaRPr sz="1600">
              <a:solidFill>
                <a:srgbClr val="FFFFFF"/>
              </a:solidFill>
              <a:latin typeface="Oswald"/>
              <a:ea typeface="Oswald"/>
              <a:cs typeface="Oswald"/>
              <a:sym typeface="Oswald"/>
            </a:endParaRPr>
          </a:p>
        </p:txBody>
      </p:sp>
      <p:sp>
        <p:nvSpPr>
          <p:cNvPr id="343" name="Google Shape;343;p44"/>
          <p:cNvSpPr txBox="1"/>
          <p:nvPr/>
        </p:nvSpPr>
        <p:spPr>
          <a:xfrm>
            <a:off x="265600" y="2371625"/>
            <a:ext cx="4347900" cy="53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a:solidFill>
                <a:srgbClr val="FFFFFF"/>
              </a:solidFill>
              <a:latin typeface="Oswald"/>
              <a:ea typeface="Oswald"/>
              <a:cs typeface="Oswald"/>
              <a:sym typeface="Oswald"/>
            </a:endParaRPr>
          </a:p>
        </p:txBody>
      </p:sp>
      <p:sp>
        <p:nvSpPr>
          <p:cNvPr id="344" name="Google Shape;344;p44"/>
          <p:cNvSpPr txBox="1"/>
          <p:nvPr/>
        </p:nvSpPr>
        <p:spPr>
          <a:xfrm>
            <a:off x="141575" y="3388925"/>
            <a:ext cx="44718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YOU ATTACK QUICKLY?</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UTILIZE MORE PLAYERS ON OFFENSE?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MOVE IN FRONT OF THE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WHO SHOULD YOU DEFEND?</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a:t>
            </a:r>
            <a:r>
              <a:rPr lang="en" sz="1600">
                <a:solidFill>
                  <a:srgbClr val="FFFFFF"/>
                </a:solidFill>
                <a:latin typeface="Oswald"/>
                <a:ea typeface="Oswald"/>
                <a:cs typeface="Oswald"/>
                <a:sym typeface="Oswald"/>
              </a:rPr>
              <a:t>EFFECTIVELY</a:t>
            </a:r>
            <a:r>
              <a:rPr lang="en" sz="1600">
                <a:solidFill>
                  <a:srgbClr val="FFFFFF"/>
                </a:solidFill>
                <a:latin typeface="Oswald"/>
                <a:ea typeface="Oswald"/>
                <a:cs typeface="Oswald"/>
                <a:sym typeface="Oswald"/>
              </a:rPr>
              <a:t> TRANSITION FROM OFFENSE TO DEFENSE AND VISA VERSA?</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descr="A TGfU invasion game activity that overloads the offense to help them with their technical work like passing and receiving and allows the offense to practice the tactics of getting open by giving them the advantage of having 4 players to 2. The defense gets a lot of decision making practice and they have to work extra hard to practice their tactics." id="345" name="Google Shape;345;p44" title="4v2 Overload - TGfU Invasion Games">
            <a:hlinkClick r:id="rId5"/>
          </p:cNvPr>
          <p:cNvPicPr preferRelativeResize="0"/>
          <p:nvPr/>
        </p:nvPicPr>
        <p:blipFill>
          <a:blip r:embed="rId6">
            <a:alphaModFix/>
          </a:blip>
          <a:stretch>
            <a:fillRect/>
          </a:stretch>
        </p:blipFill>
        <p:spPr>
          <a:xfrm>
            <a:off x="4960525" y="1499150"/>
            <a:ext cx="4021600" cy="2598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Day #4</a:t>
            </a:r>
            <a:endParaRPr/>
          </a:p>
          <a:p>
            <a:pPr indent="0" lvl="0" marL="0" rtl="0" algn="ctr">
              <a:spcBef>
                <a:spcPts val="0"/>
              </a:spcBef>
              <a:spcAft>
                <a:spcPts val="0"/>
              </a:spcAft>
              <a:buNone/>
            </a:pPr>
            <a:r>
              <a:rPr lang="en"/>
              <a:t>Finish with Larger Teams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6"/>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Options for more Skill / Strategy Development for younger students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Invasion Games - Activities - </a:t>
            </a:r>
            <a:r>
              <a:rPr lang="en" u="sng">
                <a:solidFill>
                  <a:schemeClr val="hlink"/>
                </a:solidFill>
                <a:hlinkClick r:id="rId3"/>
              </a:rPr>
              <a:t>Australian Sport</a:t>
            </a:r>
            <a:endParaRPr/>
          </a:p>
        </p:txBody>
      </p:sp>
      <p:pic>
        <p:nvPicPr>
          <p:cNvPr descr="2015-10-21 01:40:32 +00001.png" id="361" name="Google Shape;361;p47"/>
          <p:cNvPicPr preferRelativeResize="0"/>
          <p:nvPr/>
        </p:nvPicPr>
        <p:blipFill>
          <a:blip r:embed="rId4">
            <a:alphaModFix/>
          </a:blip>
          <a:stretch>
            <a:fillRect/>
          </a:stretch>
        </p:blipFill>
        <p:spPr>
          <a:xfrm>
            <a:off x="910000" y="1017725"/>
            <a:ext cx="7324000" cy="41257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Invasion Games - Activities - </a:t>
            </a:r>
            <a:r>
              <a:rPr lang="en" u="sng">
                <a:solidFill>
                  <a:schemeClr val="hlink"/>
                </a:solidFill>
                <a:hlinkClick r:id="rId3"/>
              </a:rPr>
              <a:t>Australian Sport</a:t>
            </a:r>
            <a:endParaRPr/>
          </a:p>
        </p:txBody>
      </p:sp>
      <p:pic>
        <p:nvPicPr>
          <p:cNvPr descr="2015-10-21 01:41:52 +00001.png" id="367" name="Google Shape;367;p48"/>
          <p:cNvPicPr preferRelativeResize="0"/>
          <p:nvPr/>
        </p:nvPicPr>
        <p:blipFill>
          <a:blip r:embed="rId4">
            <a:alphaModFix/>
          </a:blip>
          <a:stretch>
            <a:fillRect/>
          </a:stretch>
        </p:blipFill>
        <p:spPr>
          <a:xfrm>
            <a:off x="935925" y="1017725"/>
            <a:ext cx="7272151" cy="4125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49">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373" name="Google Shape;373;p49"/>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9"/>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375" name="Google Shape;375;p49"/>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376" name="Google Shape;376;p49"/>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3 V 3 Endball</a:t>
            </a:r>
            <a:endParaRPr b="1" sz="5900">
              <a:solidFill>
                <a:srgbClr val="FFFFFF"/>
              </a:solidFill>
              <a:latin typeface="Oswald"/>
              <a:ea typeface="Oswald"/>
              <a:cs typeface="Oswald"/>
              <a:sym typeface="Oswald"/>
            </a:endParaRPr>
          </a:p>
        </p:txBody>
      </p:sp>
      <p:sp>
        <p:nvSpPr>
          <p:cNvPr id="377" name="Google Shape;377;p49"/>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378" name="Google Shape;378;p49"/>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pic>
        <p:nvPicPr>
          <p:cNvPr descr="A modified soccer activity that will help students build dribbling skills, moving to open space, passing, defending on the ball and off the ball.  This will help build in the next level of defending a modified goal and attacking on a modified goal. The activity will also build great cardiovascular health because there is constant movement at moderate to vigorous intensity!" id="379" name="Google Shape;379;p49" title="2v2 Endball">
            <a:hlinkClick r:id="rId5"/>
          </p:cNvPr>
          <p:cNvPicPr preferRelativeResize="0"/>
          <p:nvPr/>
        </p:nvPicPr>
        <p:blipFill>
          <a:blip r:embed="rId6">
            <a:alphaModFix/>
          </a:blip>
          <a:stretch>
            <a:fillRect/>
          </a:stretch>
        </p:blipFill>
        <p:spPr>
          <a:xfrm>
            <a:off x="4967252" y="1562200"/>
            <a:ext cx="3993650" cy="2578449"/>
          </a:xfrm>
          <a:prstGeom prst="rect">
            <a:avLst/>
          </a:prstGeom>
          <a:noFill/>
          <a:ln>
            <a:noFill/>
          </a:ln>
        </p:spPr>
      </p:pic>
      <p:sp>
        <p:nvSpPr>
          <p:cNvPr id="380" name="Google Shape;380;p49"/>
          <p:cNvSpPr txBox="1"/>
          <p:nvPr/>
        </p:nvSpPr>
        <p:spPr>
          <a:xfrm>
            <a:off x="217125" y="1665925"/>
            <a:ext cx="4490700" cy="69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we use our skills and strategies to attack and defend modified goals?</a:t>
            </a:r>
            <a:endParaRPr sz="1600">
              <a:solidFill>
                <a:srgbClr val="FFFFFF"/>
              </a:solidFill>
              <a:latin typeface="Oswald"/>
              <a:ea typeface="Oswald"/>
              <a:cs typeface="Oswald"/>
              <a:sym typeface="Oswald"/>
            </a:endParaRPr>
          </a:p>
        </p:txBody>
      </p:sp>
      <p:sp>
        <p:nvSpPr>
          <p:cNvPr id="381" name="Google Shape;381;p49"/>
          <p:cNvSpPr txBox="1"/>
          <p:nvPr/>
        </p:nvSpPr>
        <p:spPr>
          <a:xfrm>
            <a:off x="217125" y="2225400"/>
            <a:ext cx="4490700" cy="6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this activity using different rules. Try no dribbling, no defending the passer, or 3 passes before a score</a:t>
            </a:r>
            <a:endParaRPr>
              <a:solidFill>
                <a:srgbClr val="FFFFFF"/>
              </a:solidFill>
              <a:latin typeface="Oswald"/>
              <a:ea typeface="Oswald"/>
              <a:cs typeface="Oswald"/>
              <a:sym typeface="Oswald"/>
            </a:endParaRPr>
          </a:p>
        </p:txBody>
      </p:sp>
      <p:sp>
        <p:nvSpPr>
          <p:cNvPr id="382" name="Google Shape;382;p49"/>
          <p:cNvSpPr txBox="1"/>
          <p:nvPr/>
        </p:nvSpPr>
        <p:spPr>
          <a:xfrm>
            <a:off x="217125" y="3373150"/>
            <a:ext cx="4490700" cy="17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WE FIND OPEN SPACE ON OFFENSE?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WE STOP SOMEONE FROM FINDING OPEN SPACE?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WHAT PASSES ARE MOST EFFECTIVE?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I MAKE IT HARDER FROM THE PASSER?</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DO WE ATTACK AND DEFEND A BIG GOAL?</a:t>
            </a:r>
            <a:endParaRPr sz="1600">
              <a:solidFill>
                <a:srgbClr val="FFFFFF"/>
              </a:solidFill>
              <a:latin typeface="Oswald"/>
              <a:ea typeface="Oswald"/>
              <a:cs typeface="Oswald"/>
              <a:sym typeface="Oswa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0">
            <a:hlinkClick r:id="rId3"/>
          </p:cNvPr>
          <p:cNvPicPr preferRelativeResize="0"/>
          <p:nvPr/>
        </p:nvPicPr>
        <p:blipFill>
          <a:blip r:embed="rId4">
            <a:alphaModFix/>
          </a:blip>
          <a:stretch>
            <a:fillRect/>
          </a:stretch>
        </p:blipFill>
        <p:spPr>
          <a:xfrm>
            <a:off x="2170324" y="912925"/>
            <a:ext cx="4803350" cy="4230575"/>
          </a:xfrm>
          <a:prstGeom prst="rect">
            <a:avLst/>
          </a:prstGeom>
          <a:noFill/>
          <a:ln>
            <a:noFill/>
          </a:ln>
        </p:spPr>
      </p:pic>
      <p:pic>
        <p:nvPicPr>
          <p:cNvPr id="388" name="Google Shape;388;p50" title="3V3 Team Handball - Endball TGfU">
            <a:hlinkClick r:id="rId5"/>
          </p:cNvPr>
          <p:cNvPicPr preferRelativeResize="0"/>
          <p:nvPr/>
        </p:nvPicPr>
        <p:blipFill>
          <a:blip r:embed="rId6">
            <a:alphaModFix/>
          </a:blip>
          <a:stretch>
            <a:fillRect/>
          </a:stretch>
        </p:blipFill>
        <p:spPr>
          <a:xfrm>
            <a:off x="2454175" y="1184475"/>
            <a:ext cx="4235650" cy="2558425"/>
          </a:xfrm>
          <a:prstGeom prst="rect">
            <a:avLst/>
          </a:prstGeom>
          <a:noFill/>
          <a:ln>
            <a:noFill/>
          </a:ln>
        </p:spPr>
      </p:pic>
      <p:sp>
        <p:nvSpPr>
          <p:cNvPr id="389" name="Google Shape;389;p50"/>
          <p:cNvSpPr txBox="1"/>
          <p:nvPr/>
        </p:nvSpPr>
        <p:spPr>
          <a:xfrm>
            <a:off x="-120375" y="0"/>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3 V 3 Endball - Handball</a:t>
            </a:r>
            <a:endParaRPr b="1" sz="5900">
              <a:solidFill>
                <a:srgbClr val="FFFFFF"/>
              </a:solidFill>
              <a:latin typeface="Oswald"/>
              <a:ea typeface="Oswald"/>
              <a:cs typeface="Oswald"/>
              <a:sym typeface="Oswa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p51">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395" name="Google Shape;395;p51"/>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1"/>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397" name="Google Shape;397;p51"/>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Invasion Games</a:t>
            </a:r>
            <a:endParaRPr sz="2200">
              <a:solidFill>
                <a:srgbClr val="351C75"/>
              </a:solidFill>
              <a:latin typeface="Oswald"/>
              <a:ea typeface="Oswald"/>
              <a:cs typeface="Oswald"/>
              <a:sym typeface="Oswald"/>
            </a:endParaRPr>
          </a:p>
        </p:txBody>
      </p:sp>
      <p:sp>
        <p:nvSpPr>
          <p:cNvPr id="398" name="Google Shape;398;p51"/>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3 V 3 W/ Cone Goals</a:t>
            </a:r>
            <a:endParaRPr b="1" sz="5900">
              <a:solidFill>
                <a:srgbClr val="FFFFFF"/>
              </a:solidFill>
              <a:latin typeface="Oswald"/>
              <a:ea typeface="Oswald"/>
              <a:cs typeface="Oswald"/>
              <a:sym typeface="Oswald"/>
            </a:endParaRPr>
          </a:p>
        </p:txBody>
      </p:sp>
      <p:sp>
        <p:nvSpPr>
          <p:cNvPr id="399" name="Google Shape;399;p51"/>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TACTICAL LEARNING</a:t>
            </a:r>
            <a:endParaRPr>
              <a:solidFill>
                <a:srgbClr val="351C75"/>
              </a:solidFill>
              <a:latin typeface="Oswald"/>
              <a:ea typeface="Oswald"/>
              <a:cs typeface="Oswald"/>
              <a:sym typeface="Oswald"/>
            </a:endParaRPr>
          </a:p>
        </p:txBody>
      </p:sp>
      <p:sp>
        <p:nvSpPr>
          <p:cNvPr id="400" name="Google Shape;400;p51"/>
          <p:cNvSpPr/>
          <p:nvPr/>
        </p:nvSpPr>
        <p:spPr>
          <a:xfrm>
            <a:off x="1232425" y="29993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SUGGESTED QUESTIONS:</a:t>
            </a:r>
            <a:endParaRPr sz="1200">
              <a:solidFill>
                <a:srgbClr val="351C75"/>
              </a:solidFill>
              <a:latin typeface="Oswald"/>
              <a:ea typeface="Oswald"/>
              <a:cs typeface="Oswald"/>
              <a:sym typeface="Oswald"/>
            </a:endParaRPr>
          </a:p>
        </p:txBody>
      </p:sp>
      <p:sp>
        <p:nvSpPr>
          <p:cNvPr id="401" name="Google Shape;401;p51"/>
          <p:cNvSpPr txBox="1"/>
          <p:nvPr/>
        </p:nvSpPr>
        <p:spPr>
          <a:xfrm>
            <a:off x="141575" y="1783325"/>
            <a:ext cx="4530600" cy="58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DO YOU STRUCTURE YOUR OFFENSE / DEFENSE TO ATTACK / DEFEND 1 SMALL GOAL?</a:t>
            </a:r>
            <a:endParaRPr sz="1600">
              <a:solidFill>
                <a:srgbClr val="FFFFFF"/>
              </a:solidFill>
              <a:latin typeface="Oswald"/>
              <a:ea typeface="Oswald"/>
              <a:cs typeface="Oswald"/>
              <a:sym typeface="Oswald"/>
            </a:endParaRPr>
          </a:p>
        </p:txBody>
      </p:sp>
      <p:sp>
        <p:nvSpPr>
          <p:cNvPr id="402" name="Google Shape;402;p51"/>
          <p:cNvSpPr txBox="1"/>
          <p:nvPr/>
        </p:nvSpPr>
        <p:spPr>
          <a:xfrm>
            <a:off x="265600" y="2371625"/>
            <a:ext cx="4347900" cy="53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FFFFFF"/>
                </a:solidFill>
                <a:latin typeface="Oswald"/>
                <a:ea typeface="Oswald"/>
                <a:cs typeface="Oswald"/>
                <a:sym typeface="Oswald"/>
              </a:rPr>
              <a:t>Consider setting up your game on a larger / smaller court. Maybe you use 1, 2 or 3 cone goals to score on. </a:t>
            </a:r>
            <a:endParaRPr>
              <a:solidFill>
                <a:srgbClr val="FFFFFF"/>
              </a:solidFill>
              <a:latin typeface="Oswald"/>
              <a:ea typeface="Oswald"/>
              <a:cs typeface="Oswald"/>
              <a:sym typeface="Oswald"/>
            </a:endParaRPr>
          </a:p>
        </p:txBody>
      </p:sp>
      <p:sp>
        <p:nvSpPr>
          <p:cNvPr id="403" name="Google Shape;403;p51"/>
          <p:cNvSpPr txBox="1"/>
          <p:nvPr/>
        </p:nvSpPr>
        <p:spPr>
          <a:xfrm>
            <a:off x="141575" y="3388925"/>
            <a:ext cx="4471800" cy="16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Oswald"/>
                <a:ea typeface="Oswald"/>
                <a:cs typeface="Oswald"/>
                <a:sym typeface="Oswald"/>
              </a:rPr>
              <a:t>HOW CAN YOU ATTACK A SMALLER GOAL?</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HOW CAN YOU CREATE ENOUGH SPACE AROUND THE CONE TO SCORE?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PASS?</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SHOULD YOU DRIBBLE</a:t>
            </a:r>
            <a:endParaRPr sz="1600">
              <a:solidFill>
                <a:srgbClr val="FFFFFF"/>
              </a:solidFill>
              <a:latin typeface="Oswald"/>
              <a:ea typeface="Oswald"/>
              <a:cs typeface="Oswald"/>
              <a:sym typeface="Oswald"/>
            </a:endParaRPr>
          </a:p>
          <a:p>
            <a:pPr indent="0" lvl="0" marL="0" rtl="0" algn="ctr">
              <a:spcBef>
                <a:spcPts val="0"/>
              </a:spcBef>
              <a:spcAft>
                <a:spcPts val="0"/>
              </a:spcAft>
              <a:buNone/>
            </a:pPr>
            <a:r>
              <a:rPr lang="en" sz="1600">
                <a:solidFill>
                  <a:srgbClr val="FFFFFF"/>
                </a:solidFill>
                <a:latin typeface="Oswald"/>
                <a:ea typeface="Oswald"/>
                <a:cs typeface="Oswald"/>
                <a:sym typeface="Oswald"/>
              </a:rPr>
              <a:t>WHEN COULD  YOU HELP ON DEFENSE?</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pic>
        <p:nvPicPr>
          <p:cNvPr id="404" name="Google Shape;404;p51" title="IMG 0092">
            <a:hlinkClick r:id="rId5"/>
          </p:cNvPr>
          <p:cNvPicPr preferRelativeResize="0"/>
          <p:nvPr/>
        </p:nvPicPr>
        <p:blipFill>
          <a:blip r:embed="rId6">
            <a:alphaModFix/>
          </a:blip>
          <a:stretch>
            <a:fillRect/>
          </a:stretch>
        </p:blipFill>
        <p:spPr>
          <a:xfrm>
            <a:off x="5002650" y="1591900"/>
            <a:ext cx="3994750" cy="2482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Invasion Games - Activities - </a:t>
            </a:r>
            <a:r>
              <a:rPr lang="en" u="sng">
                <a:solidFill>
                  <a:schemeClr val="hlink"/>
                </a:solidFill>
                <a:hlinkClick r:id="rId3"/>
              </a:rPr>
              <a:t>Australian Sport</a:t>
            </a:r>
            <a:endParaRPr/>
          </a:p>
        </p:txBody>
      </p:sp>
      <p:pic>
        <p:nvPicPr>
          <p:cNvPr descr="2015-10-21 01:37:49 +00001.png" id="410" name="Google Shape;410;p52"/>
          <p:cNvPicPr preferRelativeResize="0"/>
          <p:nvPr/>
        </p:nvPicPr>
        <p:blipFill>
          <a:blip r:embed="rId4">
            <a:alphaModFix/>
          </a:blip>
          <a:stretch>
            <a:fillRect/>
          </a:stretch>
        </p:blipFill>
        <p:spPr>
          <a:xfrm>
            <a:off x="919250" y="1017725"/>
            <a:ext cx="7305500" cy="41257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Invasion Games - Activities - </a:t>
            </a:r>
            <a:r>
              <a:rPr lang="en" u="sng">
                <a:solidFill>
                  <a:schemeClr val="hlink"/>
                </a:solidFill>
                <a:hlinkClick r:id="rId3"/>
              </a:rPr>
              <a:t>Australian Sport</a:t>
            </a:r>
            <a:endParaRPr/>
          </a:p>
        </p:txBody>
      </p:sp>
      <p:pic>
        <p:nvPicPr>
          <p:cNvPr descr="2015-10-21 01:38:05 +00001.png" id="416" name="Google Shape;416;p53"/>
          <p:cNvPicPr preferRelativeResize="0"/>
          <p:nvPr/>
        </p:nvPicPr>
        <p:blipFill>
          <a:blip r:embed="rId4">
            <a:alphaModFix/>
          </a:blip>
          <a:stretch>
            <a:fillRect/>
          </a:stretch>
        </p:blipFill>
        <p:spPr>
          <a:xfrm>
            <a:off x="924325" y="1017725"/>
            <a:ext cx="7295351" cy="4125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Disconnect</a:t>
            </a:r>
            <a:endParaRPr/>
          </a:p>
        </p:txBody>
      </p:sp>
      <p:sp>
        <p:nvSpPr>
          <p:cNvPr id="77" name="Google Shape;77;p18"/>
          <p:cNvSpPr txBox="1"/>
          <p:nvPr>
            <p:ph idx="1" type="subTitle"/>
          </p:nvPr>
        </p:nvSpPr>
        <p:spPr>
          <a:xfrm>
            <a:off x="685800" y="2700350"/>
            <a:ext cx="7834500" cy="100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swald"/>
                <a:ea typeface="Oswald"/>
                <a:cs typeface="Oswald"/>
                <a:sym typeface="Oswald"/>
              </a:rPr>
              <a:t>Low levels of engagement / interest / low levels of activity </a:t>
            </a:r>
            <a:endParaRPr>
              <a:solidFill>
                <a:srgbClr val="FFFFFF"/>
              </a:solidFill>
              <a:latin typeface="Oswald"/>
              <a:ea typeface="Oswald"/>
              <a:cs typeface="Oswald"/>
              <a:sym typeface="Oswa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4"/>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4"/>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423" name="Google Shape;423;p54"/>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ASSESSMENT</a:t>
            </a:r>
            <a:endParaRPr sz="2200">
              <a:solidFill>
                <a:srgbClr val="351C75"/>
              </a:solidFill>
              <a:latin typeface="Oswald"/>
              <a:ea typeface="Oswald"/>
              <a:cs typeface="Oswald"/>
              <a:sym typeface="Oswald"/>
            </a:endParaRPr>
          </a:p>
        </p:txBody>
      </p:sp>
      <p:sp>
        <p:nvSpPr>
          <p:cNvPr id="424" name="Google Shape;424;p54"/>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KNOWLEDGE</a:t>
            </a:r>
            <a:endParaRPr b="1" sz="5900">
              <a:solidFill>
                <a:srgbClr val="FFFFFF"/>
              </a:solidFill>
              <a:latin typeface="Oswald"/>
              <a:ea typeface="Oswald"/>
              <a:cs typeface="Oswald"/>
              <a:sym typeface="Oswald"/>
            </a:endParaRPr>
          </a:p>
        </p:txBody>
      </p:sp>
      <p:sp>
        <p:nvSpPr>
          <p:cNvPr id="425" name="Google Shape;425;p54"/>
          <p:cNvSpPr/>
          <p:nvPr/>
        </p:nvSpPr>
        <p:spPr>
          <a:xfrm>
            <a:off x="595775" y="1435475"/>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TASK</a:t>
            </a:r>
            <a:endParaRPr>
              <a:solidFill>
                <a:srgbClr val="351C75"/>
              </a:solidFill>
              <a:latin typeface="Oswald"/>
              <a:ea typeface="Oswald"/>
              <a:cs typeface="Oswald"/>
              <a:sym typeface="Oswald"/>
            </a:endParaRPr>
          </a:p>
        </p:txBody>
      </p:sp>
      <p:sp>
        <p:nvSpPr>
          <p:cNvPr id="426" name="Google Shape;426;p54"/>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7" name="Google Shape;427;p54"/>
          <p:cNvSpPr txBox="1"/>
          <p:nvPr/>
        </p:nvSpPr>
        <p:spPr>
          <a:xfrm>
            <a:off x="217125" y="1784900"/>
            <a:ext cx="2851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sp>
        <p:nvSpPr>
          <p:cNvPr id="428" name="Google Shape;428;p54"/>
          <p:cNvSpPr txBox="1"/>
          <p:nvPr/>
        </p:nvSpPr>
        <p:spPr>
          <a:xfrm>
            <a:off x="217125" y="1848626"/>
            <a:ext cx="2645100" cy="29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Working as a team you will discuss a gameplan for the soccer season.  This will include offensive and defensive gameplans, positioning, and tactics.  Also list 5 specific skills / gameplay strategies that your team still need to work on.  Students also listed 5 things that they really do well as a team.  I used this as a rainy day assessment so the teams could sit down for longer periods and plan as a team.  It was a beneficial experience for everyone, because each person got to talk, discuss, and plan for the rest of the soccer sport education season.</a:t>
            </a:r>
            <a:endParaRPr sz="1300">
              <a:solidFill>
                <a:srgbClr val="FFFFFF"/>
              </a:solidFill>
              <a:latin typeface="Oswald"/>
              <a:ea typeface="Oswald"/>
              <a:cs typeface="Oswald"/>
              <a:sym typeface="Oswald"/>
            </a:endParaRPr>
          </a:p>
        </p:txBody>
      </p:sp>
      <p:pic>
        <p:nvPicPr>
          <p:cNvPr descr="Knowledge.jpg" id="429" name="Google Shape;429;p54"/>
          <p:cNvPicPr preferRelativeResize="0"/>
          <p:nvPr/>
        </p:nvPicPr>
        <p:blipFill>
          <a:blip r:embed="rId3">
            <a:alphaModFix/>
          </a:blip>
          <a:stretch>
            <a:fillRect/>
          </a:stretch>
        </p:blipFill>
        <p:spPr>
          <a:xfrm>
            <a:off x="4624926" y="1525500"/>
            <a:ext cx="4131721" cy="309879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5"/>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5"/>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436" name="Google Shape;436;p55"/>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ASSESSMENT</a:t>
            </a:r>
            <a:endParaRPr sz="2200">
              <a:solidFill>
                <a:srgbClr val="351C75"/>
              </a:solidFill>
              <a:latin typeface="Oswald"/>
              <a:ea typeface="Oswald"/>
              <a:cs typeface="Oswald"/>
              <a:sym typeface="Oswald"/>
            </a:endParaRPr>
          </a:p>
        </p:txBody>
      </p:sp>
      <p:sp>
        <p:nvSpPr>
          <p:cNvPr id="437" name="Google Shape;437;p55"/>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4800">
                <a:solidFill>
                  <a:srgbClr val="FFFFFF"/>
                </a:solidFill>
                <a:latin typeface="Oswald"/>
                <a:ea typeface="Oswald"/>
                <a:cs typeface="Oswald"/>
                <a:sym typeface="Oswald"/>
              </a:rPr>
              <a:t>KNOWLEDGE</a:t>
            </a:r>
            <a:endParaRPr b="1" sz="4800">
              <a:solidFill>
                <a:srgbClr val="FFFFFF"/>
              </a:solidFill>
              <a:latin typeface="Oswald"/>
              <a:ea typeface="Oswald"/>
              <a:cs typeface="Oswald"/>
              <a:sym typeface="Oswald"/>
            </a:endParaRPr>
          </a:p>
        </p:txBody>
      </p:sp>
      <p:sp>
        <p:nvSpPr>
          <p:cNvPr id="438" name="Google Shape;438;p55"/>
          <p:cNvSpPr/>
          <p:nvPr/>
        </p:nvSpPr>
        <p:spPr>
          <a:xfrm>
            <a:off x="3341550" y="3979525"/>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TASK</a:t>
            </a:r>
            <a:endParaRPr>
              <a:solidFill>
                <a:srgbClr val="351C75"/>
              </a:solidFill>
              <a:latin typeface="Oswald"/>
              <a:ea typeface="Oswald"/>
              <a:cs typeface="Oswald"/>
              <a:sym typeface="Oswald"/>
            </a:endParaRPr>
          </a:p>
        </p:txBody>
      </p:sp>
      <p:sp>
        <p:nvSpPr>
          <p:cNvPr id="439" name="Google Shape;439;p55"/>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40" name="Google Shape;440;p55"/>
          <p:cNvSpPr txBox="1"/>
          <p:nvPr/>
        </p:nvSpPr>
        <p:spPr>
          <a:xfrm>
            <a:off x="217125" y="1784900"/>
            <a:ext cx="2851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sp>
        <p:nvSpPr>
          <p:cNvPr id="441" name="Google Shape;441;p55"/>
          <p:cNvSpPr txBox="1"/>
          <p:nvPr/>
        </p:nvSpPr>
        <p:spPr>
          <a:xfrm>
            <a:off x="141400" y="4272025"/>
            <a:ext cx="8861100" cy="8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Working as a team you will discuss a gameplan for today’s tchoukball games.  Teams were to discuss 3-5 different offensive and defensive strategies that they could implement for today’s games.  This was highly effective, because it gave the class a chance to discuss what individuals strengths and weaknesses were.  It let them plan specifically for each players strengths and weaknesses.  This team discussion was vital to get everyone on their team involved in the game and participating so their team could be more successful!</a:t>
            </a:r>
            <a:endParaRPr sz="1300">
              <a:solidFill>
                <a:srgbClr val="FFFFFF"/>
              </a:solidFill>
              <a:latin typeface="Oswald"/>
              <a:ea typeface="Oswald"/>
              <a:cs typeface="Oswald"/>
              <a:sym typeface="Oswald"/>
            </a:endParaRPr>
          </a:p>
        </p:txBody>
      </p:sp>
      <p:pic>
        <p:nvPicPr>
          <p:cNvPr descr="Tchoukball Strategies Team Planning w- iPads.JPG" id="442" name="Google Shape;442;p55"/>
          <p:cNvPicPr preferRelativeResize="0"/>
          <p:nvPr/>
        </p:nvPicPr>
        <p:blipFill>
          <a:blip r:embed="rId3">
            <a:alphaModFix/>
          </a:blip>
          <a:stretch>
            <a:fillRect/>
          </a:stretch>
        </p:blipFill>
        <p:spPr>
          <a:xfrm>
            <a:off x="4629175" y="1204150"/>
            <a:ext cx="3461847" cy="2596398"/>
          </a:xfrm>
          <a:prstGeom prst="rect">
            <a:avLst/>
          </a:prstGeom>
          <a:noFill/>
          <a:ln>
            <a:noFill/>
          </a:ln>
        </p:spPr>
      </p:pic>
      <p:pic>
        <p:nvPicPr>
          <p:cNvPr descr="2015-10-28 02:00:41 +00001.png" id="443" name="Google Shape;443;p55"/>
          <p:cNvPicPr preferRelativeResize="0"/>
          <p:nvPr/>
        </p:nvPicPr>
        <p:blipFill>
          <a:blip r:embed="rId4">
            <a:alphaModFix/>
          </a:blip>
          <a:stretch>
            <a:fillRect/>
          </a:stretch>
        </p:blipFill>
        <p:spPr>
          <a:xfrm>
            <a:off x="1002975" y="1132275"/>
            <a:ext cx="3130376" cy="2740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6"/>
          <p:cNvSpPr/>
          <p:nvPr/>
        </p:nvSpPr>
        <p:spPr>
          <a:xfrm>
            <a:off x="65850" y="5049725"/>
            <a:ext cx="9012300" cy="60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6"/>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6"/>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451" name="Google Shape;451;p56"/>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rgbClr val="351C75"/>
                </a:solidFill>
                <a:latin typeface="Oswald"/>
                <a:ea typeface="Oswald"/>
                <a:cs typeface="Oswald"/>
                <a:sym typeface="Oswald"/>
              </a:rPr>
              <a:t>ASSESSMENT</a:t>
            </a:r>
            <a:endParaRPr sz="2200">
              <a:solidFill>
                <a:srgbClr val="351C75"/>
              </a:solidFill>
              <a:latin typeface="Oswald"/>
              <a:ea typeface="Oswald"/>
              <a:cs typeface="Oswald"/>
              <a:sym typeface="Oswald"/>
            </a:endParaRPr>
          </a:p>
        </p:txBody>
      </p:sp>
      <p:sp>
        <p:nvSpPr>
          <p:cNvPr id="452" name="Google Shape;452;p56"/>
          <p:cNvSpPr txBox="1"/>
          <p:nvPr/>
        </p:nvSpPr>
        <p:spPr>
          <a:xfrm>
            <a:off x="-151050" y="379875"/>
            <a:ext cx="9496800" cy="645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5900">
                <a:solidFill>
                  <a:srgbClr val="FFFFFF"/>
                </a:solidFill>
                <a:latin typeface="Oswald"/>
                <a:ea typeface="Oswald"/>
                <a:cs typeface="Oswald"/>
                <a:sym typeface="Oswald"/>
              </a:rPr>
              <a:t>PERFORMANCE </a:t>
            </a:r>
            <a:endParaRPr b="1" sz="5900">
              <a:solidFill>
                <a:srgbClr val="FFFFFF"/>
              </a:solidFill>
              <a:latin typeface="Oswald"/>
              <a:ea typeface="Oswald"/>
              <a:cs typeface="Oswald"/>
              <a:sym typeface="Oswald"/>
            </a:endParaRPr>
          </a:p>
        </p:txBody>
      </p:sp>
      <p:sp>
        <p:nvSpPr>
          <p:cNvPr id="453" name="Google Shape;453;p56"/>
          <p:cNvSpPr/>
          <p:nvPr/>
        </p:nvSpPr>
        <p:spPr>
          <a:xfrm>
            <a:off x="217125" y="1435475"/>
            <a:ext cx="27456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TASK/S and TOP TIER OF RUBRIC </a:t>
            </a:r>
            <a:endParaRPr>
              <a:solidFill>
                <a:srgbClr val="351C75"/>
              </a:solidFill>
              <a:latin typeface="Oswald"/>
              <a:ea typeface="Oswald"/>
              <a:cs typeface="Oswald"/>
              <a:sym typeface="Oswald"/>
            </a:endParaRPr>
          </a:p>
        </p:txBody>
      </p:sp>
      <p:sp>
        <p:nvSpPr>
          <p:cNvPr id="454" name="Google Shape;454;p56"/>
          <p:cNvSpPr/>
          <p:nvPr/>
        </p:nvSpPr>
        <p:spPr>
          <a:xfrm flipH="1" rot="10800000">
            <a:off x="4664900" y="4169475"/>
            <a:ext cx="42789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6"/>
          <p:cNvSpPr txBox="1"/>
          <p:nvPr/>
        </p:nvSpPr>
        <p:spPr>
          <a:xfrm>
            <a:off x="220300" y="1791675"/>
            <a:ext cx="2046300" cy="9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56" name="Google Shape;456;p56"/>
          <p:cNvSpPr/>
          <p:nvPr/>
        </p:nvSpPr>
        <p:spPr>
          <a:xfrm flipH="1" rot="10800000">
            <a:off x="275225" y="4179825"/>
            <a:ext cx="42789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6"/>
          <p:cNvSpPr txBox="1"/>
          <p:nvPr/>
        </p:nvSpPr>
        <p:spPr>
          <a:xfrm>
            <a:off x="217125" y="1784900"/>
            <a:ext cx="2851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600">
              <a:solidFill>
                <a:srgbClr val="FFFFFF"/>
              </a:solidFill>
              <a:latin typeface="Oswald"/>
              <a:ea typeface="Oswald"/>
              <a:cs typeface="Oswald"/>
              <a:sym typeface="Oswald"/>
            </a:endParaRPr>
          </a:p>
        </p:txBody>
      </p:sp>
      <p:sp>
        <p:nvSpPr>
          <p:cNvPr id="458" name="Google Shape;458;p56"/>
          <p:cNvSpPr txBox="1"/>
          <p:nvPr/>
        </p:nvSpPr>
        <p:spPr>
          <a:xfrm>
            <a:off x="275225" y="1848600"/>
            <a:ext cx="3324300" cy="10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swald"/>
                <a:ea typeface="Oswald"/>
                <a:cs typeface="Oswald"/>
                <a:sym typeface="Oswald"/>
              </a:rPr>
              <a:t>Students are assessed on their game play work in their activity  and their ability to cross over skills and modify game play based on games being played.  They have established their questions of inquiry and this has also led to skill and game sense conversations about complexity and how we can add to our repertoire of performance skills/strategies.</a:t>
            </a:r>
            <a:endParaRPr>
              <a:solidFill>
                <a:srgbClr val="FFFFFF"/>
              </a:solidFill>
              <a:latin typeface="Oswald"/>
              <a:ea typeface="Oswald"/>
              <a:cs typeface="Oswald"/>
              <a:sym typeface="Oswald"/>
            </a:endParaRPr>
          </a:p>
          <a:p>
            <a:pPr indent="0" lvl="0" marL="0" rtl="0" algn="l">
              <a:spcBef>
                <a:spcPts val="0"/>
              </a:spcBef>
              <a:spcAft>
                <a:spcPts val="0"/>
              </a:spcAft>
              <a:buNone/>
            </a:pPr>
            <a:r>
              <a:t/>
            </a:r>
            <a:endParaRPr sz="1300">
              <a:solidFill>
                <a:srgbClr val="FFFFFF"/>
              </a:solidFill>
              <a:latin typeface="Oswald"/>
              <a:ea typeface="Oswald"/>
              <a:cs typeface="Oswald"/>
              <a:sym typeface="Oswald"/>
            </a:endParaRPr>
          </a:p>
        </p:txBody>
      </p:sp>
      <p:sp>
        <p:nvSpPr>
          <p:cNvPr id="459" name="Google Shape;459;p56"/>
          <p:cNvSpPr txBox="1"/>
          <p:nvPr/>
        </p:nvSpPr>
        <p:spPr>
          <a:xfrm>
            <a:off x="4605725" y="1626875"/>
            <a:ext cx="4428000" cy="241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swald"/>
                <a:ea typeface="Oswald"/>
                <a:cs typeface="Oswald"/>
                <a:sym typeface="Oswald"/>
              </a:rPr>
              <a:t>In Game play Situations you:</a:t>
            </a:r>
            <a:endParaRPr>
              <a:solidFill>
                <a:srgbClr val="FFFFFF"/>
              </a:solidFill>
              <a:latin typeface="Oswald"/>
              <a:ea typeface="Oswald"/>
              <a:cs typeface="Oswald"/>
              <a:sym typeface="Oswald"/>
            </a:endParaRPr>
          </a:p>
          <a:p>
            <a:pPr indent="0" lvl="0" marL="0" rtl="0" algn="l">
              <a:spcBef>
                <a:spcPts val="0"/>
              </a:spcBef>
              <a:spcAft>
                <a:spcPts val="0"/>
              </a:spcAft>
              <a:buNone/>
            </a:pPr>
            <a:r>
              <a:rPr lang="en">
                <a:solidFill>
                  <a:srgbClr val="9FC5E8"/>
                </a:solidFill>
                <a:latin typeface="Oswald"/>
                <a:ea typeface="Oswald"/>
                <a:cs typeface="Oswald"/>
                <a:sym typeface="Oswald"/>
              </a:rPr>
              <a:t>Consistently demonstrate a range of the above  skills in a fluent, controlled and powerful manner.  You results were usually accurate.</a:t>
            </a:r>
            <a:endParaRPr>
              <a:solidFill>
                <a:srgbClr val="9FC5E8"/>
              </a:solidFill>
              <a:latin typeface="Oswald"/>
              <a:ea typeface="Oswald"/>
              <a:cs typeface="Oswald"/>
              <a:sym typeface="Oswald"/>
            </a:endParaRPr>
          </a:p>
          <a:p>
            <a:pPr indent="0" lvl="0" marL="0" rtl="0" algn="l">
              <a:spcBef>
                <a:spcPts val="0"/>
              </a:spcBef>
              <a:spcAft>
                <a:spcPts val="0"/>
              </a:spcAft>
              <a:buNone/>
            </a:pPr>
            <a:r>
              <a:rPr lang="en">
                <a:solidFill>
                  <a:srgbClr val="D5A6BD"/>
                </a:solidFill>
                <a:latin typeface="Oswald"/>
                <a:ea typeface="Oswald"/>
                <a:cs typeface="Oswald"/>
                <a:sym typeface="Oswald"/>
              </a:rPr>
              <a:t>You could apply these skills in a range of game play situations.</a:t>
            </a:r>
            <a:endParaRPr>
              <a:solidFill>
                <a:srgbClr val="D5A6BD"/>
              </a:solidFill>
              <a:latin typeface="Oswald"/>
              <a:ea typeface="Oswald"/>
              <a:cs typeface="Oswald"/>
              <a:sym typeface="Oswald"/>
            </a:endParaRPr>
          </a:p>
          <a:p>
            <a:pPr indent="0" lvl="0" marL="0" rtl="0" algn="l">
              <a:spcBef>
                <a:spcPts val="0"/>
              </a:spcBef>
              <a:spcAft>
                <a:spcPts val="0"/>
              </a:spcAft>
              <a:buNone/>
            </a:pPr>
            <a:r>
              <a:rPr lang="en">
                <a:solidFill>
                  <a:srgbClr val="B6D7A8"/>
                </a:solidFill>
                <a:latin typeface="Oswald"/>
                <a:ea typeface="Oswald"/>
                <a:cs typeface="Oswald"/>
                <a:sym typeface="Oswald"/>
              </a:rPr>
              <a:t>Consistently demonstrated a range of complex  Game sense strategies/tactics that we worked on in class with fluency and good timing.</a:t>
            </a:r>
            <a:endParaRPr>
              <a:solidFill>
                <a:srgbClr val="B6D7A8"/>
              </a:solidFill>
              <a:latin typeface="Oswald"/>
              <a:ea typeface="Oswald"/>
              <a:cs typeface="Oswald"/>
              <a:sym typeface="Oswald"/>
            </a:endParaRPr>
          </a:p>
          <a:p>
            <a:pPr indent="0" lvl="0" marL="0" rtl="0" algn="l">
              <a:spcBef>
                <a:spcPts val="0"/>
              </a:spcBef>
              <a:spcAft>
                <a:spcPts val="0"/>
              </a:spcAft>
              <a:buNone/>
            </a:pPr>
            <a:r>
              <a:rPr lang="en">
                <a:solidFill>
                  <a:srgbClr val="FFE599"/>
                </a:solidFill>
                <a:latin typeface="Oswald"/>
                <a:ea typeface="Oswald"/>
                <a:cs typeface="Oswald"/>
                <a:sym typeface="Oswald"/>
              </a:rPr>
              <a:t>You could apply these strategies in a range of game play situations.</a:t>
            </a:r>
            <a:endParaRPr>
              <a:solidFill>
                <a:srgbClr val="FFE599"/>
              </a:solidFill>
              <a:latin typeface="Oswald"/>
              <a:ea typeface="Oswald"/>
              <a:cs typeface="Oswald"/>
              <a:sym typeface="Oswald"/>
            </a:endParaRPr>
          </a:p>
          <a:p>
            <a:pPr indent="0" lvl="0" marL="0" rtl="0" algn="l">
              <a:spcBef>
                <a:spcPts val="0"/>
              </a:spcBef>
              <a:spcAft>
                <a:spcPts val="0"/>
              </a:spcAft>
              <a:buNone/>
            </a:pPr>
            <a:r>
              <a:rPr lang="en">
                <a:solidFill>
                  <a:srgbClr val="DD7E6B"/>
                </a:solidFill>
                <a:latin typeface="Oswald"/>
                <a:ea typeface="Oswald"/>
                <a:cs typeface="Oswald"/>
                <a:sym typeface="Oswald"/>
              </a:rPr>
              <a:t>Consistently and quickly read the game play well and responded effectively</a:t>
            </a:r>
            <a:endParaRPr>
              <a:solidFill>
                <a:srgbClr val="DD7E6B"/>
              </a:solidFill>
              <a:latin typeface="Oswald"/>
              <a:ea typeface="Oswald"/>
              <a:cs typeface="Oswald"/>
              <a:sym typeface="Oswald"/>
            </a:endParaRPr>
          </a:p>
          <a:p>
            <a:pPr indent="0" lvl="0" marL="0" rtl="0" algn="l">
              <a:spcBef>
                <a:spcPts val="0"/>
              </a:spcBef>
              <a:spcAft>
                <a:spcPts val="0"/>
              </a:spcAft>
              <a:buNone/>
            </a:pPr>
            <a:r>
              <a:t/>
            </a:r>
            <a:endParaRPr>
              <a:solidFill>
                <a:srgbClr val="A4C2F4"/>
              </a:solidFill>
              <a:latin typeface="Oswald"/>
              <a:ea typeface="Oswald"/>
              <a:cs typeface="Oswald"/>
              <a:sym typeface="Oswa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Net / Wall Games: General</a:t>
            </a:r>
            <a:endParaRPr>
              <a:latin typeface="Oswald"/>
              <a:ea typeface="Oswald"/>
              <a:cs typeface="Oswald"/>
              <a:sym typeface="Oswald"/>
            </a:endParaRPr>
          </a:p>
        </p:txBody>
      </p:sp>
      <p:sp>
        <p:nvSpPr>
          <p:cNvPr id="465" name="Google Shape;465;p57"/>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301625" lvl="0" marL="457200" rtl="0" algn="l">
              <a:spcBef>
                <a:spcPts val="100"/>
              </a:spcBef>
              <a:spcAft>
                <a:spcPts val="0"/>
              </a:spcAft>
              <a:buClr>
                <a:srgbClr val="FFFFFF"/>
              </a:buClr>
              <a:buSzPts val="1150"/>
              <a:buFont typeface="Oswald"/>
              <a:buChar char="●"/>
            </a:pPr>
            <a:r>
              <a:rPr lang="en" sz="1150">
                <a:solidFill>
                  <a:srgbClr val="FFFFFF"/>
                </a:solidFill>
                <a:latin typeface="Oswald"/>
                <a:ea typeface="Oswald"/>
                <a:cs typeface="Oswald"/>
                <a:sym typeface="Oswald"/>
              </a:rPr>
              <a:t>As the name of this category implies, a net and/or wall is necessary for this type of activity. Net/Wall games consist of two opposing teams or individuals. They can be divided by a net, or may share the same playing field. The object of the game is to transfer an object into the opponent's court within the boundaries so that they are unable to return it. Net/Wall games vary according to their court type/size and whether the ball is allowed to bounce or not prior to its return (Webb, Pearson &amp; Forrest, n.d.).</a:t>
            </a:r>
            <a:endParaRPr sz="1150">
              <a:solidFill>
                <a:srgbClr val="FFFFFF"/>
              </a:solidFill>
              <a:latin typeface="Oswald"/>
              <a:ea typeface="Oswald"/>
              <a:cs typeface="Oswald"/>
              <a:sym typeface="Oswald"/>
            </a:endParaRPr>
          </a:p>
          <a:p>
            <a:pPr indent="0" lvl="0" marL="0" rtl="0" algn="l">
              <a:spcBef>
                <a:spcPts val="900"/>
              </a:spcBef>
              <a:spcAft>
                <a:spcPts val="0"/>
              </a:spcAft>
              <a:buNone/>
            </a:pPr>
            <a:r>
              <a:t/>
            </a:r>
            <a:endParaRPr sz="115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150">
                <a:solidFill>
                  <a:srgbClr val="FFFFFF"/>
                </a:solidFill>
                <a:latin typeface="Oswald"/>
                <a:ea typeface="Oswald"/>
                <a:cs typeface="Oswald"/>
                <a:sym typeface="Oswald"/>
              </a:rPr>
              <a:t>Net games can be divided into two categories: with a racquet or without. Badminton, tennis, and table tennis are examples of net games which involve the use of a racquet. Volleyball is an example of net game that does not. Squash, Gaelic handball, and racquet ball are all examples of wall games (Thorpe, Bunker &amp; Almond, 1986). Walley-ball is an example of a Net/Wall game without a racquet. It is a sport in which you play volleyball in a squash court and the walls are considered in play (Koleric, R).</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150">
                <a:solidFill>
                  <a:srgbClr val="FFFFFF"/>
                </a:solidFill>
                <a:latin typeface="Oswald"/>
                <a:ea typeface="Oswald"/>
                <a:cs typeface="Oswald"/>
                <a:sym typeface="Oswald"/>
              </a:rPr>
              <a:t>Tactical goals in Net/Wall games have a degree of complexity involved. For example, delivering consistency is a 1-Low level of complexity while setting up for an attack in a sport such as volleyball is a 3-Medium level of complexity (PlaySport). It is important to remember than when teaching a high-level skill such as an attack in Volleyball that you work up to this skill last; using previous, less complex skills (such as bumping).</a:t>
            </a:r>
            <a:endParaRPr sz="1400">
              <a:solidFill>
                <a:srgbClr val="FFFFFF"/>
              </a:solidFill>
              <a:latin typeface="Oswald"/>
              <a:ea typeface="Oswald"/>
              <a:cs typeface="Oswald"/>
              <a:sym typeface="Oswa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Net / Wall Games: Skills</a:t>
            </a:r>
            <a:endParaRPr>
              <a:latin typeface="Oswald"/>
              <a:ea typeface="Oswald"/>
              <a:cs typeface="Oswald"/>
              <a:sym typeface="Oswald"/>
            </a:endParaRPr>
          </a:p>
        </p:txBody>
      </p:sp>
      <p:sp>
        <p:nvSpPr>
          <p:cNvPr id="471" name="Google Shape;471;p58"/>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FFFFFF"/>
                </a:solidFill>
                <a:latin typeface="Oswald"/>
                <a:ea typeface="Oswald"/>
                <a:cs typeface="Oswald"/>
                <a:sym typeface="Oswald"/>
              </a:rPr>
              <a:t>Net Wall games develop many skills that are transferable later on in students athletic careers. Many of these games develop spatial awareness and court positioning. Having good spatial awareness and court positioning requires students to work on their running, stopping, and ability to change directions (Griffin &amp; Butler, 2005).</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lang="en" sz="1150">
                <a:solidFill>
                  <a:srgbClr val="FFFFFF"/>
                </a:solidFill>
                <a:latin typeface="Oswald"/>
                <a:ea typeface="Oswald"/>
                <a:cs typeface="Oswald"/>
                <a:sym typeface="Oswald"/>
              </a:rPr>
              <a:t>The ability to quickly stop and change direction is a vital key for gaining and control the court. These types of skills can be transferred over to more advanced games such as volleyball, handball, racquetball, and squash (PlaySport, No Date). </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lang="en" sz="1150">
                <a:solidFill>
                  <a:srgbClr val="FFFFFF"/>
                </a:solidFill>
                <a:latin typeface="Oswald"/>
                <a:ea typeface="Oswald"/>
                <a:cs typeface="Oswald"/>
                <a:sym typeface="Oswald"/>
              </a:rPr>
              <a:t>Spatial awareness in particular can also be transferred outside of the specific category of Net/Wall games. Spatial awareness is a very important skill and basic component of a great number of games. The true understanding and execution of good spatial awareness can further connect the similarities between a wide variety of games for students. </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lang="en" sz="1150">
                <a:solidFill>
                  <a:srgbClr val="FFFFFF"/>
                </a:solidFill>
                <a:latin typeface="Oswald"/>
                <a:ea typeface="Oswald"/>
                <a:cs typeface="Oswald"/>
                <a:sym typeface="Oswald"/>
              </a:rPr>
              <a:t>Other skills, such as use of trajectory, depth and angles of attack, are also fine tuned by participating in net wall games. For example, students learn how to hit the ball with a specific force, how to put spin on the ball, attack from all angles and heights which makes it difficult for their opponents to return shots (Griffin &amp; Butler, 2005). </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lang="en" sz="1150">
                <a:solidFill>
                  <a:srgbClr val="FFFFFF"/>
                </a:solidFill>
                <a:latin typeface="Oswald"/>
                <a:ea typeface="Oswald"/>
                <a:cs typeface="Oswald"/>
                <a:sym typeface="Oswald"/>
              </a:rPr>
              <a:t>These types of skills can be transferred over to games such as tennis, table tennis, and badminton (PlaySport, n.d.). With the addition of added spatial awareness by getting better with Net/Wall games the lateral mobility of individuals will definitely be improved (Koleric, R). </a:t>
            </a:r>
            <a:endParaRPr sz="1400">
              <a:solidFill>
                <a:srgbClr val="FFFFFF"/>
              </a:solidFill>
              <a:latin typeface="Oswald"/>
              <a:ea typeface="Oswald"/>
              <a:cs typeface="Oswald"/>
              <a:sym typeface="Oswald"/>
            </a:endParaRPr>
          </a:p>
          <a:p>
            <a:pPr indent="0" lvl="0" marL="0" rtl="0" algn="l">
              <a:lnSpc>
                <a:spcPct val="115000"/>
              </a:lnSpc>
              <a:spcBef>
                <a:spcPts val="100"/>
              </a:spcBef>
              <a:spcAft>
                <a:spcPts val="900"/>
              </a:spcAft>
              <a:buNone/>
            </a:pPr>
            <a:r>
              <a:t/>
            </a:r>
            <a:endParaRPr b="1" sz="1100" u="sng">
              <a:solidFill>
                <a:srgbClr val="FFFFFF"/>
              </a:solidFill>
              <a:latin typeface="Oswald"/>
              <a:ea typeface="Oswald"/>
              <a:cs typeface="Oswald"/>
              <a:sym typeface="Oswa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Net / Wall Games: Strategies</a:t>
            </a:r>
            <a:endParaRPr>
              <a:latin typeface="Oswald"/>
              <a:ea typeface="Oswald"/>
              <a:cs typeface="Oswald"/>
              <a:sym typeface="Oswald"/>
            </a:endParaRPr>
          </a:p>
        </p:txBody>
      </p:sp>
      <p:sp>
        <p:nvSpPr>
          <p:cNvPr id="477" name="Google Shape;477;p59"/>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Oswald"/>
                <a:ea typeface="Oswald"/>
                <a:cs typeface="Oswald"/>
                <a:sym typeface="Oswald"/>
              </a:rPr>
              <a:t>All net and wall games involve the same basic strategies. The fundamental intention of most Net/Wall games is to send an object to your opponent(s) with the goal of the opponent(s) being unable to return the object to you/your team (Butler et. al., 2003. p. 41). </a:t>
            </a:r>
            <a:endParaRPr sz="1200">
              <a:solidFill>
                <a:srgbClr val="FFFFFF"/>
              </a:solidFill>
              <a:latin typeface="Oswald"/>
              <a:ea typeface="Oswald"/>
              <a:cs typeface="Oswald"/>
              <a:sym typeface="Oswald"/>
            </a:endParaRPr>
          </a:p>
          <a:p>
            <a:pPr indent="0" lvl="0" marL="0" rtl="0" algn="l">
              <a:spcBef>
                <a:spcPts val="0"/>
              </a:spcBef>
              <a:spcAft>
                <a:spcPts val="0"/>
              </a:spcAft>
              <a:buNone/>
            </a:pPr>
            <a:r>
              <a:t/>
            </a:r>
            <a:endParaRPr sz="1200">
              <a:solidFill>
                <a:srgbClr val="FFFFFF"/>
              </a:solidFill>
              <a:latin typeface="Oswald"/>
              <a:ea typeface="Oswald"/>
              <a:cs typeface="Oswald"/>
              <a:sym typeface="Oswald"/>
            </a:endParaRPr>
          </a:p>
          <a:p>
            <a:pPr indent="0" lvl="0" marL="0" rtl="0" algn="l">
              <a:spcBef>
                <a:spcPts val="0"/>
              </a:spcBef>
              <a:spcAft>
                <a:spcPts val="0"/>
              </a:spcAft>
              <a:buNone/>
            </a:pPr>
            <a:r>
              <a:rPr lang="en" sz="1200">
                <a:solidFill>
                  <a:srgbClr val="FFFFFF"/>
                </a:solidFill>
                <a:latin typeface="Oswald"/>
                <a:ea typeface="Oswald"/>
                <a:cs typeface="Oswald"/>
                <a:sym typeface="Oswald"/>
              </a:rPr>
              <a:t>The goal should be to keep an opponent moving within the boundaries of the court while attempting to hold the best position for oneself mid court (Mitchell, 2003). This means, being an effective player requires one to use the entire court and place shots in the open spaces, away from the opponent, while at the same time anticipating where the opponent will return the object. Novice players may assume that by using more force they are making it harder for their opponent to return a shot. However, in most cases placement is more important than the speed or power of a shot (Mitchell, 2003). </a:t>
            </a:r>
            <a:endParaRPr sz="1200">
              <a:solidFill>
                <a:srgbClr val="FFFFFF"/>
              </a:solidFill>
              <a:latin typeface="Oswald"/>
              <a:ea typeface="Oswald"/>
              <a:cs typeface="Oswald"/>
              <a:sym typeface="Oswald"/>
            </a:endParaRPr>
          </a:p>
          <a:p>
            <a:pPr indent="0" lvl="0" marL="0" rtl="0" algn="l">
              <a:spcBef>
                <a:spcPts val="0"/>
              </a:spcBef>
              <a:spcAft>
                <a:spcPts val="0"/>
              </a:spcAft>
              <a:buNone/>
            </a:pPr>
            <a:r>
              <a:t/>
            </a:r>
            <a:endParaRPr sz="1200">
              <a:solidFill>
                <a:srgbClr val="FFFFFF"/>
              </a:solidFill>
              <a:latin typeface="Oswald"/>
              <a:ea typeface="Oswald"/>
              <a:cs typeface="Oswald"/>
              <a:sym typeface="Oswald"/>
            </a:endParaRPr>
          </a:p>
          <a:p>
            <a:pPr indent="0" lvl="0" marL="0" rtl="0" algn="l">
              <a:spcBef>
                <a:spcPts val="0"/>
              </a:spcBef>
              <a:spcAft>
                <a:spcPts val="0"/>
              </a:spcAft>
              <a:buNone/>
            </a:pPr>
            <a:r>
              <a:rPr lang="en" sz="1200">
                <a:solidFill>
                  <a:srgbClr val="FFFFFF"/>
                </a:solidFill>
                <a:latin typeface="Oswald"/>
                <a:ea typeface="Oswald"/>
                <a:cs typeface="Oswald"/>
                <a:sym typeface="Oswald"/>
              </a:rPr>
              <a:t>Along with shot placement comes shot timing, or the length of time a shot takes to reach its intended space on the court (Mitchell, 2003). Effective players use different kinds of shots in various offensive and defensive situations to change the amount of time their opponent has to react to them (Mitchell, 2003). By being conscious of shot placement, force and timing one can quickly become adept at all types of net/wall sports.</a:t>
            </a:r>
            <a:endParaRPr sz="1400">
              <a:solidFill>
                <a:srgbClr val="FFFFFF"/>
              </a:solidFill>
              <a:latin typeface="Oswald"/>
              <a:ea typeface="Oswald"/>
              <a:cs typeface="Oswald"/>
              <a:sym typeface="Oswald"/>
            </a:endParaRPr>
          </a:p>
          <a:p>
            <a:pPr indent="0" lvl="0" marL="0" rtl="0" algn="l">
              <a:spcBef>
                <a:spcPts val="100"/>
              </a:spcBef>
              <a:spcAft>
                <a:spcPts val="90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Net / Wall: Strategies - Defense</a:t>
            </a:r>
            <a:endParaRPr>
              <a:latin typeface="Oswald"/>
              <a:ea typeface="Oswald"/>
              <a:cs typeface="Oswald"/>
              <a:sym typeface="Oswald"/>
            </a:endParaRPr>
          </a:p>
        </p:txBody>
      </p:sp>
      <p:sp>
        <p:nvSpPr>
          <p:cNvPr id="483" name="Google Shape;483;p60"/>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100"/>
              </a:spcBef>
              <a:spcAft>
                <a:spcPts val="0"/>
              </a:spcAft>
              <a:buNone/>
            </a:pPr>
            <a:r>
              <a:rPr lang="en" sz="1400">
                <a:solidFill>
                  <a:srgbClr val="FFFFFF"/>
                </a:solidFill>
                <a:latin typeface="Oswald"/>
                <a:ea typeface="Oswald"/>
                <a:cs typeface="Oswald"/>
                <a:sym typeface="Oswald"/>
              </a:rPr>
              <a:t>Rading the Ball - A players sould always be watching the ball or play and anticipating beforehand what will happen.  This could involve observing that a ball has been hit hard and moving backwards to compensate or even that a player has moved close to the net to make a drop shot.  This is a cognitive element and is crucial to success.</a:t>
            </a:r>
            <a:endParaRPr sz="1400">
              <a:solidFill>
                <a:srgbClr val="FFFFFF"/>
              </a:solidFill>
              <a:latin typeface="Oswald"/>
              <a:ea typeface="Oswald"/>
              <a:cs typeface="Oswald"/>
              <a:sym typeface="Oswald"/>
            </a:endParaRPr>
          </a:p>
          <a:p>
            <a:pPr indent="0" lvl="0" marL="0" rtl="0" algn="l">
              <a:spcBef>
                <a:spcPts val="900"/>
              </a:spcBef>
              <a:spcAft>
                <a:spcPts val="0"/>
              </a:spcAft>
              <a:buNone/>
            </a:pPr>
            <a:r>
              <a:rPr lang="en" sz="1400">
                <a:solidFill>
                  <a:srgbClr val="FFFFFF"/>
                </a:solidFill>
                <a:latin typeface="Oswald"/>
                <a:ea typeface="Oswald"/>
                <a:cs typeface="Oswald"/>
                <a:sym typeface="Oswald"/>
              </a:rPr>
              <a:t>Anticipatory Movements - A player in the base position should be ready to react to the lay as soon as possible.  To help maximize reaction time, a quick split step should be performed just as a player begins their movement.  This will give them an extra split second to make a play.</a:t>
            </a:r>
            <a:endParaRPr sz="1400">
              <a:solidFill>
                <a:srgbClr val="FFFFFF"/>
              </a:solidFill>
              <a:latin typeface="Oswald"/>
              <a:ea typeface="Oswald"/>
              <a:cs typeface="Oswald"/>
              <a:sym typeface="Oswald"/>
            </a:endParaRPr>
          </a:p>
          <a:p>
            <a:pPr indent="0" lvl="0" marL="0" rtl="0" algn="l">
              <a:spcBef>
                <a:spcPts val="900"/>
              </a:spcBef>
              <a:spcAft>
                <a:spcPts val="0"/>
              </a:spcAft>
              <a:buNone/>
            </a:pPr>
            <a:r>
              <a:rPr lang="en" sz="1400">
                <a:solidFill>
                  <a:srgbClr val="FFFFFF"/>
                </a:solidFill>
                <a:latin typeface="Oswald"/>
                <a:ea typeface="Oswald"/>
                <a:cs typeface="Oswald"/>
                <a:sym typeface="Oswald"/>
              </a:rPr>
              <a:t>Forward, Backwards, and Lateral movement - During a game, moving your feet is always a key factor in not only getting into position to cover your defensive end.  This ultimately requires a quick run.</a:t>
            </a:r>
            <a:endParaRPr sz="1400">
              <a:solidFill>
                <a:srgbClr val="FFFFFF"/>
              </a:solidFill>
              <a:latin typeface="Oswald"/>
              <a:ea typeface="Oswald"/>
              <a:cs typeface="Oswald"/>
              <a:sym typeface="Oswald"/>
            </a:endParaRPr>
          </a:p>
          <a:p>
            <a:pPr indent="0" lvl="0" marL="0" rtl="0" algn="l">
              <a:spcBef>
                <a:spcPts val="900"/>
              </a:spcBef>
              <a:spcAft>
                <a:spcPts val="0"/>
              </a:spcAft>
              <a:buNone/>
            </a:pPr>
            <a:r>
              <a:rPr lang="en" sz="1400">
                <a:solidFill>
                  <a:srgbClr val="FFFFFF"/>
                </a:solidFill>
                <a:latin typeface="Oswald"/>
                <a:ea typeface="Oswald"/>
                <a:cs typeface="Oswald"/>
                <a:sym typeface="Oswald"/>
              </a:rPr>
              <a:t>Support - This is a defensive movement involving moving to support a team mate.  This means putting yourself in a position to read where the ball may go when your teammate makes a play on the ball.</a:t>
            </a:r>
            <a:endParaRPr sz="1400">
              <a:solidFill>
                <a:srgbClr val="FFFFFF"/>
              </a:solidFill>
              <a:latin typeface="Oswald"/>
              <a:ea typeface="Oswald"/>
              <a:cs typeface="Oswald"/>
              <a:sym typeface="Oswald"/>
            </a:endParaRPr>
          </a:p>
          <a:p>
            <a:pPr indent="0" lvl="0" marL="0" rtl="0" algn="l">
              <a:spcBef>
                <a:spcPts val="900"/>
              </a:spcBef>
              <a:spcAft>
                <a:spcPts val="0"/>
              </a:spcAft>
              <a:buNone/>
            </a:pPr>
            <a:r>
              <a:rPr lang="en" sz="1400">
                <a:solidFill>
                  <a:srgbClr val="FFFFFF"/>
                </a:solidFill>
                <a:latin typeface="Oswald"/>
                <a:ea typeface="Oswald"/>
                <a:cs typeface="Oswald"/>
                <a:sym typeface="Oswald"/>
              </a:rPr>
              <a:t>Defensive Movements - A player should always be reading the play and tryig to gain a tactical advantage using knowledge gained from observation.  This can help you make quicker decisions.  This could involve charging thenet when a drop shot is made, or falling back to center after a shot to cover defensively if needed.</a:t>
            </a:r>
            <a:endParaRPr sz="1400">
              <a:solidFill>
                <a:srgbClr val="FFFFFF"/>
              </a:solidFill>
              <a:latin typeface="Oswald"/>
              <a:ea typeface="Oswald"/>
              <a:cs typeface="Oswald"/>
              <a:sym typeface="Oswald"/>
            </a:endParaRPr>
          </a:p>
          <a:p>
            <a:pPr indent="0" lvl="0" marL="0" rtl="0" algn="l">
              <a:spcBef>
                <a:spcPts val="900"/>
              </a:spcBef>
              <a:spcAft>
                <a:spcPts val="90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1"/>
          <p:cNvSpPr txBox="1"/>
          <p:nvPr>
            <p:ph type="title"/>
          </p:nvPr>
        </p:nvSpPr>
        <p:spPr>
          <a:xfrm>
            <a:off x="3879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 Wall Games - Tactical Progression</a:t>
            </a:r>
            <a:endParaRPr/>
          </a:p>
        </p:txBody>
      </p:sp>
      <p:pic>
        <p:nvPicPr>
          <p:cNvPr descr="Volleyball Content Analysis.jpg" id="489" name="Google Shape;489;p61"/>
          <p:cNvPicPr preferRelativeResize="0"/>
          <p:nvPr/>
        </p:nvPicPr>
        <p:blipFill>
          <a:blip r:embed="rId3">
            <a:alphaModFix/>
          </a:blip>
          <a:stretch>
            <a:fillRect/>
          </a:stretch>
        </p:blipFill>
        <p:spPr>
          <a:xfrm>
            <a:off x="762000" y="1092327"/>
            <a:ext cx="7620000" cy="39225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Net / Wall- Activities </a:t>
            </a:r>
            <a:r>
              <a:rPr lang="en"/>
              <a:t>from Sporting Schools</a:t>
            </a:r>
            <a:endParaRPr/>
          </a:p>
        </p:txBody>
      </p:sp>
      <p:pic>
        <p:nvPicPr>
          <p:cNvPr id="495" name="Google Shape;495;p62" title="Net &amp; Wall Games - TGfU Activities">
            <a:hlinkClick r:id="rId4"/>
          </p:cNvPr>
          <p:cNvPicPr preferRelativeResize="0"/>
          <p:nvPr/>
        </p:nvPicPr>
        <p:blipFill>
          <a:blip r:embed="rId5">
            <a:alphaModFix/>
          </a:blip>
          <a:stretch>
            <a:fillRect/>
          </a:stretch>
        </p:blipFill>
        <p:spPr>
          <a:xfrm>
            <a:off x="1821488" y="1017725"/>
            <a:ext cx="5501033" cy="41257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6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Net / Wall Activities</a:t>
            </a:r>
            <a:endParaRPr/>
          </a:p>
        </p:txBody>
      </p:sp>
      <p:sp>
        <p:nvSpPr>
          <p:cNvPr id="501" name="Google Shape;501;p6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Created by Dr. Hopper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Twitter</a:t>
            </a:r>
            <a:endParaRPr/>
          </a:p>
        </p:txBody>
      </p:sp>
      <p:sp>
        <p:nvSpPr>
          <p:cNvPr id="83" name="Google Shape;8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swald"/>
                <a:ea typeface="Oswald"/>
                <a:cs typeface="Oswald"/>
                <a:sym typeface="Oswald"/>
              </a:rPr>
              <a:t>I saw what other educators were doing in regards to TGfU and how they were incorporating it!</a:t>
            </a:r>
            <a:endParaRPr>
              <a:solidFill>
                <a:srgbClr val="FFFFFF"/>
              </a:solidFill>
              <a:latin typeface="Oswald"/>
              <a:ea typeface="Oswald"/>
              <a:cs typeface="Oswald"/>
              <a:sym typeface="Oswa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64">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07" name="Google Shape;507;p64"/>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4"/>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09" name="Google Shape;509;p64"/>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10" name="Google Shape;510;p64"/>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Bounce Game</a:t>
            </a:r>
            <a:endParaRPr sz="2400">
              <a:solidFill>
                <a:schemeClr val="dk1"/>
              </a:solidFill>
            </a:endParaRPr>
          </a:p>
          <a:p>
            <a:pPr indent="0" lvl="0" marL="0" rtl="0" algn="ctr">
              <a:spcBef>
                <a:spcPts val="0"/>
              </a:spcBef>
              <a:spcAft>
                <a:spcPts val="0"/>
              </a:spcAft>
              <a:buNone/>
            </a:pPr>
            <a:r>
              <a:rPr lang="en" sz="2400">
                <a:solidFill>
                  <a:schemeClr val="dk1"/>
                </a:solidFill>
              </a:rPr>
              <a:t>To position yourself a move to the ball</a:t>
            </a:r>
            <a:endParaRPr b="1" sz="5900">
              <a:solidFill>
                <a:srgbClr val="FFFFFF"/>
              </a:solidFill>
              <a:latin typeface="Oswald"/>
              <a:ea typeface="Oswald"/>
              <a:cs typeface="Oswald"/>
              <a:sym typeface="Oswald"/>
            </a:endParaRPr>
          </a:p>
        </p:txBody>
      </p:sp>
      <p:sp>
        <p:nvSpPr>
          <p:cNvPr id="511" name="Google Shape;511;p64"/>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12" name="Google Shape;512;p64"/>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13" name="Google Shape;513;p64"/>
          <p:cNvSpPr txBox="1"/>
          <p:nvPr/>
        </p:nvSpPr>
        <p:spPr>
          <a:xfrm>
            <a:off x="201775" y="1772425"/>
            <a:ext cx="4501500" cy="10773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Start with the ball in your hands standing in the base position.</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Bounce the ball so you can move your feet quickly and get in position to catch it.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Move some bounces farther away and some higher.</a:t>
            </a:r>
            <a:endParaRPr>
              <a:solidFill>
                <a:srgbClr val="FFFFFF"/>
              </a:solidFill>
              <a:latin typeface="Oswald"/>
              <a:ea typeface="Oswald"/>
              <a:cs typeface="Oswald"/>
              <a:sym typeface="Oswald"/>
            </a:endParaRPr>
          </a:p>
        </p:txBody>
      </p:sp>
      <p:sp>
        <p:nvSpPr>
          <p:cNvPr id="514" name="Google Shape;514;p64"/>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Bounce the ball and then use a forearm pass</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#2 - Forearm pass and then catch the ball before it bounces.</a:t>
            </a:r>
            <a:endParaRPr>
              <a:solidFill>
                <a:srgbClr val="FFFFFF"/>
              </a:solidFill>
              <a:latin typeface="Oswald"/>
              <a:ea typeface="Oswald"/>
              <a:cs typeface="Oswald"/>
              <a:sym typeface="Oswald"/>
            </a:endParaRPr>
          </a:p>
        </p:txBody>
      </p:sp>
      <p:pic>
        <p:nvPicPr>
          <p:cNvPr id="515" name="Google Shape;515;p64" title="Bounce Game">
            <a:hlinkClick r:id="rId5"/>
          </p:cNvPr>
          <p:cNvPicPr preferRelativeResize="0"/>
          <p:nvPr/>
        </p:nvPicPr>
        <p:blipFill>
          <a:blip r:embed="rId6">
            <a:alphaModFix/>
          </a:blip>
          <a:stretch>
            <a:fillRect/>
          </a:stretch>
        </p:blipFill>
        <p:spPr>
          <a:xfrm>
            <a:off x="5017150" y="1522675"/>
            <a:ext cx="3905875" cy="27413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65">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21" name="Google Shape;521;p65"/>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5"/>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23" name="Google Shape;523;p65"/>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24" name="Google Shape;524;p65"/>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Line Game</a:t>
            </a:r>
            <a:endParaRPr sz="2400">
              <a:solidFill>
                <a:schemeClr val="dk1"/>
              </a:solidFill>
            </a:endParaRPr>
          </a:p>
          <a:p>
            <a:pPr indent="0" lvl="0" marL="0" rtl="0" algn="ctr">
              <a:spcBef>
                <a:spcPts val="0"/>
              </a:spcBef>
              <a:spcAft>
                <a:spcPts val="0"/>
              </a:spcAft>
              <a:buNone/>
            </a:pPr>
            <a:r>
              <a:rPr lang="en" sz="2400">
                <a:solidFill>
                  <a:schemeClr val="dk1"/>
                </a:solidFill>
              </a:rPr>
              <a:t>To send the ball into the opponent's court and elude them</a:t>
            </a:r>
            <a:endParaRPr sz="2400">
              <a:solidFill>
                <a:schemeClr val="dk1"/>
              </a:solidFill>
            </a:endParaRPr>
          </a:p>
        </p:txBody>
      </p:sp>
      <p:sp>
        <p:nvSpPr>
          <p:cNvPr id="525" name="Google Shape;525;p65"/>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26" name="Google Shape;526;p65"/>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27" name="Google Shape;527;p65"/>
          <p:cNvSpPr txBox="1"/>
          <p:nvPr/>
        </p:nvSpPr>
        <p:spPr>
          <a:xfrm>
            <a:off x="27325" y="1755950"/>
            <a:ext cx="46374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Player must bounce the ball on their side of the line and into their opponent’s court.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Opponent must move to catch the ball and quickly bounce the ball back.</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A point is earned when one player eludes their opponent or when a player uses incorrect bounce technique.</a:t>
            </a:r>
            <a:endParaRPr>
              <a:solidFill>
                <a:srgbClr val="FFFFFF"/>
              </a:solidFill>
              <a:latin typeface="Oswald"/>
              <a:ea typeface="Oswald"/>
              <a:cs typeface="Oswald"/>
              <a:sym typeface="Oswald"/>
            </a:endParaRPr>
          </a:p>
        </p:txBody>
      </p:sp>
      <p:sp>
        <p:nvSpPr>
          <p:cNvPr id="528" name="Google Shape;528;p65"/>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Make middle line longer - How can I take advantage of the wider court to gain a point?</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forearm pass instead of catching the ball - Where can I pass the ball so my opponent can’t catch it?</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Use a smaller ball - How can I be ready to move to get to the ball the fastest?</a:t>
            </a:r>
            <a:endParaRPr>
              <a:solidFill>
                <a:srgbClr val="FFFFFF"/>
              </a:solidFill>
              <a:latin typeface="Oswald"/>
              <a:ea typeface="Oswald"/>
              <a:cs typeface="Oswald"/>
              <a:sym typeface="Oswald"/>
            </a:endParaRPr>
          </a:p>
        </p:txBody>
      </p:sp>
      <p:pic>
        <p:nvPicPr>
          <p:cNvPr id="529" name="Google Shape;529;p65" title="Line Game">
            <a:hlinkClick r:id="rId5"/>
          </p:cNvPr>
          <p:cNvPicPr preferRelativeResize="0"/>
          <p:nvPr/>
        </p:nvPicPr>
        <p:blipFill>
          <a:blip r:embed="rId6">
            <a:alphaModFix/>
          </a:blip>
          <a:stretch>
            <a:fillRect/>
          </a:stretch>
        </p:blipFill>
        <p:spPr>
          <a:xfrm>
            <a:off x="5022100" y="1516100"/>
            <a:ext cx="3944225" cy="25806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p66">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35" name="Google Shape;535;p66"/>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6"/>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37" name="Google Shape;537;p66"/>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38" name="Google Shape;538;p66"/>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Seated Pass Practice</a:t>
            </a:r>
            <a:endParaRPr sz="2400">
              <a:solidFill>
                <a:schemeClr val="dk1"/>
              </a:solidFill>
            </a:endParaRPr>
          </a:p>
          <a:p>
            <a:pPr indent="0" lvl="0" marL="0" rtl="0" algn="ctr">
              <a:spcBef>
                <a:spcPts val="0"/>
              </a:spcBef>
              <a:spcAft>
                <a:spcPts val="0"/>
              </a:spcAft>
              <a:buNone/>
            </a:pPr>
            <a:r>
              <a:rPr lang="en" sz="2400">
                <a:solidFill>
                  <a:schemeClr val="dk1"/>
                </a:solidFill>
              </a:rPr>
              <a:t>Create a platform for forearm pass</a:t>
            </a:r>
            <a:endParaRPr sz="2400">
              <a:solidFill>
                <a:schemeClr val="dk1"/>
              </a:solidFill>
            </a:endParaRPr>
          </a:p>
          <a:p>
            <a:pPr indent="0" lvl="0" marL="0" rtl="0" algn="ctr">
              <a:spcBef>
                <a:spcPts val="0"/>
              </a:spcBef>
              <a:spcAft>
                <a:spcPts val="0"/>
              </a:spcAft>
              <a:buNone/>
            </a:pPr>
            <a:r>
              <a:t/>
            </a:r>
            <a:endParaRPr sz="2400">
              <a:solidFill>
                <a:schemeClr val="dk1"/>
              </a:solidFill>
            </a:endParaRPr>
          </a:p>
        </p:txBody>
      </p:sp>
      <p:sp>
        <p:nvSpPr>
          <p:cNvPr id="539" name="Google Shape;539;p66"/>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40" name="Google Shape;540;p66"/>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41" name="Google Shape;541;p66"/>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In pairs, one student tosses the ball to the passer extending a flat platform</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 starts sitting, then kneeling on one knee then standing</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Passer must send arched pass back to partner 5-10x</a:t>
            </a:r>
            <a:endParaRPr sz="1200">
              <a:solidFill>
                <a:srgbClr val="FFFFFF"/>
              </a:solidFill>
              <a:latin typeface="Oswald"/>
              <a:ea typeface="Oswald"/>
              <a:cs typeface="Oswald"/>
              <a:sym typeface="Oswald"/>
            </a:endParaRPr>
          </a:p>
        </p:txBody>
      </p:sp>
      <p:sp>
        <p:nvSpPr>
          <p:cNvPr id="542" name="Google Shape;542;p66"/>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Both partners pass the ball - How much force do I need to get the ball to my partner?</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Make passes longer - How does where my shoulders are facing affect where the ball goes?</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Have students count number of successful passes to target - Does trying to go faster make the ball harder to control? Is speed better than accuracy when passing?</a:t>
            </a:r>
            <a:endParaRPr sz="1200">
              <a:solidFill>
                <a:srgbClr val="FFFFFF"/>
              </a:solidFill>
              <a:latin typeface="Oswald"/>
              <a:ea typeface="Oswald"/>
              <a:cs typeface="Oswald"/>
              <a:sym typeface="Oswald"/>
            </a:endParaRPr>
          </a:p>
        </p:txBody>
      </p:sp>
      <p:pic>
        <p:nvPicPr>
          <p:cNvPr id="543" name="Google Shape;543;p66" title="Seated, Kneeing, and Standing Passes">
            <a:hlinkClick r:id="rId5"/>
          </p:cNvPr>
          <p:cNvPicPr preferRelativeResize="0"/>
          <p:nvPr/>
        </p:nvPicPr>
        <p:blipFill>
          <a:blip r:embed="rId6">
            <a:alphaModFix/>
          </a:blip>
          <a:stretch>
            <a:fillRect/>
          </a:stretch>
        </p:blipFill>
        <p:spPr>
          <a:xfrm>
            <a:off x="4998400" y="1539800"/>
            <a:ext cx="3967950" cy="26233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id="548" name="Google Shape;548;p67">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49" name="Google Shape;549;p67"/>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67"/>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51" name="Google Shape;551;p67"/>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52" name="Google Shape;552;p67"/>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Wall Game</a:t>
            </a:r>
            <a:endParaRPr sz="2400">
              <a:solidFill>
                <a:schemeClr val="dk1"/>
              </a:solidFill>
            </a:endParaRPr>
          </a:p>
          <a:p>
            <a:pPr indent="0" lvl="0" marL="0" rtl="0" algn="ctr">
              <a:spcBef>
                <a:spcPts val="0"/>
              </a:spcBef>
              <a:spcAft>
                <a:spcPts val="0"/>
              </a:spcAft>
              <a:buNone/>
            </a:pPr>
            <a:r>
              <a:rPr lang="en" sz="2400">
                <a:solidFill>
                  <a:schemeClr val="dk1"/>
                </a:solidFill>
              </a:rPr>
              <a:t>To win game by scoring on your opponent</a:t>
            </a:r>
            <a:endParaRPr sz="2400">
              <a:solidFill>
                <a:schemeClr val="dk1"/>
              </a:solidFill>
            </a:endParaRPr>
          </a:p>
          <a:p>
            <a:pPr indent="0" lvl="0" marL="0" rtl="0" algn="ctr">
              <a:spcBef>
                <a:spcPts val="0"/>
              </a:spcBef>
              <a:spcAft>
                <a:spcPts val="0"/>
              </a:spcAft>
              <a:buNone/>
            </a:pPr>
            <a:r>
              <a:t/>
            </a:r>
            <a:endParaRPr sz="2400">
              <a:solidFill>
                <a:schemeClr val="dk1"/>
              </a:solidFill>
            </a:endParaRPr>
          </a:p>
        </p:txBody>
      </p:sp>
      <p:sp>
        <p:nvSpPr>
          <p:cNvPr id="553" name="Google Shape;553;p67"/>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54" name="Google Shape;554;p67"/>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55" name="Google Shape;555;p67"/>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Students must toss the ball at the wall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Points are scored if the ball cannot be caught by the opponent or if the ball goes out of bounds</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Students have 1 bounce after the ball comes off the wall to catch it.</a:t>
            </a:r>
            <a:endParaRPr sz="1200">
              <a:solidFill>
                <a:srgbClr val="FFFFFF"/>
              </a:solidFill>
              <a:latin typeface="Oswald"/>
              <a:ea typeface="Oswald"/>
              <a:cs typeface="Oswald"/>
              <a:sym typeface="Oswald"/>
            </a:endParaRPr>
          </a:p>
        </p:txBody>
      </p:sp>
      <p:sp>
        <p:nvSpPr>
          <p:cNvPr id="556" name="Google Shape;556;p67"/>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Play for cooperation (How many tosses off the wall can you catch in a row as a team)-  Where to throw the ball so partner can catch it</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#2 - Play for competition (Who will be the first to elude your partner)- Where to throw so partner can’t catch it?</a:t>
            </a:r>
            <a:endParaRPr>
              <a:solidFill>
                <a:srgbClr val="FFFFFF"/>
              </a:solidFill>
              <a:latin typeface="Oswald"/>
              <a:ea typeface="Oswald"/>
              <a:cs typeface="Oswald"/>
              <a:sym typeface="Oswald"/>
            </a:endParaRPr>
          </a:p>
        </p:txBody>
      </p:sp>
      <p:pic>
        <p:nvPicPr>
          <p:cNvPr id="557" name="Google Shape;557;p67" title="Wall Ball">
            <a:hlinkClick r:id="rId5"/>
          </p:cNvPr>
          <p:cNvPicPr preferRelativeResize="0"/>
          <p:nvPr/>
        </p:nvPicPr>
        <p:blipFill>
          <a:blip r:embed="rId6">
            <a:alphaModFix/>
          </a:blip>
          <a:stretch>
            <a:fillRect/>
          </a:stretch>
        </p:blipFill>
        <p:spPr>
          <a:xfrm>
            <a:off x="5022100" y="1470925"/>
            <a:ext cx="3849475" cy="2727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68">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63" name="Google Shape;563;p68"/>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8"/>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65" name="Google Shape;565;p68"/>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66" name="Google Shape;566;p68"/>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Overhead Pass Target Drill</a:t>
            </a:r>
            <a:endParaRPr sz="2400">
              <a:solidFill>
                <a:schemeClr val="dk1"/>
              </a:solidFill>
            </a:endParaRPr>
          </a:p>
          <a:p>
            <a:pPr indent="0" lvl="0" marL="0" rtl="0" algn="ctr">
              <a:spcBef>
                <a:spcPts val="0"/>
              </a:spcBef>
              <a:spcAft>
                <a:spcPts val="0"/>
              </a:spcAft>
              <a:buNone/>
            </a:pPr>
            <a:r>
              <a:rPr lang="en" sz="2400">
                <a:solidFill>
                  <a:schemeClr val="dk1"/>
                </a:solidFill>
              </a:rPr>
              <a:t>Develop accuracy with overhead pass</a:t>
            </a:r>
            <a:endParaRPr sz="2400">
              <a:solidFill>
                <a:schemeClr val="dk1"/>
              </a:solidFill>
            </a:endParaRPr>
          </a:p>
        </p:txBody>
      </p:sp>
      <p:sp>
        <p:nvSpPr>
          <p:cNvPr id="567" name="Google Shape;567;p68"/>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68" name="Google Shape;568;p68"/>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69" name="Google Shape;569;p68"/>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In pairs one student tosses the ball to the passer</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Passer overhead passes the ball</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Points scored when ball lands in the hoop</a:t>
            </a:r>
            <a:endParaRPr>
              <a:solidFill>
                <a:srgbClr val="FFFFFF"/>
              </a:solidFill>
              <a:latin typeface="Oswald"/>
              <a:ea typeface="Oswald"/>
              <a:cs typeface="Oswald"/>
              <a:sym typeface="Oswald"/>
            </a:endParaRPr>
          </a:p>
        </p:txBody>
      </p:sp>
      <p:sp>
        <p:nvSpPr>
          <p:cNvPr id="570" name="Google Shape;570;p68"/>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Play for cooperation - Proper overhead pass technique, go for height</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How many points can you get in 30 seconds - Pass technique and stress accuracy</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Feeder tries to make receiver move - How do you anticipate the ball movement? What happens if you don’t get back to base? </a:t>
            </a:r>
            <a:endParaRPr sz="1200">
              <a:solidFill>
                <a:srgbClr val="FFFFFF"/>
              </a:solidFill>
              <a:latin typeface="Oswald"/>
              <a:ea typeface="Oswald"/>
              <a:cs typeface="Oswald"/>
              <a:sym typeface="Oswald"/>
            </a:endParaRPr>
          </a:p>
        </p:txBody>
      </p:sp>
      <p:pic>
        <p:nvPicPr>
          <p:cNvPr id="571" name="Google Shape;571;p68" title="Setting Game">
            <a:hlinkClick r:id="rId5"/>
          </p:cNvPr>
          <p:cNvPicPr preferRelativeResize="0"/>
          <p:nvPr/>
        </p:nvPicPr>
        <p:blipFill>
          <a:blip r:embed="rId6">
            <a:alphaModFix/>
          </a:blip>
          <a:stretch>
            <a:fillRect/>
          </a:stretch>
        </p:blipFill>
        <p:spPr>
          <a:xfrm>
            <a:off x="4927325" y="1530900"/>
            <a:ext cx="4015325" cy="26369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69">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77" name="Google Shape;577;p69"/>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69"/>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79" name="Google Shape;579;p69"/>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80" name="Google Shape;580;p69"/>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Fuukahara Game - Move vertically and laterally inside court boundaries and covering space to create tactical advantages</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581" name="Google Shape;581;p69"/>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82" name="Google Shape;582;p69"/>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83" name="Google Shape;583;p69"/>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Ball must be rolled under the net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Players can only touch the ball once before a teammate touches the ball.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Teams get up to 3 hits to get the ball across the midline</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Ball must be hit along the ground</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No “Blocking”</a:t>
            </a:r>
            <a:endParaRPr sz="1200">
              <a:solidFill>
                <a:srgbClr val="FFFFFF"/>
              </a:solidFill>
              <a:latin typeface="Oswald"/>
              <a:ea typeface="Oswald"/>
              <a:cs typeface="Oswald"/>
              <a:sym typeface="Oswald"/>
            </a:endParaRPr>
          </a:p>
        </p:txBody>
      </p:sp>
      <p:sp>
        <p:nvSpPr>
          <p:cNvPr id="584" name="Google Shape;584;p69"/>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How do you attack the net with 3 hits?</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What advantages do you get when using more space on offense?</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How do you position yourself on defense?</a:t>
            </a:r>
            <a:endParaRPr>
              <a:solidFill>
                <a:srgbClr val="FFFFFF"/>
              </a:solidFill>
              <a:latin typeface="Oswald"/>
              <a:ea typeface="Oswald"/>
              <a:cs typeface="Oswald"/>
              <a:sym typeface="Oswald"/>
            </a:endParaRPr>
          </a:p>
        </p:txBody>
      </p:sp>
      <p:pic>
        <p:nvPicPr>
          <p:cNvPr id="585" name="Google Shape;585;p69" title="Fuukahara">
            <a:hlinkClick r:id="rId5"/>
          </p:cNvPr>
          <p:cNvPicPr preferRelativeResize="0"/>
          <p:nvPr/>
        </p:nvPicPr>
        <p:blipFill>
          <a:blip r:embed="rId6">
            <a:alphaModFix/>
          </a:blip>
          <a:stretch>
            <a:fillRect/>
          </a:stretch>
        </p:blipFill>
        <p:spPr>
          <a:xfrm>
            <a:off x="5022100" y="1539800"/>
            <a:ext cx="4056000" cy="265832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id="590" name="Google Shape;590;p70">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591" name="Google Shape;591;p70"/>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0"/>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593" name="Google Shape;593;p70"/>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594" name="Google Shape;594;p70"/>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Self Rally</a:t>
            </a:r>
            <a:endParaRPr sz="2400">
              <a:solidFill>
                <a:schemeClr val="dk1"/>
              </a:solidFill>
            </a:endParaRPr>
          </a:p>
          <a:p>
            <a:pPr indent="0" lvl="0" marL="0" rtl="0" algn="ctr">
              <a:spcBef>
                <a:spcPts val="0"/>
              </a:spcBef>
              <a:spcAft>
                <a:spcPts val="0"/>
              </a:spcAft>
              <a:buNone/>
            </a:pPr>
            <a:r>
              <a:rPr lang="en" sz="2400">
                <a:solidFill>
                  <a:schemeClr val="dk1"/>
                </a:solidFill>
              </a:rPr>
              <a:t>Keep a forearm pass going consistently</a:t>
            </a:r>
            <a:endParaRPr sz="2400">
              <a:solidFill>
                <a:schemeClr val="dk1"/>
              </a:solidFill>
            </a:endParaRPr>
          </a:p>
          <a:p>
            <a:pPr indent="0" lvl="0" marL="0" rtl="0" algn="ctr">
              <a:spcBef>
                <a:spcPts val="0"/>
              </a:spcBef>
              <a:spcAft>
                <a:spcPts val="0"/>
              </a:spcAft>
              <a:buNone/>
            </a:pPr>
            <a:r>
              <a:t/>
            </a:r>
            <a:endParaRPr sz="2400">
              <a:solidFill>
                <a:schemeClr val="dk1"/>
              </a:solidFill>
            </a:endParaRPr>
          </a:p>
        </p:txBody>
      </p:sp>
      <p:sp>
        <p:nvSpPr>
          <p:cNvPr id="595" name="Google Shape;595;p70"/>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596" name="Google Shape;596;p70"/>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597" name="Google Shape;597;p70"/>
          <p:cNvSpPr txBox="1"/>
          <p:nvPr/>
        </p:nvSpPr>
        <p:spPr>
          <a:xfrm>
            <a:off x="65950" y="1772425"/>
            <a:ext cx="46374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Students forearm pass the ball up in the air to themselves with control.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Students must stay in the 5x5 boundary and may catch the ball to maintain control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If the ball rolls out of the circle then they should start counting over again.</a:t>
            </a:r>
            <a:endParaRPr sz="1200">
              <a:solidFill>
                <a:srgbClr val="FFFFFF"/>
              </a:solidFill>
              <a:latin typeface="Oswald"/>
              <a:ea typeface="Oswald"/>
              <a:cs typeface="Oswald"/>
              <a:sym typeface="Oswald"/>
            </a:endParaRPr>
          </a:p>
        </p:txBody>
      </p:sp>
      <p:sp>
        <p:nvSpPr>
          <p:cNvPr id="598" name="Google Shape;598;p70"/>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Decrease the square so you have less space to move around - How do you hit the ball to maintain control?</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Have students hit low, then high controlled passes - How does hitting the ball harder affect control?</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Jog and pass to self - How does movement affect ball control?</a:t>
            </a:r>
            <a:endParaRPr sz="1200">
              <a:solidFill>
                <a:srgbClr val="FFFFFF"/>
              </a:solidFill>
              <a:latin typeface="Oswald"/>
              <a:ea typeface="Oswald"/>
              <a:cs typeface="Oswald"/>
              <a:sym typeface="Oswald"/>
            </a:endParaRPr>
          </a:p>
        </p:txBody>
      </p:sp>
      <p:pic>
        <p:nvPicPr>
          <p:cNvPr id="599" name="Google Shape;599;p70" title="Self Rally">
            <a:hlinkClick r:id="rId5"/>
          </p:cNvPr>
          <p:cNvPicPr preferRelativeResize="0"/>
          <p:nvPr/>
        </p:nvPicPr>
        <p:blipFill>
          <a:blip r:embed="rId6">
            <a:alphaModFix/>
          </a:blip>
          <a:stretch>
            <a:fillRect/>
          </a:stretch>
        </p:blipFill>
        <p:spPr>
          <a:xfrm>
            <a:off x="4974725" y="1547950"/>
            <a:ext cx="3991600" cy="254877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id="604" name="Google Shape;604;p71">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05" name="Google Shape;605;p71"/>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1"/>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07" name="Google Shape;607;p71"/>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08" name="Google Shape;608;p71"/>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Pass, Set, Over the Net</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Passer to pass the ball and land on target</a:t>
            </a:r>
            <a:endParaRPr sz="2400">
              <a:solidFill>
                <a:schemeClr val="dk1"/>
              </a:solidFill>
              <a:latin typeface="Oswald"/>
              <a:ea typeface="Oswald"/>
              <a:cs typeface="Oswald"/>
              <a:sym typeface="Oswald"/>
            </a:endParaRPr>
          </a:p>
        </p:txBody>
      </p:sp>
      <p:sp>
        <p:nvSpPr>
          <p:cNvPr id="609" name="Google Shape;609;p71"/>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10" name="Google Shape;610;p71"/>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11" name="Google Shape;611;p71"/>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One partner stands at 3M line on the opposite side of the net with the ball to toss.</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Passer must run to and from the baseline to the 3M line to pass back the tossed ball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Passer must aim to hit as many passes as they can to a set target</a:t>
            </a:r>
            <a:endParaRPr sz="1200">
              <a:solidFill>
                <a:srgbClr val="FFFFFF"/>
              </a:solidFill>
              <a:latin typeface="Oswald"/>
              <a:ea typeface="Oswald"/>
              <a:cs typeface="Oswald"/>
              <a:sym typeface="Oswald"/>
            </a:endParaRPr>
          </a:p>
        </p:txBody>
      </p:sp>
      <p:sp>
        <p:nvSpPr>
          <p:cNvPr id="612" name="Google Shape;612;p71"/>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count number of successful passes to target - consistent height and good contact over the net</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Use a set in place of the pass - good technique and consistency to the target</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Make the target smaller - Evident accuracy to the target.</a:t>
            </a:r>
            <a:endParaRPr sz="1200">
              <a:solidFill>
                <a:srgbClr val="FFFFFF"/>
              </a:solidFill>
              <a:latin typeface="Oswald"/>
              <a:ea typeface="Oswald"/>
              <a:cs typeface="Oswald"/>
              <a:sym typeface="Oswald"/>
            </a:endParaRPr>
          </a:p>
        </p:txBody>
      </p:sp>
      <p:pic>
        <p:nvPicPr>
          <p:cNvPr id="613" name="Google Shape;613;p71" title="IMG 0208">
            <a:hlinkClick r:id="rId5"/>
          </p:cNvPr>
          <p:cNvPicPr preferRelativeResize="0"/>
          <p:nvPr/>
        </p:nvPicPr>
        <p:blipFill>
          <a:blip r:embed="rId6">
            <a:alphaModFix/>
          </a:blip>
          <a:stretch>
            <a:fillRect/>
          </a:stretch>
        </p:blipFill>
        <p:spPr>
          <a:xfrm>
            <a:off x="4951025" y="1535325"/>
            <a:ext cx="4015300" cy="26561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pic>
        <p:nvPicPr>
          <p:cNvPr id="618" name="Google Shape;618;p72">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19" name="Google Shape;619;p72"/>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2"/>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21" name="Google Shape;621;p72"/>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22" name="Google Shape;622;p72"/>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Wall Set - Pair Set</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Accurate setting</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23" name="Google Shape;623;p72"/>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24" name="Google Shape;624;p72"/>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25" name="Google Shape;625;p72"/>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Stand at the wall and set the ball against it with short small sets.</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Count how many sets consecutively </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Move to executing short sets with a partner</a:t>
            </a:r>
            <a:endParaRPr>
              <a:solidFill>
                <a:srgbClr val="FFFFFF"/>
              </a:solidFill>
              <a:latin typeface="Oswald"/>
              <a:ea typeface="Oswald"/>
              <a:cs typeface="Oswald"/>
              <a:sym typeface="Oswald"/>
            </a:endParaRPr>
          </a:p>
        </p:txBody>
      </p:sp>
      <p:sp>
        <p:nvSpPr>
          <p:cNvPr id="626" name="Google Shape;626;p72"/>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Students set high and then low against the wall</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Set over the net with a partner</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Add competitive element by seeing how many the team can get in a row</a:t>
            </a:r>
            <a:r>
              <a:rPr lang="en" sz="1200">
                <a:solidFill>
                  <a:schemeClr val="lt2"/>
                </a:solidFill>
              </a:rPr>
              <a:t>.</a:t>
            </a:r>
            <a:endParaRPr>
              <a:solidFill>
                <a:srgbClr val="FFFFFF"/>
              </a:solidFill>
              <a:latin typeface="Oswald"/>
              <a:ea typeface="Oswald"/>
              <a:cs typeface="Oswald"/>
              <a:sym typeface="Oswald"/>
            </a:endParaRPr>
          </a:p>
        </p:txBody>
      </p:sp>
      <p:pic>
        <p:nvPicPr>
          <p:cNvPr id="627" name="Google Shape;627;p72" title="IMG 0207">
            <a:hlinkClick r:id="rId5"/>
          </p:cNvPr>
          <p:cNvPicPr preferRelativeResize="0"/>
          <p:nvPr/>
        </p:nvPicPr>
        <p:blipFill>
          <a:blip r:embed="rId6">
            <a:alphaModFix/>
          </a:blip>
          <a:stretch>
            <a:fillRect/>
          </a:stretch>
        </p:blipFill>
        <p:spPr>
          <a:xfrm>
            <a:off x="4927325" y="1542575"/>
            <a:ext cx="3991625" cy="26206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pic>
        <p:nvPicPr>
          <p:cNvPr id="632" name="Google Shape;632;p73">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33" name="Google Shape;633;p73"/>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73"/>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35" name="Google Shape;635;p73"/>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36" name="Google Shape;636;p73"/>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2 vs Themselves</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Make three sets with a partner and send the ball over the net</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37" name="Google Shape;637;p73"/>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38" name="Google Shape;638;p73"/>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39" name="Google Shape;639;p73"/>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Set the ball three times between two partners on one side of the net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Send the 3rd set over the net and both players run under the net to get it.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Let the ball bounce once and continue the 3 set and over</a:t>
            </a:r>
            <a:endParaRPr sz="1200">
              <a:solidFill>
                <a:srgbClr val="FFFFFF"/>
              </a:solidFill>
              <a:latin typeface="Oswald"/>
              <a:ea typeface="Oswald"/>
              <a:cs typeface="Oswald"/>
              <a:sym typeface="Oswald"/>
            </a:endParaRPr>
          </a:p>
        </p:txBody>
      </p:sp>
      <p:sp>
        <p:nvSpPr>
          <p:cNvPr id="640" name="Google Shape;640;p73"/>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Get to the ball before it bounces on the other side</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Alternate passing and setting</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Create scoring based on number of rallies</a:t>
            </a:r>
            <a:endParaRPr sz="1200">
              <a:solidFill>
                <a:srgbClr val="FFFFFF"/>
              </a:solidFill>
              <a:latin typeface="Oswald"/>
              <a:ea typeface="Oswald"/>
              <a:cs typeface="Oswald"/>
              <a:sym typeface="Oswald"/>
            </a:endParaRPr>
          </a:p>
        </p:txBody>
      </p:sp>
      <p:pic>
        <p:nvPicPr>
          <p:cNvPr id="641" name="Google Shape;641;p73" title="2 vs Themselves">
            <a:hlinkClick r:id="rId5"/>
          </p:cNvPr>
          <p:cNvPicPr preferRelativeResize="0"/>
          <p:nvPr/>
        </p:nvPicPr>
        <p:blipFill>
          <a:blip r:embed="rId6">
            <a:alphaModFix/>
          </a:blip>
          <a:stretch>
            <a:fillRect/>
          </a:stretch>
        </p:blipFill>
        <p:spPr>
          <a:xfrm>
            <a:off x="4998400" y="1516100"/>
            <a:ext cx="3961250" cy="2664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My Journey</a:t>
            </a:r>
            <a:endParaRPr/>
          </a:p>
        </p:txBody>
      </p:sp>
      <p:sp>
        <p:nvSpPr>
          <p:cNvPr id="89" name="Google Shape;89;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swald"/>
                <a:ea typeface="Oswald"/>
                <a:cs typeface="Oswald"/>
                <a:sym typeface="Oswald"/>
              </a:rPr>
              <a:t>Started with units I was comfortable with (invasion games)</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Worked towards other units (net / wall)</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Finally tried (striking / fielding &amp; target)</a:t>
            </a:r>
            <a:endParaRPr>
              <a:solidFill>
                <a:srgbClr val="FFFFFF"/>
              </a:solidFill>
              <a:latin typeface="Oswald"/>
              <a:ea typeface="Oswald"/>
              <a:cs typeface="Oswald"/>
              <a:sym typeface="Oswa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id="646" name="Google Shape;646;p74">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47" name="Google Shape;647;p74"/>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74"/>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49" name="Google Shape;649;p74"/>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50" name="Google Shape;650;p74"/>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Square Pass and Switch</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Accurate passes</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51" name="Google Shape;651;p74"/>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52" name="Google Shape;652;p74"/>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53" name="Google Shape;653;p74"/>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2 Pairs join together to make square</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Players with backs to the net have balls and make a high toss to the player opposite of them</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Opposite player pases the ball back and switches with adjacent passer to pass with new tosser</a:t>
            </a:r>
            <a:endParaRPr sz="1200">
              <a:solidFill>
                <a:srgbClr val="FFFFFF"/>
              </a:solidFill>
              <a:latin typeface="Oswald"/>
              <a:ea typeface="Oswald"/>
              <a:cs typeface="Oswald"/>
              <a:sym typeface="Oswald"/>
            </a:endParaRPr>
          </a:p>
        </p:txBody>
      </p:sp>
      <p:sp>
        <p:nvSpPr>
          <p:cNvPr id="654" name="Google Shape;654;p74"/>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Set the ball rather than pass it</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Controlled passes to the target with good height</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Have all players pass and switch - How do you get to your spot quickly?  How can you give your partner more time to get to the ball?</a:t>
            </a:r>
            <a:endParaRPr>
              <a:solidFill>
                <a:srgbClr val="FFFFFF"/>
              </a:solidFill>
              <a:latin typeface="Oswald"/>
              <a:ea typeface="Oswald"/>
              <a:cs typeface="Oswald"/>
              <a:sym typeface="Oswald"/>
            </a:endParaRPr>
          </a:p>
        </p:txBody>
      </p:sp>
      <p:pic>
        <p:nvPicPr>
          <p:cNvPr id="655" name="Google Shape;655;p74" title="IMG 0210">
            <a:hlinkClick r:id="rId5"/>
          </p:cNvPr>
          <p:cNvPicPr preferRelativeResize="0"/>
          <p:nvPr/>
        </p:nvPicPr>
        <p:blipFill>
          <a:blip r:embed="rId6">
            <a:alphaModFix/>
          </a:blip>
          <a:stretch>
            <a:fillRect/>
          </a:stretch>
        </p:blipFill>
        <p:spPr>
          <a:xfrm>
            <a:off x="4951025" y="1507200"/>
            <a:ext cx="3991625" cy="26369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75">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61" name="Google Shape;661;p75"/>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75"/>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63" name="Google Shape;663;p75"/>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64" name="Google Shape;664;p75"/>
          <p:cNvSpPr txBox="1"/>
          <p:nvPr/>
        </p:nvSpPr>
        <p:spPr>
          <a:xfrm>
            <a:off x="65875" y="379875"/>
            <a:ext cx="90123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2v2 Mini Court Game </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Incorporating passing and tactical skills into a game like situation</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65" name="Google Shape;665;p75"/>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66" name="Google Shape;666;p75"/>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67" name="Google Shape;667;p75"/>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Forearm passing only initially</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Throw ball for serve</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Points scored when ball touches floor or goes out of bounds</a:t>
            </a:r>
            <a:endParaRPr sz="1200">
              <a:solidFill>
                <a:srgbClr val="FFFFFF"/>
              </a:solidFill>
              <a:latin typeface="Oswald"/>
              <a:ea typeface="Oswald"/>
              <a:cs typeface="Oswald"/>
              <a:sym typeface="Oswald"/>
            </a:endParaRPr>
          </a:p>
        </p:txBody>
      </p:sp>
      <p:sp>
        <p:nvSpPr>
          <p:cNvPr id="668" name="Google Shape;668;p75"/>
          <p:cNvSpPr txBox="1"/>
          <p:nvPr/>
        </p:nvSpPr>
        <p:spPr>
          <a:xfrm>
            <a:off x="228325" y="350792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Forearm passes only (maybe even play 1 bounce rule) - Face partner when passing, call for the ball.</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Add in overhead pass - Attack where opponents are not, and continue to communicate.</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Require 3 touches on each possession - Communication is big and so are tactical considerations (attack where they are not and anticipate the ball).</a:t>
            </a:r>
            <a:endParaRPr sz="1200">
              <a:solidFill>
                <a:srgbClr val="FFFFFF"/>
              </a:solidFill>
              <a:latin typeface="Oswald"/>
              <a:ea typeface="Oswald"/>
              <a:cs typeface="Oswald"/>
              <a:sym typeface="Oswald"/>
            </a:endParaRPr>
          </a:p>
        </p:txBody>
      </p:sp>
      <p:pic>
        <p:nvPicPr>
          <p:cNvPr id="669" name="Google Shape;669;p75" title="IMG 0211">
            <a:hlinkClick r:id="rId5"/>
          </p:cNvPr>
          <p:cNvPicPr preferRelativeResize="0"/>
          <p:nvPr/>
        </p:nvPicPr>
        <p:blipFill>
          <a:blip r:embed="rId6">
            <a:alphaModFix/>
          </a:blip>
          <a:stretch>
            <a:fillRect/>
          </a:stretch>
        </p:blipFill>
        <p:spPr>
          <a:xfrm>
            <a:off x="4951025" y="1492425"/>
            <a:ext cx="3979775" cy="2684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76">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75" name="Google Shape;675;p76"/>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76"/>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77" name="Google Shape;677;p76"/>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78" name="Google Shape;678;p76"/>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dk1"/>
                </a:solidFill>
                <a:latin typeface="Oswald"/>
                <a:ea typeface="Oswald"/>
                <a:cs typeface="Oswald"/>
                <a:sym typeface="Oswald"/>
              </a:rPr>
              <a:t>1v1 Mini Court Game</a:t>
            </a:r>
            <a:endParaRPr sz="2200">
              <a:solidFill>
                <a:schemeClr val="dk1"/>
              </a:solidFill>
              <a:latin typeface="Oswald"/>
              <a:ea typeface="Oswald"/>
              <a:cs typeface="Oswald"/>
              <a:sym typeface="Oswald"/>
            </a:endParaRPr>
          </a:p>
          <a:p>
            <a:pPr indent="0" lvl="0" marL="0" rtl="0" algn="ctr">
              <a:spcBef>
                <a:spcPts val="0"/>
              </a:spcBef>
              <a:spcAft>
                <a:spcPts val="0"/>
              </a:spcAft>
              <a:buNone/>
            </a:pPr>
            <a:r>
              <a:rPr lang="en" sz="2200">
                <a:solidFill>
                  <a:schemeClr val="dk1"/>
                </a:solidFill>
                <a:latin typeface="Oswald"/>
                <a:ea typeface="Oswald"/>
                <a:cs typeface="Oswald"/>
                <a:sym typeface="Oswald"/>
              </a:rPr>
              <a:t>Send the ball into your opponent’s court and make them move to return it.</a:t>
            </a:r>
            <a:endParaRPr sz="22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79" name="Google Shape;679;p76"/>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80" name="Google Shape;680;p76"/>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81" name="Google Shape;681;p76"/>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1st player stands in their court with the ball and serves it over the line to their partner</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The two players have a one-touch rally, trying to elude their partner</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A player gains a point if the ball lands in their opponent's court or they hit the ball out of bounds</a:t>
            </a:r>
            <a:endParaRPr sz="1200">
              <a:solidFill>
                <a:srgbClr val="FFFFFF"/>
              </a:solidFill>
              <a:latin typeface="Oswald"/>
              <a:ea typeface="Oswald"/>
              <a:cs typeface="Oswald"/>
              <a:sym typeface="Oswald"/>
            </a:endParaRPr>
          </a:p>
        </p:txBody>
      </p:sp>
      <p:sp>
        <p:nvSpPr>
          <p:cNvPr id="682" name="Google Shape;682;p76"/>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#1 - 3-touch 1v1 - Best way to keep ball under control? What if it’s low? What if it’s high?</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Increase play area - Where and how to stand to easily return the ball?</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Create game with first to 10</a:t>
            </a:r>
            <a:endParaRPr>
              <a:solidFill>
                <a:srgbClr val="FFFFFF"/>
              </a:solidFill>
              <a:latin typeface="Oswald"/>
              <a:ea typeface="Oswald"/>
              <a:cs typeface="Oswald"/>
              <a:sym typeface="Oswald"/>
            </a:endParaRPr>
          </a:p>
        </p:txBody>
      </p:sp>
      <p:pic>
        <p:nvPicPr>
          <p:cNvPr id="683" name="Google Shape;683;p76" title="1 vs 1 Mini-Court Volleyball Game - TGfU">
            <a:hlinkClick r:id="rId5"/>
          </p:cNvPr>
          <p:cNvPicPr preferRelativeResize="0"/>
          <p:nvPr/>
        </p:nvPicPr>
        <p:blipFill>
          <a:blip r:embed="rId6">
            <a:alphaModFix/>
          </a:blip>
          <a:stretch>
            <a:fillRect/>
          </a:stretch>
        </p:blipFill>
        <p:spPr>
          <a:xfrm>
            <a:off x="5033513" y="1554575"/>
            <a:ext cx="3873150" cy="25487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id="688" name="Google Shape;688;p77">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689" name="Google Shape;689;p77"/>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7"/>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691" name="Google Shape;691;p77"/>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692" name="Google Shape;692;p77"/>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Hoop Target Game</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Serving for accuracy</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693" name="Google Shape;693;p77"/>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694" name="Google Shape;694;p77"/>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695" name="Google Shape;695;p77"/>
          <p:cNvSpPr txBox="1"/>
          <p:nvPr/>
        </p:nvSpPr>
        <p:spPr>
          <a:xfrm>
            <a:off x="228300" y="1755963"/>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The server stands on one side of the net at mid-court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They try to serve the ball over the net and have it land on the target</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Partner retrieves the ball and sends it back under the net to the server</a:t>
            </a:r>
            <a:endParaRPr sz="1200">
              <a:solidFill>
                <a:srgbClr val="FFFFFF"/>
              </a:solidFill>
              <a:latin typeface="Oswald"/>
              <a:ea typeface="Oswald"/>
              <a:cs typeface="Oswald"/>
              <a:sym typeface="Oswald"/>
            </a:endParaRPr>
          </a:p>
        </p:txBody>
      </p:sp>
      <p:sp>
        <p:nvSpPr>
          <p:cNvPr id="696" name="Google Shape;696;p77"/>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Step back with successful serve (at target) and forward if not - How much force is needed to put ball for or short?</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Add more targets, alternate targets - How does where you face effect where the ball goes?</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After bounce on target, retriever passes it back and rally begins - Goes into a 1v1 mini court game.  After the serve, how do you get ready to rally?</a:t>
            </a:r>
            <a:endParaRPr sz="1200">
              <a:solidFill>
                <a:srgbClr val="FFFFFF"/>
              </a:solidFill>
              <a:latin typeface="Oswald"/>
              <a:ea typeface="Oswald"/>
              <a:cs typeface="Oswald"/>
              <a:sym typeface="Oswald"/>
            </a:endParaRPr>
          </a:p>
        </p:txBody>
      </p:sp>
      <p:pic>
        <p:nvPicPr>
          <p:cNvPr id="697" name="Google Shape;697;p77" title="Hoop Target Volleyball Game - TGfU">
            <a:hlinkClick r:id="rId5"/>
          </p:cNvPr>
          <p:cNvPicPr preferRelativeResize="0"/>
          <p:nvPr/>
        </p:nvPicPr>
        <p:blipFill>
          <a:blip r:embed="rId6">
            <a:alphaModFix/>
          </a:blip>
          <a:stretch>
            <a:fillRect/>
          </a:stretch>
        </p:blipFill>
        <p:spPr>
          <a:xfrm>
            <a:off x="4974725" y="1547950"/>
            <a:ext cx="3944225" cy="25487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pic>
        <p:nvPicPr>
          <p:cNvPr id="702" name="Google Shape;702;p78">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703" name="Google Shape;703;p78"/>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8"/>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705" name="Google Shape;705;p78"/>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706" name="Google Shape;706;p78"/>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Serve Wall Ball</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Serving and Receiving</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707" name="Google Shape;707;p78"/>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708" name="Google Shape;708;p78"/>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709" name="Google Shape;709;p78"/>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One person starts with a ball, 3 M from the wall and underhand serves the ball at the wall.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Second partner must move to catch the ball and serve again.</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Partners try to keep a serve and catch rally going against the wall.</a:t>
            </a:r>
            <a:endParaRPr>
              <a:solidFill>
                <a:srgbClr val="FFFFFF"/>
              </a:solidFill>
              <a:latin typeface="Oswald"/>
              <a:ea typeface="Oswald"/>
              <a:cs typeface="Oswald"/>
              <a:sym typeface="Oswald"/>
            </a:endParaRPr>
          </a:p>
        </p:txBody>
      </p:sp>
      <p:sp>
        <p:nvSpPr>
          <p:cNvPr id="710" name="Google Shape;710;p78"/>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Pass the ball to self rather than catch it - How can I be ready to catch the ball?</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Try to elude your partner - Where do I aim so my opponent can’t catch the ball?</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Larger play area - How can I move to compensate for the larger area of play?</a:t>
            </a:r>
            <a:endParaRPr sz="1200">
              <a:solidFill>
                <a:srgbClr val="FFFFFF"/>
              </a:solidFill>
              <a:latin typeface="Oswald"/>
              <a:ea typeface="Oswald"/>
              <a:cs typeface="Oswald"/>
              <a:sym typeface="Oswald"/>
            </a:endParaRPr>
          </a:p>
        </p:txBody>
      </p:sp>
      <p:pic>
        <p:nvPicPr>
          <p:cNvPr id="711" name="Google Shape;711;p78" title="Volleyball Wall Serve Game - TGfU">
            <a:hlinkClick r:id="rId5"/>
          </p:cNvPr>
          <p:cNvPicPr preferRelativeResize="0"/>
          <p:nvPr/>
        </p:nvPicPr>
        <p:blipFill>
          <a:blip r:embed="rId6">
            <a:alphaModFix/>
          </a:blip>
          <a:stretch>
            <a:fillRect/>
          </a:stretch>
        </p:blipFill>
        <p:spPr>
          <a:xfrm>
            <a:off x="4951025" y="1492400"/>
            <a:ext cx="4032300" cy="25677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pic>
        <p:nvPicPr>
          <p:cNvPr id="716" name="Google Shape;716;p79">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717" name="Google Shape;717;p79"/>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9"/>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719" name="Google Shape;719;p79"/>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720" name="Google Shape;720;p79"/>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rPr>
              <a:t>3 Person Passing Drill</a:t>
            </a:r>
            <a:endParaRPr sz="2400">
              <a:solidFill>
                <a:schemeClr val="dk1"/>
              </a:solidFill>
            </a:endParaRPr>
          </a:p>
          <a:p>
            <a:pPr indent="0" lvl="0" marL="0" rtl="0" algn="ctr">
              <a:spcBef>
                <a:spcPts val="0"/>
              </a:spcBef>
              <a:spcAft>
                <a:spcPts val="0"/>
              </a:spcAft>
              <a:buNone/>
            </a:pPr>
            <a:r>
              <a:rPr lang="en" sz="2400">
                <a:solidFill>
                  <a:schemeClr val="dk1"/>
                </a:solidFill>
              </a:rPr>
              <a:t>To improve passing proficiency</a:t>
            </a:r>
            <a:endParaRPr sz="2400">
              <a:solidFill>
                <a:schemeClr val="dk1"/>
              </a:solidFill>
            </a:endParaRPr>
          </a:p>
          <a:p>
            <a:pPr indent="0" lvl="0" marL="0" rtl="0" algn="ctr">
              <a:spcBef>
                <a:spcPts val="0"/>
              </a:spcBef>
              <a:spcAft>
                <a:spcPts val="0"/>
              </a:spcAft>
              <a:buNone/>
            </a:pPr>
            <a:r>
              <a:t/>
            </a:r>
            <a:endParaRPr sz="2400">
              <a:solidFill>
                <a:schemeClr val="dk1"/>
              </a:solidFill>
            </a:endParaRPr>
          </a:p>
        </p:txBody>
      </p:sp>
      <p:sp>
        <p:nvSpPr>
          <p:cNvPr id="721" name="Google Shape;721;p79"/>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722" name="Google Shape;722;p79"/>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723" name="Google Shape;723;p79"/>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Feeder throws ball above eye level</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Receiver receives ball, passes to partner who passes it back to the feeder</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Points scored when either ball is returned to feeder (receiver’s point) or ball isn’t returned to feeder (feeder’s point).</a:t>
            </a:r>
            <a:endParaRPr sz="1200">
              <a:solidFill>
                <a:srgbClr val="FFFFFF"/>
              </a:solidFill>
              <a:latin typeface="Oswald"/>
              <a:ea typeface="Oswald"/>
              <a:cs typeface="Oswald"/>
              <a:sym typeface="Oswald"/>
            </a:endParaRPr>
          </a:p>
        </p:txBody>
      </p:sp>
      <p:sp>
        <p:nvSpPr>
          <p:cNvPr id="724" name="Google Shape;724;p79"/>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Play for cooperation - Turn to face where you want to the ball to go before ball gets to you.</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#2 - Play for competition - Communication with partner. Throw ball where receivers are not</a:t>
            </a:r>
            <a:endParaRPr sz="120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#3 - All 3 partners use forearm pass - Face person you are passing to. Use communication skills.</a:t>
            </a:r>
            <a:endParaRPr>
              <a:solidFill>
                <a:srgbClr val="FFFFFF"/>
              </a:solidFill>
              <a:latin typeface="Oswald"/>
              <a:ea typeface="Oswald"/>
              <a:cs typeface="Oswald"/>
              <a:sym typeface="Oswald"/>
            </a:endParaRPr>
          </a:p>
        </p:txBody>
      </p:sp>
      <p:pic>
        <p:nvPicPr>
          <p:cNvPr id="725" name="Google Shape;725;p79" title="3 Person Passing Drill">
            <a:hlinkClick r:id="rId5"/>
          </p:cNvPr>
          <p:cNvPicPr preferRelativeResize="0"/>
          <p:nvPr/>
        </p:nvPicPr>
        <p:blipFill>
          <a:blip r:embed="rId6">
            <a:alphaModFix/>
          </a:blip>
          <a:stretch>
            <a:fillRect/>
          </a:stretch>
        </p:blipFill>
        <p:spPr>
          <a:xfrm>
            <a:off x="4974725" y="1554575"/>
            <a:ext cx="3991600" cy="26369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pic>
        <p:nvPicPr>
          <p:cNvPr id="730" name="Google Shape;730;p80">
            <a:hlinkClick r:id="rId3"/>
          </p:cNvPr>
          <p:cNvPicPr preferRelativeResize="0"/>
          <p:nvPr/>
        </p:nvPicPr>
        <p:blipFill>
          <a:blip r:embed="rId4">
            <a:alphaModFix/>
          </a:blip>
          <a:stretch>
            <a:fillRect/>
          </a:stretch>
        </p:blipFill>
        <p:spPr>
          <a:xfrm>
            <a:off x="4796175" y="1356850"/>
            <a:ext cx="4347825" cy="3829350"/>
          </a:xfrm>
          <a:prstGeom prst="rect">
            <a:avLst/>
          </a:prstGeom>
          <a:noFill/>
          <a:ln>
            <a:noFill/>
          </a:ln>
        </p:spPr>
      </p:pic>
      <p:sp>
        <p:nvSpPr>
          <p:cNvPr id="731" name="Google Shape;731;p80"/>
          <p:cNvSpPr/>
          <p:nvPr/>
        </p:nvSpPr>
        <p:spPr>
          <a:xfrm flipH="1" rot="10800000">
            <a:off x="65800" y="441779"/>
            <a:ext cx="9012300" cy="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80"/>
          <p:cNvSpPr/>
          <p:nvPr/>
        </p:nvSpPr>
        <p:spPr>
          <a:xfrm>
            <a:off x="65850" y="49575"/>
            <a:ext cx="9012300" cy="33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18E"/>
              </a:solidFill>
            </a:endParaRPr>
          </a:p>
        </p:txBody>
      </p:sp>
      <p:sp>
        <p:nvSpPr>
          <p:cNvPr id="733" name="Google Shape;733;p80"/>
          <p:cNvSpPr txBox="1"/>
          <p:nvPr/>
        </p:nvSpPr>
        <p:spPr>
          <a:xfrm>
            <a:off x="65950" y="-21225"/>
            <a:ext cx="9012300" cy="401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200">
                <a:solidFill>
                  <a:srgbClr val="351C75"/>
                </a:solidFill>
                <a:latin typeface="Oswald"/>
                <a:ea typeface="Oswald"/>
                <a:cs typeface="Oswald"/>
                <a:sym typeface="Oswald"/>
              </a:rPr>
              <a:t>Net / Wall Games</a:t>
            </a:r>
            <a:endParaRPr sz="2200">
              <a:solidFill>
                <a:srgbClr val="351C75"/>
              </a:solidFill>
              <a:latin typeface="Oswald"/>
              <a:ea typeface="Oswald"/>
              <a:cs typeface="Oswald"/>
              <a:sym typeface="Oswald"/>
            </a:endParaRPr>
          </a:p>
        </p:txBody>
      </p:sp>
      <p:sp>
        <p:nvSpPr>
          <p:cNvPr id="734" name="Google Shape;734;p80"/>
          <p:cNvSpPr txBox="1"/>
          <p:nvPr/>
        </p:nvSpPr>
        <p:spPr>
          <a:xfrm>
            <a:off x="201775" y="379875"/>
            <a:ext cx="8876400" cy="8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3v3 Small Court Game</a:t>
            </a:r>
            <a:endParaRPr sz="2400">
              <a:solidFill>
                <a:schemeClr val="dk1"/>
              </a:solidFill>
              <a:latin typeface="Oswald"/>
              <a:ea typeface="Oswald"/>
              <a:cs typeface="Oswald"/>
              <a:sym typeface="Oswald"/>
            </a:endParaRPr>
          </a:p>
          <a:p>
            <a:pPr indent="0" lvl="0" marL="0" rtl="0" algn="ctr">
              <a:spcBef>
                <a:spcPts val="0"/>
              </a:spcBef>
              <a:spcAft>
                <a:spcPts val="0"/>
              </a:spcAft>
              <a:buNone/>
            </a:pPr>
            <a:r>
              <a:rPr lang="en" sz="2400">
                <a:solidFill>
                  <a:schemeClr val="dk1"/>
                </a:solidFill>
                <a:latin typeface="Oswald"/>
                <a:ea typeface="Oswald"/>
                <a:cs typeface="Oswald"/>
                <a:sym typeface="Oswald"/>
              </a:rPr>
              <a:t>Practice skills and tactics in a small sided game situation</a:t>
            </a:r>
            <a:endParaRPr sz="2400">
              <a:solidFill>
                <a:schemeClr val="dk1"/>
              </a:solidFill>
              <a:latin typeface="Oswald"/>
              <a:ea typeface="Oswald"/>
              <a:cs typeface="Oswald"/>
              <a:sym typeface="Oswald"/>
            </a:endParaRPr>
          </a:p>
          <a:p>
            <a:pPr indent="0" lvl="0" marL="0" rtl="0" algn="ctr">
              <a:spcBef>
                <a:spcPts val="0"/>
              </a:spcBef>
              <a:spcAft>
                <a:spcPts val="0"/>
              </a:spcAft>
              <a:buNone/>
            </a:pPr>
            <a:r>
              <a:t/>
            </a:r>
            <a:endParaRPr sz="2400">
              <a:solidFill>
                <a:schemeClr val="dk1"/>
              </a:solidFill>
            </a:endParaRPr>
          </a:p>
        </p:txBody>
      </p:sp>
      <p:sp>
        <p:nvSpPr>
          <p:cNvPr id="735" name="Google Shape;735;p80"/>
          <p:cNvSpPr/>
          <p:nvPr/>
        </p:nvSpPr>
        <p:spPr>
          <a:xfrm>
            <a:off x="1322875" y="1356850"/>
            <a:ext cx="20463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51C75"/>
                </a:solidFill>
                <a:latin typeface="Oswald"/>
                <a:ea typeface="Oswald"/>
                <a:cs typeface="Oswald"/>
                <a:sym typeface="Oswald"/>
              </a:rPr>
              <a:t>Rules</a:t>
            </a:r>
            <a:endParaRPr>
              <a:solidFill>
                <a:srgbClr val="351C75"/>
              </a:solidFill>
              <a:latin typeface="Oswald"/>
              <a:ea typeface="Oswald"/>
              <a:cs typeface="Oswald"/>
              <a:sym typeface="Oswald"/>
            </a:endParaRPr>
          </a:p>
        </p:txBody>
      </p:sp>
      <p:sp>
        <p:nvSpPr>
          <p:cNvPr id="736" name="Google Shape;736;p80"/>
          <p:cNvSpPr/>
          <p:nvPr/>
        </p:nvSpPr>
        <p:spPr>
          <a:xfrm>
            <a:off x="1232425" y="3125263"/>
            <a:ext cx="2227200" cy="292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351C75"/>
                </a:solidFill>
                <a:latin typeface="Oswald"/>
                <a:ea typeface="Oswald"/>
                <a:cs typeface="Oswald"/>
                <a:sym typeface="Oswald"/>
              </a:rPr>
              <a:t>Levels / Layers of the Activity</a:t>
            </a:r>
            <a:endParaRPr sz="1200">
              <a:solidFill>
                <a:srgbClr val="351C75"/>
              </a:solidFill>
              <a:latin typeface="Oswald"/>
              <a:ea typeface="Oswald"/>
              <a:cs typeface="Oswald"/>
              <a:sym typeface="Oswald"/>
            </a:endParaRPr>
          </a:p>
        </p:txBody>
      </p:sp>
      <p:sp>
        <p:nvSpPr>
          <p:cNvPr id="737" name="Google Shape;737;p80"/>
          <p:cNvSpPr txBox="1"/>
          <p:nvPr/>
        </p:nvSpPr>
        <p:spPr>
          <a:xfrm>
            <a:off x="201775" y="1772425"/>
            <a:ext cx="4501500" cy="12627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1st layer stand in their court with the ball and serves it over the line to the receiving team.</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The two teams have a one-touch ralley trying to elude the other team.</a:t>
            </a:r>
            <a:endParaRPr sz="1200">
              <a:solidFill>
                <a:srgbClr val="FFFFFF"/>
              </a:solidFill>
              <a:latin typeface="Oswald"/>
              <a:ea typeface="Oswald"/>
              <a:cs typeface="Oswald"/>
              <a:sym typeface="Oswald"/>
            </a:endParaRPr>
          </a:p>
          <a:p>
            <a:pPr indent="-304800" lvl="0" marL="457200" rtl="0" algn="l">
              <a:lnSpc>
                <a:spcPct val="115000"/>
              </a:lnSpc>
              <a:spcBef>
                <a:spcPts val="0"/>
              </a:spcBef>
              <a:spcAft>
                <a:spcPts val="0"/>
              </a:spcAft>
              <a:buClr>
                <a:srgbClr val="FFFFFF"/>
              </a:buClr>
              <a:buSzPts val="1200"/>
              <a:buFont typeface="Oswald"/>
              <a:buChar char="●"/>
            </a:pPr>
            <a:r>
              <a:rPr lang="en" sz="1200">
                <a:solidFill>
                  <a:srgbClr val="FFFFFF"/>
                </a:solidFill>
                <a:latin typeface="Oswald"/>
                <a:ea typeface="Oswald"/>
                <a:cs typeface="Oswald"/>
                <a:sym typeface="Oswald"/>
              </a:rPr>
              <a:t>A team gains a point if the ball lands in their opponent's court or they hit the ball out of bounds.</a:t>
            </a:r>
            <a:endParaRPr>
              <a:solidFill>
                <a:srgbClr val="FFFFFF"/>
              </a:solidFill>
              <a:latin typeface="Oswald"/>
              <a:ea typeface="Oswald"/>
              <a:cs typeface="Oswald"/>
              <a:sym typeface="Oswald"/>
            </a:endParaRPr>
          </a:p>
        </p:txBody>
      </p:sp>
      <p:sp>
        <p:nvSpPr>
          <p:cNvPr id="738" name="Google Shape;738;p80"/>
          <p:cNvSpPr txBox="1"/>
          <p:nvPr/>
        </p:nvSpPr>
        <p:spPr>
          <a:xfrm>
            <a:off x="254850" y="3452175"/>
            <a:ext cx="4448400" cy="126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FFFFFF"/>
                </a:solidFill>
                <a:latin typeface="Oswald"/>
                <a:ea typeface="Oswald"/>
                <a:cs typeface="Oswald"/>
                <a:sym typeface="Oswald"/>
              </a:rPr>
              <a:t>#1 - 3 touch 3v3</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0"/>
              </a:spcAft>
              <a:buNone/>
            </a:pPr>
            <a:r>
              <a:rPr lang="en" sz="1200">
                <a:solidFill>
                  <a:srgbClr val="FFFFFF"/>
                </a:solidFill>
                <a:latin typeface="Oswald"/>
                <a:ea typeface="Oswald"/>
                <a:cs typeface="Oswald"/>
                <a:sym typeface="Oswald"/>
              </a:rPr>
              <a:t>#2 - Increase play area</a:t>
            </a:r>
            <a:endParaRPr sz="1200">
              <a:solidFill>
                <a:srgbClr val="FFFFFF"/>
              </a:solidFill>
              <a:latin typeface="Oswald"/>
              <a:ea typeface="Oswald"/>
              <a:cs typeface="Oswald"/>
              <a:sym typeface="Oswald"/>
            </a:endParaRPr>
          </a:p>
          <a:p>
            <a:pPr indent="0" lvl="0" marL="0" rtl="0" algn="l">
              <a:lnSpc>
                <a:spcPct val="115000"/>
              </a:lnSpc>
              <a:spcBef>
                <a:spcPts val="1600"/>
              </a:spcBef>
              <a:spcAft>
                <a:spcPts val="1600"/>
              </a:spcAft>
              <a:buNone/>
            </a:pPr>
            <a:r>
              <a:rPr lang="en" sz="1200">
                <a:solidFill>
                  <a:srgbClr val="FFFFFF"/>
                </a:solidFill>
                <a:latin typeface="Oswald"/>
                <a:ea typeface="Oswald"/>
                <a:cs typeface="Oswald"/>
                <a:sym typeface="Oswald"/>
              </a:rPr>
              <a:t>#3 - Create game with first to 10</a:t>
            </a:r>
            <a:endParaRPr>
              <a:solidFill>
                <a:srgbClr val="FFFFFF"/>
              </a:solidFill>
              <a:latin typeface="Oswald"/>
              <a:ea typeface="Oswald"/>
              <a:cs typeface="Oswald"/>
              <a:sym typeface="Oswald"/>
            </a:endParaRPr>
          </a:p>
        </p:txBody>
      </p:sp>
      <p:pic>
        <p:nvPicPr>
          <p:cNvPr id="739" name="Google Shape;739;p80" title="3 v 3 Mini-Court Volleyball Game - TGfU">
            <a:hlinkClick r:id="rId5"/>
          </p:cNvPr>
          <p:cNvPicPr preferRelativeResize="0"/>
          <p:nvPr/>
        </p:nvPicPr>
        <p:blipFill>
          <a:blip r:embed="rId6">
            <a:alphaModFix/>
          </a:blip>
          <a:stretch>
            <a:fillRect/>
          </a:stretch>
        </p:blipFill>
        <p:spPr>
          <a:xfrm>
            <a:off x="4927325" y="1547950"/>
            <a:ext cx="4039025" cy="25487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sp>
        <p:nvSpPr>
          <p:cNvPr id="744" name="Google Shape;744;p8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Wall Games - Activities - </a:t>
            </a:r>
            <a:r>
              <a:rPr lang="en" u="sng">
                <a:solidFill>
                  <a:schemeClr val="hlink"/>
                </a:solidFill>
                <a:hlinkClick r:id="rId3"/>
              </a:rPr>
              <a:t>Australian Sport</a:t>
            </a:r>
            <a:endParaRPr/>
          </a:p>
        </p:txBody>
      </p:sp>
      <p:pic>
        <p:nvPicPr>
          <p:cNvPr descr="2015-10-21 01:48:27 +00001.png" id="745" name="Google Shape;745;p81"/>
          <p:cNvPicPr preferRelativeResize="0"/>
          <p:nvPr/>
        </p:nvPicPr>
        <p:blipFill>
          <a:blip r:embed="rId4">
            <a:alphaModFix/>
          </a:blip>
          <a:stretch>
            <a:fillRect/>
          </a:stretch>
        </p:blipFill>
        <p:spPr>
          <a:xfrm>
            <a:off x="914875" y="1017725"/>
            <a:ext cx="7314251" cy="38385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8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Wall Games - Activities - </a:t>
            </a:r>
            <a:r>
              <a:rPr lang="en" u="sng">
                <a:solidFill>
                  <a:schemeClr val="hlink"/>
                </a:solidFill>
                <a:hlinkClick r:id="rId3"/>
              </a:rPr>
              <a:t>Australian Sport</a:t>
            </a:r>
            <a:endParaRPr/>
          </a:p>
        </p:txBody>
      </p:sp>
      <p:pic>
        <p:nvPicPr>
          <p:cNvPr descr="2015-10-21 01:48:37 +00001.png" id="751" name="Google Shape;751;p82"/>
          <p:cNvPicPr preferRelativeResize="0"/>
          <p:nvPr/>
        </p:nvPicPr>
        <p:blipFill>
          <a:blip r:embed="rId4">
            <a:alphaModFix/>
          </a:blip>
          <a:stretch>
            <a:fillRect/>
          </a:stretch>
        </p:blipFill>
        <p:spPr>
          <a:xfrm>
            <a:off x="928700" y="1017725"/>
            <a:ext cx="7286626" cy="41257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Wall Games - Activities - </a:t>
            </a:r>
            <a:r>
              <a:rPr lang="en" u="sng">
                <a:solidFill>
                  <a:schemeClr val="hlink"/>
                </a:solidFill>
                <a:hlinkClick r:id="rId3"/>
              </a:rPr>
              <a:t>Australian Sport</a:t>
            </a:r>
            <a:endParaRPr/>
          </a:p>
        </p:txBody>
      </p:sp>
      <p:pic>
        <p:nvPicPr>
          <p:cNvPr descr="2015-10-21 01:45:55 +00001.png" id="757" name="Google Shape;757;p83"/>
          <p:cNvPicPr preferRelativeResize="0"/>
          <p:nvPr/>
        </p:nvPicPr>
        <p:blipFill>
          <a:blip r:embed="rId4">
            <a:alphaModFix/>
          </a:blip>
          <a:stretch>
            <a:fillRect/>
          </a:stretch>
        </p:blipFill>
        <p:spPr>
          <a:xfrm>
            <a:off x="906825" y="1017725"/>
            <a:ext cx="7330351" cy="4125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Traditional</a:t>
            </a:r>
            <a:endParaRPr/>
          </a:p>
        </p:txBody>
      </p:sp>
      <p:sp>
        <p:nvSpPr>
          <p:cNvPr id="95" name="Google Shape;9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Oswald"/>
                <a:ea typeface="Oswald"/>
                <a:cs typeface="Oswald"/>
                <a:sym typeface="Oswald"/>
              </a:rPr>
              <a:t>We have always done it this way</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Sills in isolation (strategies might be forgotten about)</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Some smaller sized game play</a:t>
            </a:r>
            <a:endParaRPr>
              <a:solidFill>
                <a:srgbClr val="FFFFFF"/>
              </a:solidFill>
              <a:latin typeface="Oswald"/>
              <a:ea typeface="Oswald"/>
              <a:cs typeface="Oswald"/>
              <a:sym typeface="Oswald"/>
            </a:endParaRPr>
          </a:p>
          <a:p>
            <a:pPr indent="0" lvl="0" marL="0" rtl="0" algn="ctr">
              <a:spcBef>
                <a:spcPts val="0"/>
              </a:spcBef>
              <a:spcAft>
                <a:spcPts val="0"/>
              </a:spcAft>
              <a:buNone/>
            </a:pPr>
            <a:r>
              <a:rPr lang="en">
                <a:solidFill>
                  <a:srgbClr val="FFFFFF"/>
                </a:solidFill>
                <a:latin typeface="Oswald"/>
                <a:ea typeface="Oswald"/>
                <a:cs typeface="Oswald"/>
                <a:sym typeface="Oswald"/>
              </a:rPr>
              <a:t>Final large games </a:t>
            </a:r>
            <a:endParaRPr>
              <a:solidFill>
                <a:srgbClr val="FFFFFF"/>
              </a:solidFill>
              <a:latin typeface="Oswald"/>
              <a:ea typeface="Oswald"/>
              <a:cs typeface="Oswald"/>
              <a:sym typeface="Oswa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 Wall Games - Activities - </a:t>
            </a:r>
            <a:r>
              <a:rPr lang="en" u="sng">
                <a:solidFill>
                  <a:schemeClr val="hlink"/>
                </a:solidFill>
                <a:hlinkClick r:id="rId3"/>
              </a:rPr>
              <a:t>Australian Sport</a:t>
            </a:r>
            <a:endParaRPr/>
          </a:p>
        </p:txBody>
      </p:sp>
      <p:pic>
        <p:nvPicPr>
          <p:cNvPr descr="2015-10-21 01:46:06 +00001.png" id="763" name="Google Shape;763;p84"/>
          <p:cNvPicPr preferRelativeResize="0"/>
          <p:nvPr/>
        </p:nvPicPr>
        <p:blipFill>
          <a:blip r:embed="rId4">
            <a:alphaModFix/>
          </a:blip>
          <a:stretch>
            <a:fillRect/>
          </a:stretch>
        </p:blipFill>
        <p:spPr>
          <a:xfrm>
            <a:off x="923600" y="1065975"/>
            <a:ext cx="7296801" cy="407752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General</a:t>
            </a:r>
            <a:endParaRPr>
              <a:latin typeface="Oswald"/>
              <a:ea typeface="Oswald"/>
              <a:cs typeface="Oswald"/>
              <a:sym typeface="Oswald"/>
            </a:endParaRPr>
          </a:p>
        </p:txBody>
      </p:sp>
      <p:sp>
        <p:nvSpPr>
          <p:cNvPr id="769" name="Google Shape;769;p85"/>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301625" lvl="0" marL="457200" rtl="0" algn="l">
              <a:spcBef>
                <a:spcPts val="10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The main concept behind striking/fielding games is that when you are on offense you are striking an object (example: batting in baseball), and when you are on defense you are fielding an object (example: throwing the ball in cricket).</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Players can only score on offense by hitting a specified object into open area, and then advancing to designated areas(PlaySport [PS], no date).</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Players on defense will attempt to stop the offense from scoring by catching the object while it is in the air before it hits the ground or by retrieving the object and bringing it to the specified area before the offensive player gets there (PS, no date). </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Tracking, player will have to predict the path of the object in play (whether it be a baseball,cricket ball. ect) in attempt to hinder the progress of their opponents.</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One of the most common striking/fielding games is baseball. Other variations include games such as cricket, slow-pitch, 3 pitch, soccer baseball, tennis baseball, rounders, lob ball, and many others.</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Striking/fielding games are an excellent way to teach fundamental skills such as catching, throwing, running and striking(Butler et.al., 2003. pg. 29)</a:t>
            </a:r>
            <a:endParaRPr sz="1400">
              <a:solidFill>
                <a:srgbClr val="FFFFFF"/>
              </a:solidFill>
              <a:latin typeface="Oswald"/>
              <a:ea typeface="Oswald"/>
              <a:cs typeface="Oswald"/>
              <a:sym typeface="Oswa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Skills</a:t>
            </a:r>
            <a:endParaRPr>
              <a:latin typeface="Oswald"/>
              <a:ea typeface="Oswald"/>
              <a:cs typeface="Oswald"/>
              <a:sym typeface="Oswald"/>
            </a:endParaRPr>
          </a:p>
        </p:txBody>
      </p:sp>
      <p:sp>
        <p:nvSpPr>
          <p:cNvPr id="775" name="Google Shape;775;p86"/>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301625" lvl="0" marL="457200" rtl="0" algn="l">
              <a:spcBef>
                <a:spcPts val="10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There are three types of skills involved in striking/fielding games: Locomotor, non-locomotor, and manipulative skills (Guest Editorial, no date).</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Locomotor skills involve players being able to run, slide, jump, and leap.</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Non-locomotor skills involve stretching, bending, and reaching for an object.</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Manipulative Skills involve players being able to send an object (both by throwing and by striking it), receive (catch) an object, and retain (and run with) an object.</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These skills can also transfer over to invasion games such as basketball, where athletes must be able to pass the ball to their teammates who must catch it. </a:t>
            </a:r>
            <a:endParaRPr sz="1400">
              <a:solidFill>
                <a:srgbClr val="FFFFFF"/>
              </a:solidFill>
              <a:latin typeface="Oswald"/>
              <a:ea typeface="Oswald"/>
              <a:cs typeface="Oswald"/>
              <a:sym typeface="Oswald"/>
            </a:endParaRPr>
          </a:p>
          <a:p>
            <a:pPr indent="0" lvl="0" marL="0" rtl="0" algn="l">
              <a:lnSpc>
                <a:spcPct val="115000"/>
              </a:lnSpc>
              <a:spcBef>
                <a:spcPts val="900"/>
              </a:spcBef>
              <a:spcAft>
                <a:spcPts val="900"/>
              </a:spcAft>
              <a:buNone/>
            </a:pPr>
            <a:r>
              <a:t/>
            </a:r>
            <a:endParaRPr b="1" sz="1100" u="sng">
              <a:solidFill>
                <a:srgbClr val="FFFFFF"/>
              </a:solidFill>
              <a:latin typeface="Oswald"/>
              <a:ea typeface="Oswald"/>
              <a:cs typeface="Oswald"/>
              <a:sym typeface="Oswa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Strategies</a:t>
            </a:r>
            <a:endParaRPr>
              <a:latin typeface="Oswald"/>
              <a:ea typeface="Oswald"/>
              <a:cs typeface="Oswald"/>
              <a:sym typeface="Oswald"/>
            </a:endParaRPr>
          </a:p>
        </p:txBody>
      </p:sp>
      <p:sp>
        <p:nvSpPr>
          <p:cNvPr id="781" name="Google Shape;781;p87"/>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latin typeface="Oswald"/>
                <a:ea typeface="Oswald"/>
                <a:cs typeface="Oswald"/>
                <a:sym typeface="Oswald"/>
              </a:rPr>
              <a:t>OFFENSE</a:t>
            </a:r>
            <a:endParaRPr sz="1400">
              <a:solidFill>
                <a:srgbClr val="FFFFFF"/>
              </a:solidFill>
              <a:latin typeface="Oswald"/>
              <a:ea typeface="Oswald"/>
              <a:cs typeface="Oswald"/>
              <a:sym typeface="Oswald"/>
            </a:endParaRPr>
          </a:p>
          <a:p>
            <a:pPr indent="-301625" lvl="0" marL="457200" rtl="0" algn="l">
              <a:spcBef>
                <a:spcPts val="10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When on offense, the striker should attempt to place the selected object in areas where defenders cannot reach, in order to maximize the difficulty of getting the striker out and increasing the amount of points the offensive team can score.</a:t>
            </a:r>
            <a:r>
              <a:rPr lang="en" sz="1150">
                <a:solidFill>
                  <a:srgbClr val="FFFFFF"/>
                </a:solidFill>
                <a:latin typeface="Oswald"/>
                <a:ea typeface="Oswald"/>
                <a:cs typeface="Oswald"/>
                <a:sym typeface="Oswald"/>
              </a:rPr>
              <a:t> </a:t>
            </a:r>
            <a:r>
              <a:rPr lang="en" sz="1400">
                <a:solidFill>
                  <a:srgbClr val="FFFFFF"/>
                </a:solidFill>
                <a:latin typeface="Oswald"/>
                <a:ea typeface="Oswald"/>
                <a:cs typeface="Oswald"/>
                <a:sym typeface="Oswald"/>
              </a:rPr>
              <a:t>This may involve the striker using a variety of different shots such as a bunt, a high arcing shot, a line drive, or slap and run shot.</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The objective of every offensive player should be to hit the object out of the playing field if outside, or to a designated area if inside (examples include: home runs in baseball, and 6 points in cricket).</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Also it may be beneficial for an offensive player to sacrifice their own opportunity to advance one of their teammates. For example bunting in baseball to advance a teammate who is already on base.</a:t>
            </a:r>
            <a:endParaRPr sz="1400">
              <a:solidFill>
                <a:srgbClr val="FFFFFF"/>
              </a:solidFill>
              <a:latin typeface="Oswald"/>
              <a:ea typeface="Oswald"/>
              <a:cs typeface="Oswald"/>
              <a:sym typeface="Oswald"/>
            </a:endParaRPr>
          </a:p>
          <a:p>
            <a:pPr indent="0" lvl="0" marL="0" rtl="0" algn="l">
              <a:spcBef>
                <a:spcPts val="900"/>
              </a:spcBef>
              <a:spcAft>
                <a:spcPts val="90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Strategies</a:t>
            </a:r>
            <a:endParaRPr>
              <a:latin typeface="Oswald"/>
              <a:ea typeface="Oswald"/>
              <a:cs typeface="Oswald"/>
              <a:sym typeface="Oswald"/>
            </a:endParaRPr>
          </a:p>
        </p:txBody>
      </p:sp>
      <p:sp>
        <p:nvSpPr>
          <p:cNvPr id="787" name="Google Shape;787;p88"/>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None/>
            </a:pPr>
            <a:r>
              <a:rPr lang="en" sz="1400">
                <a:solidFill>
                  <a:srgbClr val="FFFFFF"/>
                </a:solidFill>
                <a:latin typeface="Oswald"/>
                <a:ea typeface="Oswald"/>
                <a:cs typeface="Oswald"/>
                <a:sym typeface="Oswald"/>
              </a:rPr>
              <a:t>DEFENSE</a:t>
            </a:r>
            <a:endParaRPr sz="1400">
              <a:solidFill>
                <a:srgbClr val="FFFFFF"/>
              </a:solidFill>
              <a:latin typeface="Oswald"/>
              <a:ea typeface="Oswald"/>
              <a:cs typeface="Oswald"/>
              <a:sym typeface="Oswald"/>
            </a:endParaRPr>
          </a:p>
          <a:p>
            <a:pPr indent="-301625" lvl="0" marL="457200" rtl="0" algn="l">
              <a:spcBef>
                <a:spcPts val="10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When on defense, players should always be in the ready position and try to anticipate where the object will be going so they can react quickly in order to make a play.</a:t>
            </a:r>
            <a:r>
              <a:rPr lang="en" sz="1150">
                <a:solidFill>
                  <a:srgbClr val="FFFFFF"/>
                </a:solidFill>
                <a:latin typeface="Oswald"/>
                <a:ea typeface="Oswald"/>
                <a:cs typeface="Oswald"/>
                <a:sym typeface="Oswald"/>
              </a:rPr>
              <a:t> </a:t>
            </a:r>
            <a:r>
              <a:rPr lang="en" sz="1400">
                <a:solidFill>
                  <a:srgbClr val="FFFFFF"/>
                </a:solidFill>
                <a:latin typeface="Oswald"/>
                <a:ea typeface="Oswald"/>
                <a:cs typeface="Oswald"/>
                <a:sym typeface="Oswald"/>
              </a:rPr>
              <a:t>In sports like Baseball smart players can strategically plan their throws in order to achieve double or triple plays.</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Fielders should cover the playing area evenly as individuals and as a cohesive unit (PlaySport [PS], No Date).</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The defensive player in charge of delivering the object to the striker should vary the method of delivery making it more difficult for the striker to contact the object (PS, No Date).</a:t>
            </a:r>
            <a:endParaRPr sz="1400">
              <a:solidFill>
                <a:srgbClr val="FFFFFF"/>
              </a:solidFill>
              <a:latin typeface="Oswald"/>
              <a:ea typeface="Oswald"/>
              <a:cs typeface="Oswald"/>
              <a:sym typeface="Oswald"/>
            </a:endParaRPr>
          </a:p>
          <a:p>
            <a:pPr indent="-301625" lvl="0" marL="457200" rtl="0" algn="l">
              <a:spcBef>
                <a:spcPts val="0"/>
              </a:spcBef>
              <a:spcAft>
                <a:spcPts val="0"/>
              </a:spcAft>
              <a:buClr>
                <a:srgbClr val="FFFFFF"/>
              </a:buClr>
              <a:buSzPts val="1150"/>
              <a:buFont typeface="Oswald"/>
              <a:buChar char="●"/>
            </a:pPr>
            <a:r>
              <a:rPr lang="en" sz="1400">
                <a:solidFill>
                  <a:srgbClr val="FFFFFF"/>
                </a:solidFill>
                <a:latin typeface="Oswald"/>
                <a:ea typeface="Oswald"/>
                <a:cs typeface="Oswald"/>
                <a:sym typeface="Oswald"/>
              </a:rPr>
              <a:t>Also it may be in the defenses best interest to "skip" certain offensive players that are dangerous offensively. for example; intentionally walking a batter in baseball.(Koleric,R).</a:t>
            </a:r>
            <a:endParaRPr sz="1400">
              <a:solidFill>
                <a:srgbClr val="FFFFFF"/>
              </a:solidFill>
              <a:latin typeface="Oswald"/>
              <a:ea typeface="Oswald"/>
              <a:cs typeface="Oswald"/>
              <a:sym typeface="Oswald"/>
            </a:endParaRPr>
          </a:p>
          <a:p>
            <a:pPr indent="0" lvl="0" marL="0" rtl="0" algn="l">
              <a:spcBef>
                <a:spcPts val="900"/>
              </a:spcBef>
              <a:spcAft>
                <a:spcPts val="90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Tactics</a:t>
            </a:r>
            <a:endParaRPr>
              <a:latin typeface="Oswald"/>
              <a:ea typeface="Oswald"/>
              <a:cs typeface="Oswald"/>
              <a:sym typeface="Oswald"/>
            </a:endParaRPr>
          </a:p>
        </p:txBody>
      </p:sp>
      <p:sp>
        <p:nvSpPr>
          <p:cNvPr id="793" name="Google Shape;793;p89"/>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FFFF"/>
                </a:solidFill>
                <a:latin typeface="Oswald"/>
                <a:ea typeface="Oswald"/>
                <a:cs typeface="Oswald"/>
                <a:sym typeface="Oswald"/>
              </a:rPr>
              <a:t>Tactical goals in Striking and Fielding games have a degree of complexity involved. For example, covering space in a game is a 3-Medium level of complexity while stopping a run in baseball is a 5-High level of complexity (PlaySport).</a:t>
            </a:r>
            <a:endParaRPr sz="1150">
              <a:solidFill>
                <a:srgbClr val="FFFFFF"/>
              </a:solidFill>
              <a:latin typeface="Oswald"/>
              <a:ea typeface="Oswald"/>
              <a:cs typeface="Oswald"/>
              <a:sym typeface="Oswa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9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Striking &amp; Fielding - Activities </a:t>
            </a:r>
            <a:r>
              <a:rPr lang="en"/>
              <a:t>from Sporting Schools</a:t>
            </a:r>
            <a:endParaRPr/>
          </a:p>
        </p:txBody>
      </p:sp>
      <p:pic>
        <p:nvPicPr>
          <p:cNvPr id="799" name="Google Shape;799;p90" title="Striking and Fielding - TGfU Activities">
            <a:hlinkClick r:id="rId4"/>
          </p:cNvPr>
          <p:cNvPicPr preferRelativeResize="0"/>
          <p:nvPr/>
        </p:nvPicPr>
        <p:blipFill>
          <a:blip r:embed="rId5">
            <a:alphaModFix/>
          </a:blip>
          <a:stretch>
            <a:fillRect/>
          </a:stretch>
        </p:blipFill>
        <p:spPr>
          <a:xfrm>
            <a:off x="1821488" y="1017725"/>
            <a:ext cx="5501033" cy="41257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9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ThePhysicalEducator.com</a:t>
            </a:r>
            <a:endParaRPr>
              <a:latin typeface="Oswald"/>
              <a:ea typeface="Oswald"/>
              <a:cs typeface="Oswald"/>
              <a:sym typeface="Oswald"/>
            </a:endParaRPr>
          </a:p>
        </p:txBody>
      </p:sp>
      <p:pic>
        <p:nvPicPr>
          <p:cNvPr descr="2015-10-17 13:32:18 +00001.png" id="805" name="Google Shape;805;p91">
            <a:hlinkClick r:id="rId3"/>
          </p:cNvPr>
          <p:cNvPicPr preferRelativeResize="0"/>
          <p:nvPr/>
        </p:nvPicPr>
        <p:blipFill>
          <a:blip r:embed="rId4">
            <a:alphaModFix/>
          </a:blip>
          <a:stretch>
            <a:fillRect/>
          </a:stretch>
        </p:blipFill>
        <p:spPr>
          <a:xfrm>
            <a:off x="1287096" y="1218246"/>
            <a:ext cx="6569800" cy="36727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ThePhysicalEducator.com</a:t>
            </a:r>
            <a:endParaRPr>
              <a:latin typeface="Oswald"/>
              <a:ea typeface="Oswald"/>
              <a:cs typeface="Oswald"/>
              <a:sym typeface="Oswald"/>
            </a:endParaRPr>
          </a:p>
        </p:txBody>
      </p:sp>
      <p:pic>
        <p:nvPicPr>
          <p:cNvPr descr="2015-10-17 13:30:15 +00001.png" id="811" name="Google Shape;811;p92">
            <a:hlinkClick r:id="rId3"/>
          </p:cNvPr>
          <p:cNvPicPr preferRelativeResize="0"/>
          <p:nvPr/>
        </p:nvPicPr>
        <p:blipFill>
          <a:blip r:embed="rId4">
            <a:alphaModFix/>
          </a:blip>
          <a:stretch>
            <a:fillRect/>
          </a:stretch>
        </p:blipFill>
        <p:spPr>
          <a:xfrm>
            <a:off x="1771650" y="1260800"/>
            <a:ext cx="5600700" cy="31432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9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ThePhysicalEducator.com</a:t>
            </a:r>
            <a:endParaRPr>
              <a:latin typeface="Oswald"/>
              <a:ea typeface="Oswald"/>
              <a:cs typeface="Oswald"/>
              <a:sym typeface="Oswald"/>
            </a:endParaRPr>
          </a:p>
        </p:txBody>
      </p:sp>
      <p:pic>
        <p:nvPicPr>
          <p:cNvPr descr="2015-10-17 13:33:23 +00001.png" id="817" name="Google Shape;817;p93">
            <a:hlinkClick r:id="rId3"/>
          </p:cNvPr>
          <p:cNvPicPr preferRelativeResize="0"/>
          <p:nvPr/>
        </p:nvPicPr>
        <p:blipFill rotWithShape="1">
          <a:blip r:embed="rId4">
            <a:alphaModFix/>
          </a:blip>
          <a:srcRect b="308" l="0" r="0" t="308"/>
          <a:stretch/>
        </p:blipFill>
        <p:spPr>
          <a:xfrm>
            <a:off x="1287096" y="1218246"/>
            <a:ext cx="6569800" cy="3672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ctrTitle"/>
          </p:nvPr>
        </p:nvSpPr>
        <p:spPr>
          <a:xfrm>
            <a:off x="311700" y="73150"/>
            <a:ext cx="8520600" cy="105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TGfU Is</a:t>
            </a:r>
            <a:endParaRPr/>
          </a:p>
        </p:txBody>
      </p:sp>
      <p:sp>
        <p:nvSpPr>
          <p:cNvPr id="101" name="Google Shape;101;p22"/>
          <p:cNvSpPr txBox="1"/>
          <p:nvPr>
            <p:ph idx="1" type="subTitle"/>
          </p:nvPr>
        </p:nvSpPr>
        <p:spPr>
          <a:xfrm>
            <a:off x="311700" y="1579925"/>
            <a:ext cx="8520600" cy="33861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Game, Skill Focus or Practice Task, Then Game</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Skill Focus or Practice Task is also in a mini game with modified rules to focus on the skill</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Practice Task could also be a strategy or tactic to develop</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Highly active (kinesthetically and mentally)</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Give students a chance to practice skills and strategies in a game and this helps them make better decisions</a:t>
            </a:r>
            <a:endParaRPr>
              <a:solidFill>
                <a:srgbClr val="FFFFFF"/>
              </a:solidFill>
              <a:latin typeface="Oswald"/>
              <a:ea typeface="Oswald"/>
              <a:cs typeface="Oswald"/>
              <a:sym typeface="Oswa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9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ThePhysicalEducator.com</a:t>
            </a:r>
            <a:endParaRPr>
              <a:latin typeface="Oswald"/>
              <a:ea typeface="Oswald"/>
              <a:cs typeface="Oswald"/>
              <a:sym typeface="Oswald"/>
            </a:endParaRPr>
          </a:p>
        </p:txBody>
      </p:sp>
      <p:pic>
        <p:nvPicPr>
          <p:cNvPr descr="2015-10-17 13:35:25 +00001.png" id="823" name="Google Shape;823;p94">
            <a:hlinkClick r:id="rId3"/>
          </p:cNvPr>
          <p:cNvPicPr preferRelativeResize="0"/>
          <p:nvPr/>
        </p:nvPicPr>
        <p:blipFill rotWithShape="1">
          <a:blip r:embed="rId4">
            <a:alphaModFix/>
          </a:blip>
          <a:srcRect b="179" l="0" r="0" t="169"/>
          <a:stretch/>
        </p:blipFill>
        <p:spPr>
          <a:xfrm>
            <a:off x="1287096" y="1218246"/>
            <a:ext cx="6569799" cy="36727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9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ThePhysicalEducator.com</a:t>
            </a:r>
            <a:endParaRPr>
              <a:latin typeface="Oswald"/>
              <a:ea typeface="Oswald"/>
              <a:cs typeface="Oswald"/>
              <a:sym typeface="Oswald"/>
            </a:endParaRPr>
          </a:p>
        </p:txBody>
      </p:sp>
      <p:pic>
        <p:nvPicPr>
          <p:cNvPr descr="2015-10-17 13:34:31 +00001.png" id="829" name="Google Shape;829;p95">
            <a:hlinkClick r:id="rId3"/>
          </p:cNvPr>
          <p:cNvPicPr preferRelativeResize="0"/>
          <p:nvPr/>
        </p:nvPicPr>
        <p:blipFill rotWithShape="1">
          <a:blip r:embed="rId4">
            <a:alphaModFix/>
          </a:blip>
          <a:srcRect b="179" l="0" r="0" t="169"/>
          <a:stretch/>
        </p:blipFill>
        <p:spPr>
          <a:xfrm>
            <a:off x="1287096" y="1218246"/>
            <a:ext cx="6569799" cy="36727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9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0:39 +00001.png" id="835" name="Google Shape;835;p96"/>
          <p:cNvPicPr preferRelativeResize="0"/>
          <p:nvPr/>
        </p:nvPicPr>
        <p:blipFill>
          <a:blip r:embed="rId4">
            <a:alphaModFix/>
          </a:blip>
          <a:stretch>
            <a:fillRect/>
          </a:stretch>
        </p:blipFill>
        <p:spPr>
          <a:xfrm>
            <a:off x="331850" y="1106225"/>
            <a:ext cx="8480301" cy="4037274"/>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9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0:59 +00001.png" id="841" name="Google Shape;841;p97"/>
          <p:cNvPicPr preferRelativeResize="0"/>
          <p:nvPr/>
        </p:nvPicPr>
        <p:blipFill>
          <a:blip r:embed="rId4">
            <a:alphaModFix/>
          </a:blip>
          <a:stretch>
            <a:fillRect/>
          </a:stretch>
        </p:blipFill>
        <p:spPr>
          <a:xfrm>
            <a:off x="577050" y="1136425"/>
            <a:ext cx="7989900" cy="400707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9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5:16 +00001.png" id="847" name="Google Shape;847;p98"/>
          <p:cNvPicPr preferRelativeResize="0"/>
          <p:nvPr/>
        </p:nvPicPr>
        <p:blipFill>
          <a:blip r:embed="rId4">
            <a:alphaModFix/>
          </a:blip>
          <a:stretch>
            <a:fillRect/>
          </a:stretch>
        </p:blipFill>
        <p:spPr>
          <a:xfrm>
            <a:off x="903075" y="1076025"/>
            <a:ext cx="7337850" cy="406747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6:23 +00001.png" id="853" name="Google Shape;853;p99"/>
          <p:cNvPicPr preferRelativeResize="0"/>
          <p:nvPr/>
        </p:nvPicPr>
        <p:blipFill>
          <a:blip r:embed="rId4">
            <a:alphaModFix/>
          </a:blip>
          <a:stretch>
            <a:fillRect/>
          </a:stretch>
        </p:blipFill>
        <p:spPr>
          <a:xfrm>
            <a:off x="918100" y="1017725"/>
            <a:ext cx="7307800" cy="412577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3:19 +00001.png" id="859" name="Google Shape;859;p100"/>
          <p:cNvPicPr preferRelativeResize="0"/>
          <p:nvPr/>
        </p:nvPicPr>
        <p:blipFill>
          <a:blip r:embed="rId4">
            <a:alphaModFix/>
          </a:blip>
          <a:stretch>
            <a:fillRect/>
          </a:stretch>
        </p:blipFill>
        <p:spPr>
          <a:xfrm>
            <a:off x="940275" y="1116300"/>
            <a:ext cx="7263450" cy="402720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Striking Games: Activities - </a:t>
            </a:r>
            <a:r>
              <a:rPr lang="en" u="sng">
                <a:solidFill>
                  <a:schemeClr val="hlink"/>
                </a:solidFill>
                <a:latin typeface="Oswald"/>
                <a:ea typeface="Oswald"/>
                <a:cs typeface="Oswald"/>
                <a:sym typeface="Oswald"/>
                <a:hlinkClick r:id="rId3"/>
              </a:rPr>
              <a:t>Australian Sport</a:t>
            </a:r>
            <a:endParaRPr>
              <a:latin typeface="Oswald"/>
              <a:ea typeface="Oswald"/>
              <a:cs typeface="Oswald"/>
              <a:sym typeface="Oswald"/>
            </a:endParaRPr>
          </a:p>
        </p:txBody>
      </p:sp>
      <p:pic>
        <p:nvPicPr>
          <p:cNvPr descr="2015-10-21 01:33:37 +00001.png" id="865" name="Google Shape;865;p101"/>
          <p:cNvPicPr preferRelativeResize="0"/>
          <p:nvPr/>
        </p:nvPicPr>
        <p:blipFill>
          <a:blip r:embed="rId4">
            <a:alphaModFix/>
          </a:blip>
          <a:stretch>
            <a:fillRect/>
          </a:stretch>
        </p:blipFill>
        <p:spPr>
          <a:xfrm>
            <a:off x="934125" y="1017725"/>
            <a:ext cx="7275750" cy="4125775"/>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0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General</a:t>
            </a:r>
            <a:endParaRPr>
              <a:latin typeface="Oswald"/>
              <a:ea typeface="Oswald"/>
              <a:cs typeface="Oswald"/>
              <a:sym typeface="Oswald"/>
            </a:endParaRPr>
          </a:p>
        </p:txBody>
      </p:sp>
      <p:sp>
        <p:nvSpPr>
          <p:cNvPr id="871" name="Google Shape;871;p102"/>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400">
                <a:solidFill>
                  <a:srgbClr val="FFFFFF"/>
                </a:solidFill>
                <a:latin typeface="Oswald"/>
                <a:ea typeface="Oswald"/>
                <a:cs typeface="Oswald"/>
                <a:sym typeface="Oswald"/>
              </a:rPr>
              <a:t>In target games, a player either throws, slides, or strikes an object with the goal of having the object land closest too or in a designated target. Griffin et al. (2006, p. 21) Target games can be in the form of either a team sport or an individual sport and sub-categorized into being either unopposed (e.g. golf, archery, ten pin bowling) or opposed (e.g. lawn bowling, curling, shuffleboard). </a:t>
            </a:r>
            <a:endParaRPr sz="1400">
              <a:solidFill>
                <a:srgbClr val="FFFFFF"/>
              </a:solidFill>
              <a:latin typeface="Oswald"/>
              <a:ea typeface="Oswald"/>
              <a:cs typeface="Oswald"/>
              <a:sym typeface="Oswald"/>
            </a:endParaRPr>
          </a:p>
          <a:p>
            <a:pPr indent="0" lvl="0" marL="0" rtl="0" algn="l">
              <a:spcBef>
                <a:spcPts val="0"/>
              </a:spcBef>
              <a:spcAft>
                <a:spcPts val="0"/>
              </a:spcAft>
              <a:buClr>
                <a:srgbClr val="000000"/>
              </a:buClr>
              <a:buSzPts val="1100"/>
              <a:buFont typeface="Arial"/>
              <a:buNone/>
            </a:pPr>
            <a:r>
              <a:t/>
            </a:r>
            <a:endParaRPr sz="1400">
              <a:solidFill>
                <a:srgbClr val="FFFFFF"/>
              </a:solidFill>
              <a:latin typeface="Oswald"/>
              <a:ea typeface="Oswald"/>
              <a:cs typeface="Oswald"/>
              <a:sym typeface="Oswald"/>
            </a:endParaRPr>
          </a:p>
          <a:p>
            <a:pPr indent="0" lvl="0" marL="0" rtl="0" algn="l">
              <a:spcBef>
                <a:spcPts val="0"/>
              </a:spcBef>
              <a:spcAft>
                <a:spcPts val="0"/>
              </a:spcAft>
              <a:buClr>
                <a:srgbClr val="000000"/>
              </a:buClr>
              <a:buSzPts val="1100"/>
              <a:buFont typeface="Arial"/>
              <a:buNone/>
            </a:pPr>
            <a:r>
              <a:rPr lang="en" sz="1400">
                <a:solidFill>
                  <a:srgbClr val="FFFFFF"/>
                </a:solidFill>
                <a:latin typeface="Oswald"/>
                <a:ea typeface="Oswald"/>
                <a:cs typeface="Oswald"/>
                <a:sym typeface="Oswald"/>
              </a:rPr>
              <a:t>The same source also explained that with opposed target games players can prevent their opposition from scoring by knocking or blocking their opponent's ball or rock to an unfavorable position in relation to the designated target. This means that when participating in an unopposed target game, a player focuses solely on their execution in an attempt to be as close to the target as possible, whereas in opposed target games, the player has to be aware of their opponent's execution as well as some offensive and defensive strategies. Modified versions of target games should consider the students physical, cognitive, and social states of development in order to be successful (Araújo., D, Button, C., Chow, J,I., Davids, K., Renshaw, I., &amp; Shutleworth, R., 2007).</a:t>
            </a:r>
            <a:endParaRPr sz="1400">
              <a:solidFill>
                <a:srgbClr val="FFFFFF"/>
              </a:solidFill>
              <a:latin typeface="Oswald"/>
              <a:ea typeface="Oswald"/>
              <a:cs typeface="Oswald"/>
              <a:sym typeface="Oswa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0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Games: Skills</a:t>
            </a:r>
            <a:endParaRPr/>
          </a:p>
        </p:txBody>
      </p:sp>
      <p:sp>
        <p:nvSpPr>
          <p:cNvPr id="877" name="Google Shape;877;p103"/>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FFFFFF"/>
                </a:solidFill>
                <a:latin typeface="Oswald"/>
                <a:ea typeface="Oswald"/>
                <a:cs typeface="Oswald"/>
                <a:sym typeface="Oswald"/>
              </a:rPr>
              <a:t>Transferable skills are skills that can be acquired in one game and utilized in other games as well. In order for these skills to be transferable, the games must be similar to each other. Games can be grouped into categories or divisions so that students can identify common features such as tactics, rules, and skills more easily (PlaySport, n.d.).</a:t>
            </a:r>
            <a:endParaRPr sz="1400">
              <a:solidFill>
                <a:srgbClr val="FFFFFF"/>
              </a:solidFill>
              <a:latin typeface="Oswald"/>
              <a:ea typeface="Oswald"/>
              <a:cs typeface="Oswald"/>
              <a:sym typeface="Oswald"/>
            </a:endParaRPr>
          </a:p>
          <a:p>
            <a:pPr indent="0" lvl="0" marL="0" rtl="0" algn="l">
              <a:spcBef>
                <a:spcPts val="0"/>
              </a:spcBef>
              <a:spcAft>
                <a:spcPts val="0"/>
              </a:spcAft>
              <a:buNone/>
            </a:pPr>
            <a:r>
              <a:t/>
            </a:r>
            <a:endParaRPr sz="1400">
              <a:solidFill>
                <a:srgbClr val="FFFFFF"/>
              </a:solidFill>
              <a:latin typeface="Oswald"/>
              <a:ea typeface="Oswald"/>
              <a:cs typeface="Oswald"/>
              <a:sym typeface="Oswald"/>
            </a:endParaRPr>
          </a:p>
          <a:p>
            <a:pPr indent="0" lvl="0" marL="0" rtl="0" algn="l">
              <a:spcBef>
                <a:spcPts val="0"/>
              </a:spcBef>
              <a:spcAft>
                <a:spcPts val="0"/>
              </a:spcAft>
              <a:buNone/>
            </a:pPr>
            <a:r>
              <a:rPr lang="en" sz="1400">
                <a:solidFill>
                  <a:srgbClr val="FFFFFF"/>
                </a:solidFill>
                <a:latin typeface="Oswald"/>
                <a:ea typeface="Oswald"/>
                <a:cs typeface="Oswald"/>
                <a:sym typeface="Oswald"/>
              </a:rPr>
              <a:t>Transferable skills that are common to target games are:</a:t>
            </a:r>
            <a:endParaRPr sz="1400">
              <a:solidFill>
                <a:srgbClr val="FFFFFF"/>
              </a:solidFill>
              <a:latin typeface="Oswald"/>
              <a:ea typeface="Oswald"/>
              <a:cs typeface="Oswald"/>
              <a:sym typeface="Oswald"/>
            </a:endParaRPr>
          </a:p>
          <a:p>
            <a:pPr indent="-317500" lvl="0" marL="457200" rtl="0" algn="l">
              <a:spcBef>
                <a:spcPts val="100"/>
              </a:spcBef>
              <a:spcAft>
                <a:spcPts val="0"/>
              </a:spcAft>
              <a:buClr>
                <a:srgbClr val="FFFFFF"/>
              </a:buClr>
              <a:buSzPts val="1400"/>
              <a:buFont typeface="Oswald"/>
              <a:buChar char="●"/>
            </a:pPr>
            <a:r>
              <a:rPr lang="en" sz="1400">
                <a:solidFill>
                  <a:srgbClr val="FFFFFF"/>
                </a:solidFill>
                <a:latin typeface="Oswald"/>
                <a:ea typeface="Oswald"/>
                <a:cs typeface="Oswald"/>
                <a:sym typeface="Oswald"/>
              </a:rPr>
              <a:t>Players must be able to demonstrate hand-eye, foot-eye accuracy</a:t>
            </a:r>
            <a:endParaRPr sz="1400">
              <a:solidFill>
                <a:srgbClr val="FFFFFF"/>
              </a:solidFill>
              <a:latin typeface="Oswald"/>
              <a:ea typeface="Oswald"/>
              <a:cs typeface="Oswald"/>
              <a:sym typeface="Oswald"/>
            </a:endParaRPr>
          </a:p>
          <a:p>
            <a:pPr indent="-317500" lvl="0" marL="457200" rtl="0" algn="l">
              <a:spcBef>
                <a:spcPts val="0"/>
              </a:spcBef>
              <a:spcAft>
                <a:spcPts val="0"/>
              </a:spcAft>
              <a:buClr>
                <a:srgbClr val="FFFFFF"/>
              </a:buClr>
              <a:buSzPts val="1400"/>
              <a:buFont typeface="Oswald"/>
              <a:buChar char="●"/>
            </a:pPr>
            <a:r>
              <a:rPr lang="en" sz="1400">
                <a:solidFill>
                  <a:srgbClr val="FFFFFF"/>
                </a:solidFill>
                <a:latin typeface="Oswald"/>
                <a:ea typeface="Oswald"/>
                <a:cs typeface="Oswald"/>
                <a:sym typeface="Oswald"/>
              </a:rPr>
              <a:t>Players aim and shoot/throw/roll/etc. for a goal target</a:t>
            </a:r>
            <a:endParaRPr sz="1400">
              <a:solidFill>
                <a:srgbClr val="FFFFFF"/>
              </a:solidFill>
              <a:latin typeface="Oswald"/>
              <a:ea typeface="Oswald"/>
              <a:cs typeface="Oswald"/>
              <a:sym typeface="Oswald"/>
            </a:endParaRPr>
          </a:p>
          <a:p>
            <a:pPr indent="-317500" lvl="0" marL="457200" rtl="0" algn="l">
              <a:spcBef>
                <a:spcPts val="0"/>
              </a:spcBef>
              <a:spcAft>
                <a:spcPts val="0"/>
              </a:spcAft>
              <a:buClr>
                <a:srgbClr val="FFFFFF"/>
              </a:buClr>
              <a:buSzPts val="1400"/>
              <a:buFont typeface="Oswald"/>
              <a:buChar char="●"/>
            </a:pPr>
            <a:r>
              <a:rPr lang="en" sz="1400">
                <a:solidFill>
                  <a:srgbClr val="FFFFFF"/>
                </a:solidFill>
                <a:latin typeface="Oswald"/>
                <a:ea typeface="Oswald"/>
                <a:cs typeface="Oswald"/>
                <a:sym typeface="Oswald"/>
              </a:rPr>
              <a:t>Players utilize the synchronization of numerous body parts when releasing the object used in the game</a:t>
            </a:r>
            <a:endParaRPr sz="1400">
              <a:solidFill>
                <a:srgbClr val="FFFFFF"/>
              </a:solidFill>
              <a:latin typeface="Oswald"/>
              <a:ea typeface="Oswald"/>
              <a:cs typeface="Oswald"/>
              <a:sym typeface="Oswald"/>
            </a:endParaRPr>
          </a:p>
          <a:p>
            <a:pPr indent="-317500" lvl="0" marL="457200" rtl="0" algn="l">
              <a:spcBef>
                <a:spcPts val="0"/>
              </a:spcBef>
              <a:spcAft>
                <a:spcPts val="0"/>
              </a:spcAft>
              <a:buClr>
                <a:srgbClr val="FFFFFF"/>
              </a:buClr>
              <a:buSzPts val="1400"/>
              <a:buFont typeface="Oswald"/>
              <a:buChar char="●"/>
            </a:pPr>
            <a:r>
              <a:rPr lang="en" sz="1400">
                <a:solidFill>
                  <a:srgbClr val="FFFFFF"/>
                </a:solidFill>
                <a:latin typeface="Oswald"/>
                <a:ea typeface="Oswald"/>
                <a:cs typeface="Oswald"/>
                <a:sym typeface="Oswald"/>
              </a:rPr>
              <a:t>Both gross and fine motor skills are used to alter the flight/path of the released object</a:t>
            </a:r>
            <a:endParaRPr sz="1400">
              <a:solidFill>
                <a:srgbClr val="FFFFFF"/>
              </a:solidFill>
              <a:latin typeface="Oswald"/>
              <a:ea typeface="Oswald"/>
              <a:cs typeface="Oswald"/>
              <a:sym typeface="Oswald"/>
            </a:endParaRPr>
          </a:p>
          <a:p>
            <a:pPr indent="0" lvl="0" marL="0" rtl="0" algn="l">
              <a:lnSpc>
                <a:spcPct val="115000"/>
              </a:lnSpc>
              <a:spcBef>
                <a:spcPts val="900"/>
              </a:spcBef>
              <a:spcAft>
                <a:spcPts val="900"/>
              </a:spcAft>
              <a:buNone/>
            </a:pPr>
            <a:r>
              <a:t/>
            </a:r>
            <a:endParaRPr b="1" sz="1100" u="sng">
              <a:solidFill>
                <a:srgbClr val="FFFFFF"/>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ph type="ctrTitle"/>
          </p:nvPr>
        </p:nvSpPr>
        <p:spPr>
          <a:xfrm>
            <a:off x="311700" y="73150"/>
            <a:ext cx="8520600" cy="105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TGfU Is</a:t>
            </a:r>
            <a:endParaRPr/>
          </a:p>
        </p:txBody>
      </p:sp>
      <p:sp>
        <p:nvSpPr>
          <p:cNvPr id="107" name="Google Shape;107;p23"/>
          <p:cNvSpPr txBox="1"/>
          <p:nvPr>
            <p:ph idx="1" type="subTitle"/>
          </p:nvPr>
        </p:nvSpPr>
        <p:spPr>
          <a:xfrm>
            <a:off x="311700" y="1579925"/>
            <a:ext cx="8520600" cy="33861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Builds Students Competence (skills and strategies)</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With Higher Levels of Competence, Students Develop Confidence in the Play</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With Confidence, Students are Motivated to Play</a:t>
            </a:r>
            <a:endParaRPr>
              <a:solidFill>
                <a:srgbClr val="FFFFFF"/>
              </a:solidFill>
              <a:latin typeface="Oswald"/>
              <a:ea typeface="Oswald"/>
              <a:cs typeface="Oswald"/>
              <a:sym typeface="Oswald"/>
            </a:endParaRPr>
          </a:p>
          <a:p>
            <a:pPr indent="-406400" lvl="0" marL="457200" rtl="0" algn="l">
              <a:spcBef>
                <a:spcPts val="0"/>
              </a:spcBef>
              <a:spcAft>
                <a:spcPts val="0"/>
              </a:spcAft>
              <a:buClr>
                <a:srgbClr val="FFFFFF"/>
              </a:buClr>
              <a:buSzPts val="2800"/>
              <a:buFont typeface="Oswald"/>
              <a:buChar char="●"/>
            </a:pPr>
            <a:r>
              <a:rPr lang="en">
                <a:solidFill>
                  <a:srgbClr val="FFFFFF"/>
                </a:solidFill>
                <a:latin typeface="Oswald"/>
                <a:ea typeface="Oswald"/>
                <a:cs typeface="Oswald"/>
                <a:sym typeface="Oswald"/>
              </a:rPr>
              <a:t>When Students are Motivated, then they Participate</a:t>
            </a:r>
            <a:endParaRPr>
              <a:solidFill>
                <a:srgbClr val="FFFFFF"/>
              </a:solidFill>
              <a:latin typeface="Oswald"/>
              <a:ea typeface="Oswald"/>
              <a:cs typeface="Oswald"/>
              <a:sym typeface="Oswald"/>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Strategies</a:t>
            </a:r>
            <a:endParaRPr>
              <a:latin typeface="Oswald"/>
              <a:ea typeface="Oswald"/>
              <a:cs typeface="Oswald"/>
              <a:sym typeface="Oswald"/>
            </a:endParaRPr>
          </a:p>
        </p:txBody>
      </p:sp>
      <p:sp>
        <p:nvSpPr>
          <p:cNvPr id="883" name="Google Shape;883;p104"/>
          <p:cNvSpPr txBox="1"/>
          <p:nvPr>
            <p:ph idx="1" type="body"/>
          </p:nvPr>
        </p:nvSpPr>
        <p:spPr>
          <a:xfrm>
            <a:off x="311700" y="1152475"/>
            <a:ext cx="8520600" cy="34164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FFFFFF"/>
                </a:solidFill>
                <a:latin typeface="Oswald"/>
                <a:ea typeface="Oswald"/>
                <a:cs typeface="Oswald"/>
                <a:sym typeface="Oswald"/>
              </a:rPr>
              <a:t>It is commonly believed that the goal of any target game is to get a "bulls eye" by hitting the middle of a given target, however there is much more strategy to target games then one might believe. If the target game being played is </a:t>
            </a:r>
            <a:r>
              <a:rPr i="1" lang="en" sz="1150">
                <a:solidFill>
                  <a:srgbClr val="FFFFFF"/>
                </a:solidFill>
                <a:latin typeface="Oswald"/>
                <a:ea typeface="Oswald"/>
                <a:cs typeface="Oswald"/>
                <a:sym typeface="Oswald"/>
              </a:rPr>
              <a:t>unopposed</a:t>
            </a:r>
            <a:r>
              <a:rPr lang="en" sz="1150">
                <a:solidFill>
                  <a:srgbClr val="FFFFFF"/>
                </a:solidFill>
                <a:latin typeface="Oswald"/>
                <a:ea typeface="Oswald"/>
                <a:cs typeface="Oswald"/>
                <a:sym typeface="Oswald"/>
              </a:rPr>
              <a:t>, it is likely that only offensive strategies will be used. However, if the target game being played is </a:t>
            </a:r>
            <a:r>
              <a:rPr i="1" lang="en" sz="1150">
                <a:solidFill>
                  <a:srgbClr val="FFFFFF"/>
                </a:solidFill>
                <a:latin typeface="Oswald"/>
                <a:ea typeface="Oswald"/>
                <a:cs typeface="Oswald"/>
                <a:sym typeface="Oswald"/>
              </a:rPr>
              <a:t>opposed, </a:t>
            </a:r>
            <a:r>
              <a:rPr lang="en" sz="1150">
                <a:solidFill>
                  <a:srgbClr val="FFFFFF"/>
                </a:solidFill>
                <a:latin typeface="Oswald"/>
                <a:ea typeface="Oswald"/>
                <a:cs typeface="Oswald"/>
                <a:sym typeface="Oswald"/>
              </a:rPr>
              <a:t>then it is more likely that both offensive and defensive strategies will be used (Griffin et al., 2006, p. 21). The following are some common offensive and defensive strategies (</a:t>
            </a:r>
            <a:r>
              <a:rPr lang="en" sz="1150" u="sng">
                <a:solidFill>
                  <a:srgbClr val="FFFFFF"/>
                </a:solidFill>
                <a:latin typeface="Oswald"/>
                <a:ea typeface="Oswald"/>
                <a:cs typeface="Oswald"/>
                <a:sym typeface="Oswald"/>
                <a:hlinkClick r:id="rId3">
                  <a:extLst>
                    <a:ext uri="{A12FA001-AC4F-418D-AE19-62706E023703}">
                      <ahyp:hlinkClr val="tx"/>
                    </a:ext>
                  </a:extLst>
                </a:hlinkClick>
              </a:rPr>
              <a:t>www.playsport.net/en/Transferable-Skills.cfm</a:t>
            </a:r>
            <a:r>
              <a:rPr lang="en" sz="1150">
                <a:solidFill>
                  <a:srgbClr val="FFFFFF"/>
                </a:solidFill>
                <a:latin typeface="Oswald"/>
                <a:ea typeface="Oswald"/>
                <a:cs typeface="Oswald"/>
                <a:sym typeface="Oswald"/>
              </a:rPr>
              <a:t>).</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b="1" lang="en" sz="1150">
                <a:solidFill>
                  <a:srgbClr val="FFFFFF"/>
                </a:solidFill>
                <a:latin typeface="Oswald"/>
                <a:ea typeface="Oswald"/>
                <a:cs typeface="Oswald"/>
                <a:sym typeface="Oswald"/>
              </a:rPr>
              <a:t>Offensive strategies </a:t>
            </a:r>
            <a:r>
              <a:rPr lang="en" sz="1150">
                <a:solidFill>
                  <a:srgbClr val="FFFFFF"/>
                </a:solidFill>
                <a:latin typeface="Oswald"/>
                <a:ea typeface="Oswald"/>
                <a:cs typeface="Oswald"/>
                <a:sym typeface="Oswald"/>
              </a:rPr>
              <a:t>- Aim and accuracy are the main focus. The goal is to have the final location of the object be as close to the designated target as possible. This is achieved by controlling the object's speed and trajectory. You must plan your path to the target. For example, throwing a bulls-eye in darts.</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sz="1150">
              <a:solidFill>
                <a:srgbClr val="FFFFFF"/>
              </a:solidFill>
              <a:latin typeface="Oswald"/>
              <a:ea typeface="Oswald"/>
              <a:cs typeface="Oswald"/>
              <a:sym typeface="Oswald"/>
            </a:endParaRPr>
          </a:p>
          <a:p>
            <a:pPr indent="0" lvl="0" marL="0" rtl="0" algn="l">
              <a:spcBef>
                <a:spcPts val="0"/>
              </a:spcBef>
              <a:spcAft>
                <a:spcPts val="0"/>
              </a:spcAft>
              <a:buNone/>
            </a:pPr>
            <a:r>
              <a:rPr b="1" lang="en" sz="1150">
                <a:solidFill>
                  <a:srgbClr val="FFFFFF"/>
                </a:solidFill>
                <a:latin typeface="Oswald"/>
                <a:ea typeface="Oswald"/>
                <a:cs typeface="Oswald"/>
                <a:sym typeface="Oswald"/>
              </a:rPr>
              <a:t>Defensive strategies</a:t>
            </a:r>
            <a:r>
              <a:rPr lang="en" sz="1150">
                <a:solidFill>
                  <a:srgbClr val="FFFFFF"/>
                </a:solidFill>
                <a:latin typeface="Oswald"/>
                <a:ea typeface="Oswald"/>
                <a:cs typeface="Oswald"/>
                <a:sym typeface="Oswald"/>
              </a:rPr>
              <a:t> - There are several strategies that can be implemented within target games. Blocking your opponent's path to the target is a very common strategy. Using your ability to control aim and accuracy, have your object rest in an area that blocks a path and decreases your opponent's chances of having their object be closer to the target than yours. For example, setting up a guard in curling so that your opponent cannot take out your rock.</a:t>
            </a:r>
            <a:endParaRPr sz="1150">
              <a:solidFill>
                <a:srgbClr val="FFFFFF"/>
              </a:solidFill>
              <a:latin typeface="Oswald"/>
              <a:ea typeface="Oswald"/>
              <a:cs typeface="Oswald"/>
              <a:sym typeface="Oswald"/>
            </a:endParaRPr>
          </a:p>
          <a:p>
            <a:pPr indent="0" lvl="0" marL="0" rtl="0" algn="l">
              <a:spcBef>
                <a:spcPts val="0"/>
              </a:spcBef>
              <a:spcAft>
                <a:spcPts val="0"/>
              </a:spcAft>
              <a:buNone/>
            </a:pPr>
            <a:r>
              <a:t/>
            </a:r>
            <a:endParaRPr b="1" sz="1400" u="sng">
              <a:solidFill>
                <a:srgbClr val="FFFFFF"/>
              </a:solidFill>
              <a:latin typeface="Oswald"/>
              <a:ea typeface="Oswald"/>
              <a:cs typeface="Oswald"/>
              <a:sym typeface="Oswa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Tactics</a:t>
            </a:r>
            <a:endParaRPr>
              <a:latin typeface="Oswald"/>
              <a:ea typeface="Oswald"/>
              <a:cs typeface="Oswald"/>
              <a:sym typeface="Oswald"/>
            </a:endParaRPr>
          </a:p>
        </p:txBody>
      </p:sp>
      <p:sp>
        <p:nvSpPr>
          <p:cNvPr id="889" name="Google Shape;889;p105"/>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Tactical aspects of Target games such as the aim and accuracy and the protection of the target come with a degree of complexity. For example, aim and accuracy is a 1-Low level of complexity while the protection of a target is a 4-High level complexity (PlaySport).</a:t>
            </a:r>
            <a:endParaRPr sz="1150">
              <a:solidFill>
                <a:srgbClr val="FFFFFF"/>
              </a:solidFill>
              <a:latin typeface="Oswald"/>
              <a:ea typeface="Oswald"/>
              <a:cs typeface="Oswald"/>
              <a:sym typeface="Oswa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Target Games - Activities</a:t>
            </a:r>
            <a:r>
              <a:rPr lang="en"/>
              <a:t> from Sporting Schools</a:t>
            </a:r>
            <a:endParaRPr/>
          </a:p>
        </p:txBody>
      </p:sp>
      <p:pic>
        <p:nvPicPr>
          <p:cNvPr id="895" name="Google Shape;895;p106" title="Target Games - TGfU Activities">
            <a:hlinkClick r:id="rId4"/>
          </p:cNvPr>
          <p:cNvPicPr preferRelativeResize="0"/>
          <p:nvPr/>
        </p:nvPicPr>
        <p:blipFill>
          <a:blip r:embed="rId5">
            <a:alphaModFix/>
          </a:blip>
          <a:stretch>
            <a:fillRect/>
          </a:stretch>
        </p:blipFill>
        <p:spPr>
          <a:xfrm>
            <a:off x="1902413" y="1017725"/>
            <a:ext cx="5339176" cy="400437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Activities</a:t>
            </a:r>
            <a:endParaRPr>
              <a:latin typeface="Oswald"/>
              <a:ea typeface="Oswald"/>
              <a:cs typeface="Oswald"/>
              <a:sym typeface="Oswald"/>
            </a:endParaRPr>
          </a:p>
        </p:txBody>
      </p:sp>
      <p:sp>
        <p:nvSpPr>
          <p:cNvPr id="901" name="Google Shape;901;p107"/>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Activity 1: Target roll</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In pairs. Place a target 5 metres away e.g. a witches hat, between the pairs. Practice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rolling at the target. Begin with a large ball and then introduce a small ball.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Questions;</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What is the best way to make sure the target is hit? Discuss the best technique when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rolling a ball towards the target.</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10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Activities</a:t>
            </a:r>
            <a:endParaRPr>
              <a:latin typeface="Oswald"/>
              <a:ea typeface="Oswald"/>
              <a:cs typeface="Oswald"/>
              <a:sym typeface="Oswald"/>
            </a:endParaRPr>
          </a:p>
        </p:txBody>
      </p:sp>
      <p:sp>
        <p:nvSpPr>
          <p:cNvPr id="907" name="Google Shape;907;p108"/>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Activity 2: Multiple target roll</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In groups of 4 or 5. Place a number of lines (you can use ropes) with different point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values. The closest line your ball is to your score. Let each student have 3 turns.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Questions:</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How hard should you roll the ball?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What techniques are required to aim the ball?</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0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Activities</a:t>
            </a:r>
            <a:endParaRPr>
              <a:latin typeface="Oswald"/>
              <a:ea typeface="Oswald"/>
              <a:cs typeface="Oswald"/>
              <a:sym typeface="Oswald"/>
            </a:endParaRPr>
          </a:p>
        </p:txBody>
      </p:sp>
      <p:sp>
        <p:nvSpPr>
          <p:cNvPr id="913" name="Google Shape;913;p109"/>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Activity 3: Frisbee throw</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In pairs throwing a frisbee to land in a hoop. How many throws is required to land in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the hoop?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Questions:</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How hard do you need to throw the frisbee?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If it is going to left or right of the target how do you correct it?</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Target Games: Activities</a:t>
            </a:r>
            <a:endParaRPr>
              <a:latin typeface="Oswald"/>
              <a:ea typeface="Oswald"/>
              <a:cs typeface="Oswald"/>
              <a:sym typeface="Oswald"/>
            </a:endParaRPr>
          </a:p>
        </p:txBody>
      </p:sp>
      <p:sp>
        <p:nvSpPr>
          <p:cNvPr id="919" name="Google Shape;919;p110"/>
          <p:cNvSpPr txBox="1"/>
          <p:nvPr/>
        </p:nvSpPr>
        <p:spPr>
          <a:xfrm>
            <a:off x="457200" y="1566825"/>
            <a:ext cx="81633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Activity 4: Frisbee golf</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Set up a mini golf course of 5 holes using hoops as the hole. Students can play the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game in pairs.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Questions:</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How do we determine whose turn?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Use questions from above.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rPr lang="en" sz="1150">
                <a:solidFill>
                  <a:srgbClr val="FFFFFF"/>
                </a:solidFill>
                <a:latin typeface="Oswald"/>
                <a:ea typeface="Oswald"/>
                <a:cs typeface="Oswald"/>
                <a:sym typeface="Oswald"/>
              </a:rPr>
              <a:t> The extensions from here are numerous for the introduction of bowling, golf and other target games.</a:t>
            </a:r>
            <a:endParaRPr sz="1150">
              <a:solidFill>
                <a:srgbClr val="FFFFFF"/>
              </a:solidFill>
              <a:latin typeface="Oswald"/>
              <a:ea typeface="Oswald"/>
              <a:cs typeface="Oswald"/>
              <a:sym typeface="Oswald"/>
            </a:endParaRPr>
          </a:p>
          <a:p>
            <a:pPr indent="0" lvl="0" marL="0" rtl="0" algn="l">
              <a:lnSpc>
                <a:spcPct val="115000"/>
              </a:lnSpc>
              <a:spcBef>
                <a:spcPts val="0"/>
              </a:spcBef>
              <a:spcAft>
                <a:spcPts val="0"/>
              </a:spcAft>
              <a:buNone/>
            </a:pPr>
            <a:r>
              <a:t/>
            </a:r>
            <a:endParaRPr sz="1150">
              <a:solidFill>
                <a:srgbClr val="FFFFFF"/>
              </a:solidFill>
              <a:latin typeface="Oswald"/>
              <a:ea typeface="Oswald"/>
              <a:cs typeface="Oswald"/>
              <a:sym typeface="Oswa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111"/>
          <p:cNvSpPr txBox="1"/>
          <p:nvPr>
            <p:ph type="ctrTitle"/>
          </p:nvPr>
        </p:nvSpPr>
        <p:spPr>
          <a:xfrm>
            <a:off x="3879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Section #5</a:t>
            </a:r>
            <a:endParaRPr/>
          </a:p>
        </p:txBody>
      </p:sp>
      <p:sp>
        <p:nvSpPr>
          <p:cNvPr id="925" name="Google Shape;925;p111"/>
          <p:cNvSpPr txBox="1"/>
          <p:nvPr>
            <p:ph idx="1" type="subTitle"/>
          </p:nvPr>
        </p:nvSpPr>
        <p:spPr>
          <a:xfrm>
            <a:off x="1371600" y="2688805"/>
            <a:ext cx="6400800" cy="100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 and Links</a:t>
            </a:r>
            <a:endParaRPr/>
          </a:p>
          <a:p>
            <a:pPr indent="0" lvl="0" marL="0" rtl="0" algn="ctr">
              <a:spcBef>
                <a:spcPts val="0"/>
              </a:spcBef>
              <a:spcAft>
                <a:spcPts val="0"/>
              </a:spcAft>
              <a:buNone/>
            </a:pPr>
            <a:r>
              <a:rPr lang="en"/>
              <a:t>From </a:t>
            </a:r>
            <a:r>
              <a:rPr lang="en" u="sng">
                <a:solidFill>
                  <a:schemeClr val="hlink"/>
                </a:solidFill>
                <a:hlinkClick r:id="rId3"/>
              </a:rPr>
              <a:t>Mel Hamada</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931" name="Google Shape;931;p11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PHE Canada’s Move, Think, Learn Series</a:t>
            </a:r>
            <a:endParaRPr/>
          </a:p>
          <a:p>
            <a:pPr indent="-342900" lvl="0" marL="457200" rtl="0" algn="l">
              <a:spcBef>
                <a:spcPts val="1600"/>
              </a:spcBef>
              <a:spcAft>
                <a:spcPts val="0"/>
              </a:spcAft>
              <a:buSzPts val="1800"/>
              <a:buChar char="●"/>
            </a:pPr>
            <a:r>
              <a:rPr lang="en"/>
              <a:t>Free PDF resources for 9 different sport using a TGfU approach</a:t>
            </a:r>
            <a:endParaRPr/>
          </a:p>
          <a:p>
            <a:pPr indent="-342900" lvl="0" marL="457200" rtl="0" algn="l">
              <a:spcBef>
                <a:spcPts val="0"/>
              </a:spcBef>
              <a:spcAft>
                <a:spcPts val="0"/>
              </a:spcAft>
              <a:buSzPts val="1800"/>
              <a:buChar char="●"/>
            </a:pPr>
            <a:r>
              <a:rPr lang="en" u="sng">
                <a:solidFill>
                  <a:schemeClr val="hlink"/>
                </a:solidFill>
                <a:hlinkClick r:id="rId3"/>
              </a:rPr>
              <a:t>http://www.phecanada.ca/resources/move-think-learn</a:t>
            </a:r>
            <a:endParaRPr/>
          </a:p>
          <a:p>
            <a:pPr indent="0" lvl="0" marL="0" rtl="0" algn="l">
              <a:lnSpc>
                <a:spcPct val="115000"/>
              </a:lnSpc>
              <a:spcBef>
                <a:spcPts val="1600"/>
              </a:spcBef>
              <a:spcAft>
                <a:spcPts val="0"/>
              </a:spcAft>
              <a:buClr>
                <a:schemeClr val="dk1"/>
              </a:buClr>
              <a:buSzPts val="1100"/>
              <a:buFont typeface="Arial"/>
              <a:buNone/>
            </a:pPr>
            <a:r>
              <a:rPr i="1" lang="en"/>
              <a:t>Teaching Games for Understanding: Theory, Research and Practice.  </a:t>
            </a:r>
            <a:r>
              <a:rPr lang="en"/>
              <a:t>Linda Griffin &amp; Joy Butler</a:t>
            </a:r>
            <a:endParaRPr/>
          </a:p>
          <a:p>
            <a:pPr indent="0" lvl="0" marL="0" rtl="0" algn="l">
              <a:lnSpc>
                <a:spcPct val="115000"/>
              </a:lnSpc>
              <a:spcBef>
                <a:spcPts val="1600"/>
              </a:spcBef>
              <a:spcAft>
                <a:spcPts val="0"/>
              </a:spcAft>
              <a:buClr>
                <a:schemeClr val="dk1"/>
              </a:buClr>
              <a:buSzPts val="1100"/>
              <a:buFont typeface="Arial"/>
              <a:buNone/>
            </a:pPr>
            <a:r>
              <a:rPr i="1" lang="en"/>
              <a:t>TGfU…Simply Good Pedagogy: Understanding a Complex Challenge. </a:t>
            </a:r>
            <a:r>
              <a:rPr lang="en"/>
              <a:t>Tim Hopper, Joy Butler &amp; Brian Storey (Eds)</a:t>
            </a:r>
            <a:endParaRPr/>
          </a:p>
          <a:p>
            <a:pPr indent="0" lvl="0" marL="0" rtl="0" algn="l">
              <a:lnSpc>
                <a:spcPct val="115000"/>
              </a:lnSpc>
              <a:spcBef>
                <a:spcPts val="1600"/>
              </a:spcBef>
              <a:spcAft>
                <a:spcPts val="0"/>
              </a:spcAft>
              <a:buClr>
                <a:schemeClr val="dk1"/>
              </a:buClr>
              <a:buSzPts val="1100"/>
              <a:buFont typeface="Arial"/>
              <a:buNone/>
            </a:pPr>
            <a:r>
              <a:rPr i="1" lang="en"/>
              <a:t>Teaching Games for Understanding in Physical Education and Sport. </a:t>
            </a:r>
            <a:r>
              <a:rPr lang="en"/>
              <a:t>Joy Butler, Linda Griffin, Ben Lombardo &amp; Richard Nastasi (Eds)</a:t>
            </a:r>
            <a:endParaRPr/>
          </a:p>
          <a:p>
            <a:pPr indent="0" lvl="0" marL="0" rtl="0" algn="l">
              <a:spcBef>
                <a:spcPts val="1600"/>
              </a:spcBef>
              <a:spcAft>
                <a:spcPts val="1600"/>
              </a:spcAft>
              <a:buNone/>
            </a:pPr>
            <a:r>
              <a:t/>
            </a:r>
            <a:endParaRPr>
              <a:solidFill>
                <a:srgbClr val="4A86E8"/>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
        <p:nvSpPr>
          <p:cNvPr id="937" name="Google Shape;937;p1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a:t>Dr. Tim Hopper’s website (University of Victoria)</a:t>
            </a:r>
            <a:endParaRPr/>
          </a:p>
          <a:p>
            <a:pPr indent="0" lvl="0" marL="0" rtl="0" algn="l">
              <a:lnSpc>
                <a:spcPct val="115000"/>
              </a:lnSpc>
              <a:spcBef>
                <a:spcPts val="1600"/>
              </a:spcBef>
              <a:spcAft>
                <a:spcPts val="0"/>
              </a:spcAft>
              <a:buClr>
                <a:schemeClr val="dk1"/>
              </a:buClr>
              <a:buSzPts val="1100"/>
              <a:buFont typeface="Arial"/>
              <a:buNone/>
            </a:pPr>
            <a:r>
              <a:rPr lang="en" u="sng">
                <a:solidFill>
                  <a:schemeClr val="hlink"/>
                </a:solidFill>
                <a:hlinkClick r:id="rId3"/>
              </a:rPr>
              <a:t>http://web.uvic.ca/~thopper/</a:t>
            </a:r>
            <a:endParaRPr/>
          </a:p>
          <a:p>
            <a:pPr indent="0" lvl="0" marL="0" rtl="0" algn="l">
              <a:lnSpc>
                <a:spcPct val="115000"/>
              </a:lnSpc>
              <a:spcBef>
                <a:spcPts val="1600"/>
              </a:spcBef>
              <a:spcAft>
                <a:spcPts val="0"/>
              </a:spcAft>
              <a:buClr>
                <a:schemeClr val="dk1"/>
              </a:buClr>
              <a:buSzPts val="1100"/>
              <a:buFont typeface="Arial"/>
              <a:buNone/>
            </a:pPr>
            <a:r>
              <a:rPr lang="en"/>
              <a:t>TGFU Posters created by Ardis Hufnagel &amp; Naomi Hartl</a:t>
            </a:r>
            <a:endParaRPr/>
          </a:p>
          <a:p>
            <a:pPr indent="0" lvl="0" marL="0" rtl="0" algn="l">
              <a:lnSpc>
                <a:spcPct val="115000"/>
              </a:lnSpc>
              <a:spcBef>
                <a:spcPts val="1600"/>
              </a:spcBef>
              <a:spcAft>
                <a:spcPts val="0"/>
              </a:spcAft>
              <a:buClr>
                <a:schemeClr val="dk1"/>
              </a:buClr>
              <a:buSzPts val="1100"/>
              <a:buFont typeface="Arial"/>
              <a:buNone/>
            </a:pPr>
            <a:r>
              <a:rPr lang="en" u="sng">
                <a:solidFill>
                  <a:schemeClr val="hlink"/>
                </a:solidFill>
                <a:hlinkClick r:id="rId4"/>
              </a:rPr>
              <a:t>https://drive.google.com/file/d/0B4uMP9WUchJjUEJ3Z1I3dEx6VUk/view?usp=sharing</a:t>
            </a:r>
            <a:r>
              <a:rPr lang="en"/>
              <a:t> </a:t>
            </a:r>
            <a:endParaRPr/>
          </a:p>
          <a:p>
            <a:pPr indent="0" lvl="0" marL="0" rtl="0" algn="l">
              <a:lnSpc>
                <a:spcPct val="115000"/>
              </a:lnSpc>
              <a:spcBef>
                <a:spcPts val="1600"/>
              </a:spcBef>
              <a:spcAft>
                <a:spcPts val="0"/>
              </a:spcAft>
              <a:buClr>
                <a:schemeClr val="dk1"/>
              </a:buClr>
              <a:buSzPts val="1100"/>
              <a:buFont typeface="Arial"/>
              <a:buNone/>
            </a:pPr>
            <a:r>
              <a:rPr lang="en"/>
              <a:t>TGfU Teacher Resource by Naomi Hartl</a:t>
            </a:r>
            <a:endParaRPr/>
          </a:p>
          <a:p>
            <a:pPr indent="0" lvl="0" marL="0" rtl="0" algn="l">
              <a:lnSpc>
                <a:spcPct val="115000"/>
              </a:lnSpc>
              <a:spcBef>
                <a:spcPts val="1600"/>
              </a:spcBef>
              <a:spcAft>
                <a:spcPts val="0"/>
              </a:spcAft>
              <a:buClr>
                <a:schemeClr val="dk1"/>
              </a:buClr>
              <a:buSzPts val="1100"/>
              <a:buFont typeface="Arial"/>
              <a:buNone/>
            </a:pPr>
            <a:r>
              <a:rPr lang="en" u="sng">
                <a:solidFill>
                  <a:schemeClr val="hlink"/>
                </a:solidFill>
                <a:hlinkClick r:id="rId5"/>
              </a:rPr>
              <a:t>https://docs.google.com/document/d/1yVLFe4bs5-_jTbpGbFCyRcv6mjCrmwupv0ZRBGQp0Ic/edit</a:t>
            </a:r>
            <a:r>
              <a:rPr lang="en"/>
              <a:t> </a:t>
            </a:r>
            <a:endParaRPr/>
          </a:p>
          <a:p>
            <a:pPr indent="0" lvl="0" marL="0" rtl="0" algn="l">
              <a:spcBef>
                <a:spcPts val="1600"/>
              </a:spcBef>
              <a:spcAft>
                <a:spcPts val="1600"/>
              </a:spcAft>
              <a:buNone/>
            </a:pPr>
            <a:r>
              <a:t/>
            </a:r>
            <a:endParaRPr>
              <a:solidFill>
                <a:srgbClr val="4A86E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