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Coming Soon"/>
      <p:regular r:id="rId22"/>
    </p:embeddedFont>
    <p:embeddedFont>
      <p:font typeface="Luckiest Guy"/>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ComingSoon-regular.fnt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LuckiestGuy-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742dc79d4e2aee2f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742dc79d4e2aee2f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742dc79d4e2aee2f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742dc79d4e2aee2f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7de6ec2b445f633b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7de6ec2b445f633b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7de6ec2b445f633b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7de6ec2b445f633b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7676eef14f4ed657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7676eef14f4ed657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ee450d1fbe_0_5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ee450d1fbe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ee450d1fbe_0_6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ee450d1fbe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7de6ec2b445f633b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7de6ec2b445f633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60b253014badd324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60b253014badd32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4a7df64a7d380796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4a7df64a7d380796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7de6ec2b445f633b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de6ec2b445f633b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4a7df64a7d380796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4a7df64a7d380796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7de6ec2b445f633b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7de6ec2b445f633b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742dc79d4e2aee2f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742dc79d4e2aee2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742dc79d4e2aee2f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42dc79d4e2aee2f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hyperlink" Target="https://www.wordwall.net/resource/6436240" TargetMode="External"/><Relationship Id="rId6"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hyperlink" Target="http://www.youtube.com/watch?v=jti8vE6BnFw" TargetMode="External"/><Relationship Id="rId5"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hyperlink" Target="http://www.youtube.com/watch?v=QJK_SqF40Ns" TargetMode="External"/><Relationship Id="rId5"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0.jpg"/><Relationship Id="rId4" Type="http://schemas.openxmlformats.org/officeDocument/2006/relationships/image" Target="../media/image23.png"/><Relationship Id="rId5" Type="http://schemas.openxmlformats.org/officeDocument/2006/relationships/image" Target="../media/image22.png"/><Relationship Id="rId6" Type="http://schemas.openxmlformats.org/officeDocument/2006/relationships/image" Target="../media/image28.png"/><Relationship Id="rId7" Type="http://schemas.openxmlformats.org/officeDocument/2006/relationships/hyperlink" Target="https://www.volleyballanswers.com/how-do-you-rotate-in-volleybal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0.jpg"/><Relationship Id="rId4" Type="http://schemas.openxmlformats.org/officeDocument/2006/relationships/image" Target="../media/image22.png"/><Relationship Id="rId5" Type="http://schemas.openxmlformats.org/officeDocument/2006/relationships/hyperlink" Target="https://www.volleyballanswers.com/how-do-you-rotate-in-volleybal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0.jpg"/><Relationship Id="rId4" Type="http://schemas.openxmlformats.org/officeDocument/2006/relationships/image" Target="../media/image22.png"/><Relationship Id="rId5" Type="http://schemas.openxmlformats.org/officeDocument/2006/relationships/hyperlink" Target="https://www.volleyballanswers.com/how-do-you-rotate-in-volleyball/" TargetMode="External"/><Relationship Id="rId6" Type="http://schemas.openxmlformats.org/officeDocument/2006/relationships/hyperlink" Target="https://www.wordwall.net/resource/18789232" TargetMode="External"/><Relationship Id="rId7" Type="http://schemas.openxmlformats.org/officeDocument/2006/relationships/image" Target="../media/image3.gif"/><Relationship Id="rId8" Type="http://schemas.openxmlformats.org/officeDocument/2006/relationships/image" Target="../media/image5.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7.gif"/><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https://www.wordwall.net/resource/14127387" TargetMode="External"/><Relationship Id="rId9" Type="http://schemas.openxmlformats.org/officeDocument/2006/relationships/image" Target="../media/image5.gif"/><Relationship Id="rId5" Type="http://schemas.openxmlformats.org/officeDocument/2006/relationships/image" Target="../media/image3.gif"/><Relationship Id="rId6" Type="http://schemas.openxmlformats.org/officeDocument/2006/relationships/hyperlink" Target="https://www.wordwall.net/resource/634905" TargetMode="External"/><Relationship Id="rId7" Type="http://schemas.openxmlformats.org/officeDocument/2006/relationships/hyperlink" Target="https://www.wordwall.net/resource/12950211" TargetMode="External"/><Relationship Id="rId8" Type="http://schemas.openxmlformats.org/officeDocument/2006/relationships/hyperlink" Target="https://www.wordwall.net/resource/409148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youtube.com/watch?v=Mxzp-DQbHv4" TargetMode="Externa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en.wikipedia.org/wiki/Sacramento_Kings" TargetMode="External"/><Relationship Id="rId4" Type="http://schemas.openxmlformats.org/officeDocument/2006/relationships/hyperlink" Target="https://en.wikipedia.org/wiki/Volleyball" TargetMode="External"/><Relationship Id="rId11" Type="http://schemas.openxmlformats.org/officeDocument/2006/relationships/hyperlink" Target="https://en.wikipedia.org/wiki/Sacramento_Kings" TargetMode="External"/><Relationship Id="rId10" Type="http://schemas.openxmlformats.org/officeDocument/2006/relationships/hyperlink" Target="https://en.wikipedia.org/wiki/Sacramento_Kings" TargetMode="External"/><Relationship Id="rId12" Type="http://schemas.openxmlformats.org/officeDocument/2006/relationships/hyperlink" Target="https://en.wikipedia.org/wiki/Sacramento_Kings" TargetMode="External"/><Relationship Id="rId9" Type="http://schemas.openxmlformats.org/officeDocument/2006/relationships/image" Target="../media/image6.png"/><Relationship Id="rId5" Type="http://schemas.openxmlformats.org/officeDocument/2006/relationships/hyperlink" Target="https://en.wikipedia.org/wiki/Sacramento_Kings" TargetMode="External"/><Relationship Id="rId6" Type="http://schemas.openxmlformats.org/officeDocument/2006/relationships/hyperlink" Target="http://www.youtube.com/watch?v=IveUpU_xE60" TargetMode="External"/><Relationship Id="rId7" Type="http://schemas.openxmlformats.org/officeDocument/2006/relationships/image" Target="../media/image7.jpg"/><Relationship Id="rId8" Type="http://schemas.openxmlformats.org/officeDocument/2006/relationships/hyperlink" Target="https://www.fivb.com/en/volleyball/thegame_glossary/histor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www.nba.com/kings/" TargetMode="External"/><Relationship Id="rId4" Type="http://schemas.openxmlformats.org/officeDocument/2006/relationships/hyperlink" Target="http://www.youtube.com/watch?v=OwcIiLfpQvI" TargetMode="External"/><Relationship Id="rId5"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ww.nba.com/kings/" TargetMode="External"/><Relationship Id="rId4" Type="http://schemas.openxmlformats.org/officeDocument/2006/relationships/hyperlink" Target="http://www.youtube.com/watch?v=P464_kcUsLc" TargetMode="External"/><Relationship Id="rId5" Type="http://schemas.openxmlformats.org/officeDocument/2006/relationships/image" Target="../media/image8.jpg"/><Relationship Id="rId6" Type="http://schemas.openxmlformats.org/officeDocument/2006/relationships/hyperlink" Target="http://www.youtube.com/watch?v=vMGgrNSrbjQ" TargetMode="External"/><Relationship Id="rId7"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hyperlink" Target="http://www.youtube.com/watch?v=DdMQns95WDI" TargetMode="External"/><Relationship Id="rId5"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hyperlink" Target="http://www.youtube.com/watch?v=higqiZY4Nr4" TargetMode="External"/><Relationship Id="rId5" Type="http://schemas.openxmlformats.org/officeDocument/2006/relationships/image" Target="../media/image17.jpg"/><Relationship Id="rId6" Type="http://schemas.openxmlformats.org/officeDocument/2006/relationships/hyperlink" Target="http://www.youtube.com/watch?v=ckqFKsu-WIo" TargetMode="External"/><Relationship Id="rId7"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hyperlink" Target="http://www.youtube.com/watch?v=A0epDjKO6wg" TargetMode="External"/><Relationship Id="rId9" Type="http://schemas.openxmlformats.org/officeDocument/2006/relationships/image" Target="../media/image13.jpg"/><Relationship Id="rId5" Type="http://schemas.openxmlformats.org/officeDocument/2006/relationships/image" Target="../media/image15.jpg"/><Relationship Id="rId6" Type="http://schemas.openxmlformats.org/officeDocument/2006/relationships/hyperlink" Target="http://www.youtube.com/watch?v=Y6DQCdY6u6E" TargetMode="External"/><Relationship Id="rId7" Type="http://schemas.openxmlformats.org/officeDocument/2006/relationships/image" Target="../media/image18.jpg"/><Relationship Id="rId8" Type="http://schemas.openxmlformats.org/officeDocument/2006/relationships/hyperlink" Target="http://www.youtube.com/watch?v=9mh4XBH091I"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914400" y="1940700"/>
            <a:ext cx="73152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0">
                <a:latin typeface="Luckiest Guy"/>
                <a:ea typeface="Luckiest Guy"/>
                <a:cs typeface="Luckiest Guy"/>
                <a:sym typeface="Luckiest Guy"/>
              </a:rPr>
              <a:t>VOLLEYBALL</a:t>
            </a:r>
            <a:endParaRPr sz="7000">
              <a:latin typeface="Luckiest Guy"/>
              <a:ea typeface="Luckiest Guy"/>
              <a:cs typeface="Luckiest Guy"/>
              <a:sym typeface="Luckiest Guy"/>
            </a:endParaRPr>
          </a:p>
        </p:txBody>
      </p:sp>
      <p:pic>
        <p:nvPicPr>
          <p:cNvPr id="55" name="Google Shape;55;p13"/>
          <p:cNvPicPr preferRelativeResize="0"/>
          <p:nvPr/>
        </p:nvPicPr>
        <p:blipFill>
          <a:blip r:embed="rId4">
            <a:alphaModFix/>
          </a:blip>
          <a:stretch>
            <a:fillRect/>
          </a:stretch>
        </p:blipFill>
        <p:spPr>
          <a:xfrm>
            <a:off x="98440" y="672673"/>
            <a:ext cx="3089900" cy="3429000"/>
          </a:xfrm>
          <a:prstGeom prst="rect">
            <a:avLst/>
          </a:prstGeom>
          <a:noFill/>
          <a:ln>
            <a:noFill/>
          </a:ln>
        </p:spPr>
      </p:pic>
      <p:pic>
        <p:nvPicPr>
          <p:cNvPr id="56" name="Google Shape;56;p13">
            <a:hlinkClick r:id="rId5"/>
          </p:cNvPr>
          <p:cNvPicPr preferRelativeResize="0"/>
          <p:nvPr/>
        </p:nvPicPr>
        <p:blipFill>
          <a:blip r:embed="rId6">
            <a:alphaModFix/>
          </a:blip>
          <a:stretch>
            <a:fillRect/>
          </a:stretch>
        </p:blipFill>
        <p:spPr>
          <a:xfrm>
            <a:off x="1515255" y="880108"/>
            <a:ext cx="1142625" cy="1142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22"/>
          <p:cNvPicPr preferRelativeResize="0"/>
          <p:nvPr/>
        </p:nvPicPr>
        <p:blipFill>
          <a:blip r:embed="rId3">
            <a:alphaModFix/>
          </a:blip>
          <a:stretch>
            <a:fillRect/>
          </a:stretch>
        </p:blipFill>
        <p:spPr>
          <a:xfrm>
            <a:off x="7" y="0"/>
            <a:ext cx="9144000" cy="1941450"/>
          </a:xfrm>
          <a:prstGeom prst="rect">
            <a:avLst/>
          </a:prstGeom>
          <a:noFill/>
          <a:ln>
            <a:noFill/>
          </a:ln>
        </p:spPr>
      </p:pic>
      <p:sp>
        <p:nvSpPr>
          <p:cNvPr id="169" name="Google Shape;169;p22"/>
          <p:cNvSpPr txBox="1"/>
          <p:nvPr/>
        </p:nvSpPr>
        <p:spPr>
          <a:xfrm>
            <a:off x="3002400" y="66550"/>
            <a:ext cx="3139200" cy="698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700">
                <a:solidFill>
                  <a:srgbClr val="45818E"/>
                </a:solidFill>
                <a:latin typeface="Luckiest Guy"/>
                <a:ea typeface="Luckiest Guy"/>
                <a:cs typeface="Luckiest Guy"/>
                <a:sym typeface="Luckiest Guy"/>
              </a:rPr>
              <a:t>BLOCKING</a:t>
            </a:r>
            <a:endParaRPr sz="3700">
              <a:solidFill>
                <a:srgbClr val="45818E"/>
              </a:solidFill>
              <a:latin typeface="Luckiest Guy"/>
              <a:ea typeface="Luckiest Guy"/>
              <a:cs typeface="Luckiest Guy"/>
              <a:sym typeface="Luckiest Guy"/>
            </a:endParaRPr>
          </a:p>
        </p:txBody>
      </p:sp>
      <p:sp>
        <p:nvSpPr>
          <p:cNvPr id="170" name="Google Shape;170;p22"/>
          <p:cNvSpPr txBox="1"/>
          <p:nvPr/>
        </p:nvSpPr>
        <p:spPr>
          <a:xfrm>
            <a:off x="4118800" y="1319800"/>
            <a:ext cx="4726200" cy="13860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323850" lvl="0" marL="457200" rtl="0" algn="l">
              <a:spcBef>
                <a:spcPts val="0"/>
              </a:spcBef>
              <a:spcAft>
                <a:spcPts val="0"/>
              </a:spcAft>
              <a:buSzPts val="1500"/>
              <a:buFont typeface="Coming Soon"/>
              <a:buChar char="●"/>
            </a:pPr>
            <a:r>
              <a:rPr lang="en" sz="1500">
                <a:latin typeface="Coming Soon"/>
                <a:ea typeface="Coming Soon"/>
                <a:cs typeface="Coming Soon"/>
                <a:sym typeface="Coming Soon"/>
              </a:rPr>
              <a:t>Stand at a comfortable distance off the net. You should be standing with enough leverage to push off and move sideways if you need to.</a:t>
            </a:r>
            <a:endParaRPr sz="1500">
              <a:latin typeface="Coming Soon"/>
              <a:ea typeface="Coming Soon"/>
              <a:cs typeface="Coming Soon"/>
              <a:sym typeface="Coming Soon"/>
            </a:endParaRPr>
          </a:p>
          <a:p>
            <a:pPr indent="-323850" lvl="0" marL="457200" rtl="0" algn="l">
              <a:spcBef>
                <a:spcPts val="0"/>
              </a:spcBef>
              <a:spcAft>
                <a:spcPts val="0"/>
              </a:spcAft>
              <a:buSzPts val="1500"/>
              <a:buFont typeface="Coming Soon"/>
              <a:buChar char="●"/>
            </a:pPr>
            <a:r>
              <a:rPr lang="en" sz="1500">
                <a:latin typeface="Coming Soon"/>
                <a:ea typeface="Coming Soon"/>
                <a:cs typeface="Coming Soon"/>
                <a:sym typeface="Coming Soon"/>
              </a:rPr>
              <a:t>Place your arms up in front of you. You want your arms up ready to react to the other teams offense.</a:t>
            </a:r>
            <a:endParaRPr sz="1500">
              <a:latin typeface="Coming Soon"/>
              <a:ea typeface="Coming Soon"/>
              <a:cs typeface="Coming Soon"/>
              <a:sym typeface="Coming Soon"/>
            </a:endParaRPr>
          </a:p>
        </p:txBody>
      </p:sp>
      <p:sp>
        <p:nvSpPr>
          <p:cNvPr id="171" name="Google Shape;171;p22"/>
          <p:cNvSpPr txBox="1"/>
          <p:nvPr/>
        </p:nvSpPr>
        <p:spPr>
          <a:xfrm>
            <a:off x="4042450" y="896900"/>
            <a:ext cx="4726200" cy="2922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READY POSITION</a:t>
            </a:r>
            <a:endParaRPr>
              <a:solidFill>
                <a:srgbClr val="FFFFFF"/>
              </a:solidFill>
              <a:latin typeface="Luckiest Guy"/>
              <a:ea typeface="Luckiest Guy"/>
              <a:cs typeface="Luckiest Guy"/>
              <a:sym typeface="Luckiest Guy"/>
            </a:endParaRPr>
          </a:p>
        </p:txBody>
      </p:sp>
      <p:sp>
        <p:nvSpPr>
          <p:cNvPr id="172" name="Google Shape;172;p22"/>
          <p:cNvSpPr txBox="1"/>
          <p:nvPr/>
        </p:nvSpPr>
        <p:spPr>
          <a:xfrm>
            <a:off x="4118800" y="2760300"/>
            <a:ext cx="4911000" cy="3963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EXECUTION </a:t>
            </a:r>
            <a:endParaRPr>
              <a:solidFill>
                <a:srgbClr val="FFFFFF"/>
              </a:solidFill>
              <a:latin typeface="Luckiest Guy"/>
              <a:ea typeface="Luckiest Guy"/>
              <a:cs typeface="Luckiest Guy"/>
              <a:sym typeface="Luckiest Guy"/>
            </a:endParaRPr>
          </a:p>
        </p:txBody>
      </p:sp>
      <p:sp>
        <p:nvSpPr>
          <p:cNvPr id="173" name="Google Shape;173;p22"/>
          <p:cNvSpPr txBox="1"/>
          <p:nvPr/>
        </p:nvSpPr>
        <p:spPr>
          <a:xfrm>
            <a:off x="4118800" y="3264850"/>
            <a:ext cx="4911000" cy="1639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14325" lvl="0" marL="457200" rtl="0" algn="l">
              <a:spcBef>
                <a:spcPts val="0"/>
              </a:spcBef>
              <a:spcAft>
                <a:spcPts val="0"/>
              </a:spcAft>
              <a:buSzPts val="1350"/>
              <a:buFont typeface="Coming Soon"/>
              <a:buChar char="●"/>
            </a:pPr>
            <a:r>
              <a:rPr lang="en" sz="1350">
                <a:latin typeface="Coming Soon"/>
                <a:ea typeface="Coming Soon"/>
                <a:cs typeface="Coming Soon"/>
                <a:sym typeface="Coming Soon"/>
              </a:rPr>
              <a:t>start by jumping laterally off of one foot. To move to the left, take a big step (or jump) to your left foot. </a:t>
            </a:r>
            <a:endParaRPr sz="1350">
              <a:latin typeface="Coming Soon"/>
              <a:ea typeface="Coming Soon"/>
              <a:cs typeface="Coming Soon"/>
              <a:sym typeface="Coming Soon"/>
            </a:endParaRPr>
          </a:p>
          <a:p>
            <a:pPr indent="-314325" lvl="0" marL="457200" rtl="0" algn="l">
              <a:spcBef>
                <a:spcPts val="0"/>
              </a:spcBef>
              <a:spcAft>
                <a:spcPts val="0"/>
              </a:spcAft>
              <a:buSzPts val="1350"/>
              <a:buFont typeface="Coming Soon"/>
              <a:buChar char="●"/>
            </a:pPr>
            <a:r>
              <a:rPr lang="en" sz="1350">
                <a:latin typeface="Coming Soon"/>
                <a:ea typeface="Coming Soon"/>
                <a:cs typeface="Coming Soon"/>
                <a:sym typeface="Coming Soon"/>
              </a:rPr>
              <a:t>Follow with your right foot, land, and jump straight up.</a:t>
            </a:r>
            <a:endParaRPr sz="1350">
              <a:latin typeface="Coming Soon"/>
              <a:ea typeface="Coming Soon"/>
              <a:cs typeface="Coming Soon"/>
              <a:sym typeface="Coming Soon"/>
            </a:endParaRPr>
          </a:p>
          <a:p>
            <a:pPr indent="-314325" lvl="0" marL="457200" rtl="0" algn="l">
              <a:spcBef>
                <a:spcPts val="0"/>
              </a:spcBef>
              <a:spcAft>
                <a:spcPts val="0"/>
              </a:spcAft>
              <a:buSzPts val="1350"/>
              <a:buFont typeface="Coming Soon"/>
              <a:buChar char="●"/>
            </a:pPr>
            <a:r>
              <a:rPr lang="en" sz="1350">
                <a:latin typeface="Coming Soon"/>
                <a:ea typeface="Coming Soon"/>
                <a:cs typeface="Coming Soon"/>
                <a:sym typeface="Coming Soon"/>
              </a:rPr>
              <a:t>You want to jump lined up in front of where the hitter will be contacting the ball.</a:t>
            </a:r>
            <a:endParaRPr sz="1350">
              <a:latin typeface="Coming Soon"/>
              <a:ea typeface="Coming Soon"/>
              <a:cs typeface="Coming Soon"/>
              <a:sym typeface="Coming Soon"/>
            </a:endParaRPr>
          </a:p>
          <a:p>
            <a:pPr indent="-314325" lvl="0" marL="457200" rtl="0" algn="l">
              <a:spcBef>
                <a:spcPts val="0"/>
              </a:spcBef>
              <a:spcAft>
                <a:spcPts val="0"/>
              </a:spcAft>
              <a:buSzPts val="1350"/>
              <a:buFont typeface="Coming Soon"/>
              <a:buChar char="●"/>
            </a:pPr>
            <a:r>
              <a:rPr lang="en" sz="1350">
                <a:latin typeface="Coming Soon"/>
                <a:ea typeface="Coming Soon"/>
                <a:cs typeface="Coming Soon"/>
                <a:sym typeface="Coming Soon"/>
              </a:rPr>
              <a:t>You want to make sure you are balanced before you jump.</a:t>
            </a:r>
            <a:endParaRPr sz="1350">
              <a:latin typeface="Coming Soon"/>
              <a:ea typeface="Coming Soon"/>
              <a:cs typeface="Coming Soon"/>
              <a:sym typeface="Coming Soon"/>
            </a:endParaRPr>
          </a:p>
        </p:txBody>
      </p:sp>
      <p:pic>
        <p:nvPicPr>
          <p:cNvPr descr="U.S. National Team members Cursty Jackson and David McKienzie provide blocking tips designed for all ages." id="174" name="Google Shape;174;p22" title="USAV Skill Video Blocking">
            <a:hlinkClick r:id="rId4"/>
          </p:cNvPr>
          <p:cNvPicPr preferRelativeResize="0"/>
          <p:nvPr/>
        </p:nvPicPr>
        <p:blipFill>
          <a:blip r:embed="rId5">
            <a:alphaModFix/>
          </a:blip>
          <a:stretch>
            <a:fillRect/>
          </a:stretch>
        </p:blipFill>
        <p:spPr>
          <a:xfrm>
            <a:off x="281625" y="1663350"/>
            <a:ext cx="3690550" cy="2742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23"/>
          <p:cNvPicPr preferRelativeResize="0"/>
          <p:nvPr/>
        </p:nvPicPr>
        <p:blipFill>
          <a:blip r:embed="rId3">
            <a:alphaModFix/>
          </a:blip>
          <a:stretch>
            <a:fillRect/>
          </a:stretch>
        </p:blipFill>
        <p:spPr>
          <a:xfrm>
            <a:off x="7" y="0"/>
            <a:ext cx="9144000" cy="1941450"/>
          </a:xfrm>
          <a:prstGeom prst="rect">
            <a:avLst/>
          </a:prstGeom>
          <a:noFill/>
          <a:ln>
            <a:noFill/>
          </a:ln>
        </p:spPr>
      </p:pic>
      <p:sp>
        <p:nvSpPr>
          <p:cNvPr id="180" name="Google Shape;180;p23"/>
          <p:cNvSpPr txBox="1"/>
          <p:nvPr/>
        </p:nvSpPr>
        <p:spPr>
          <a:xfrm>
            <a:off x="2946050" y="54525"/>
            <a:ext cx="3139200" cy="687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700">
                <a:solidFill>
                  <a:srgbClr val="45818E"/>
                </a:solidFill>
                <a:latin typeface="Luckiest Guy"/>
                <a:ea typeface="Luckiest Guy"/>
                <a:cs typeface="Luckiest Guy"/>
                <a:sym typeface="Luckiest Guy"/>
              </a:rPr>
              <a:t>Hitting</a:t>
            </a:r>
            <a:endParaRPr sz="3700">
              <a:solidFill>
                <a:srgbClr val="45818E"/>
              </a:solidFill>
              <a:latin typeface="Luckiest Guy"/>
              <a:ea typeface="Luckiest Guy"/>
              <a:cs typeface="Luckiest Guy"/>
              <a:sym typeface="Luckiest Guy"/>
            </a:endParaRPr>
          </a:p>
        </p:txBody>
      </p:sp>
      <p:sp>
        <p:nvSpPr>
          <p:cNvPr id="181" name="Google Shape;181;p23"/>
          <p:cNvSpPr txBox="1"/>
          <p:nvPr/>
        </p:nvSpPr>
        <p:spPr>
          <a:xfrm>
            <a:off x="3735250" y="824900"/>
            <a:ext cx="5025000" cy="3963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EXECUTION </a:t>
            </a:r>
            <a:endParaRPr>
              <a:solidFill>
                <a:srgbClr val="FFFFFF"/>
              </a:solidFill>
              <a:latin typeface="Luckiest Guy"/>
              <a:ea typeface="Luckiest Guy"/>
              <a:cs typeface="Luckiest Guy"/>
              <a:sym typeface="Luckiest Guy"/>
            </a:endParaRPr>
          </a:p>
        </p:txBody>
      </p:sp>
      <p:sp>
        <p:nvSpPr>
          <p:cNvPr id="182" name="Google Shape;182;p23"/>
          <p:cNvSpPr txBox="1"/>
          <p:nvPr/>
        </p:nvSpPr>
        <p:spPr>
          <a:xfrm>
            <a:off x="3735250" y="1356275"/>
            <a:ext cx="5262300" cy="3696900"/>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oming Soon"/>
              <a:buChar char="●"/>
            </a:pPr>
            <a:r>
              <a:rPr lang="en">
                <a:latin typeface="Coming Soon"/>
                <a:ea typeface="Coming Soon"/>
                <a:cs typeface="Coming Soon"/>
                <a:sym typeface="Coming Soon"/>
              </a:rPr>
              <a:t>APPROACH</a:t>
            </a:r>
            <a:endParaRPr>
              <a:latin typeface="Coming Soon"/>
              <a:ea typeface="Coming Soon"/>
              <a:cs typeface="Coming Soon"/>
              <a:sym typeface="Coming Soon"/>
            </a:endParaRPr>
          </a:p>
          <a:p>
            <a:pPr indent="-317500" lvl="1" marL="914400" rtl="0" algn="l">
              <a:spcBef>
                <a:spcPts val="0"/>
              </a:spcBef>
              <a:spcAft>
                <a:spcPts val="0"/>
              </a:spcAft>
              <a:buSzPts val="1400"/>
              <a:buFont typeface="Coming Soon"/>
              <a:buChar char="○"/>
            </a:pPr>
            <a:r>
              <a:rPr lang="en">
                <a:latin typeface="Coming Soon"/>
                <a:ea typeface="Coming Soon"/>
                <a:cs typeface="Coming Soon"/>
                <a:sym typeface="Coming Soon"/>
              </a:rPr>
              <a:t>The purpose of the approach is to position your body in the air ready to hit.</a:t>
            </a:r>
            <a:endParaRPr>
              <a:latin typeface="Coming Soon"/>
              <a:ea typeface="Coming Soon"/>
              <a:cs typeface="Coming Soon"/>
              <a:sym typeface="Coming Soon"/>
            </a:endParaRPr>
          </a:p>
          <a:p>
            <a:pPr indent="-317500" lvl="0" marL="457200" rtl="0" algn="l">
              <a:spcBef>
                <a:spcPts val="0"/>
              </a:spcBef>
              <a:spcAft>
                <a:spcPts val="0"/>
              </a:spcAft>
              <a:buSzPts val="1400"/>
              <a:buFont typeface="Coming Soon"/>
              <a:buChar char="●"/>
            </a:pPr>
            <a:r>
              <a:rPr lang="en">
                <a:latin typeface="Coming Soon"/>
                <a:ea typeface="Coming Soon"/>
                <a:cs typeface="Coming Soon"/>
                <a:sym typeface="Coming Soon"/>
              </a:rPr>
              <a:t>TAKE-OFF</a:t>
            </a:r>
            <a:endParaRPr>
              <a:latin typeface="Coming Soon"/>
              <a:ea typeface="Coming Soon"/>
              <a:cs typeface="Coming Soon"/>
              <a:sym typeface="Coming Soon"/>
            </a:endParaRPr>
          </a:p>
          <a:p>
            <a:pPr indent="-317500" lvl="1" marL="914400" rtl="0" algn="l">
              <a:spcBef>
                <a:spcPts val="0"/>
              </a:spcBef>
              <a:spcAft>
                <a:spcPts val="0"/>
              </a:spcAft>
              <a:buSzPts val="1400"/>
              <a:buFont typeface="Coming Soon"/>
              <a:buChar char="○"/>
            </a:pPr>
            <a:r>
              <a:rPr lang="en">
                <a:latin typeface="Coming Soon"/>
                <a:ea typeface="Coming Soon"/>
                <a:cs typeface="Coming Soon"/>
                <a:sym typeface="Coming Soon"/>
              </a:rPr>
              <a:t>Develop volleyball skills to quickly get off the ground using both legs to jump. The shorter the ground contact time is on the last two steps of the approach the more elastic energy you can utilize for exploding high. </a:t>
            </a:r>
            <a:endParaRPr>
              <a:latin typeface="Coming Soon"/>
              <a:ea typeface="Coming Soon"/>
              <a:cs typeface="Coming Soon"/>
              <a:sym typeface="Coming Soon"/>
            </a:endParaRPr>
          </a:p>
          <a:p>
            <a:pPr indent="-317500" lvl="0" marL="457200" rtl="0" algn="l">
              <a:spcBef>
                <a:spcPts val="0"/>
              </a:spcBef>
              <a:spcAft>
                <a:spcPts val="0"/>
              </a:spcAft>
              <a:buSzPts val="1400"/>
              <a:buFont typeface="Coming Soon"/>
              <a:buChar char="●"/>
            </a:pPr>
            <a:r>
              <a:rPr lang="en">
                <a:latin typeface="Coming Soon"/>
                <a:ea typeface="Coming Soon"/>
                <a:cs typeface="Coming Soon"/>
                <a:sym typeface="Coming Soon"/>
              </a:rPr>
              <a:t>MID-AIR CONTACT</a:t>
            </a:r>
            <a:endParaRPr>
              <a:latin typeface="Coming Soon"/>
              <a:ea typeface="Coming Soon"/>
              <a:cs typeface="Coming Soon"/>
              <a:sym typeface="Coming Soon"/>
            </a:endParaRPr>
          </a:p>
          <a:p>
            <a:pPr indent="-317500" lvl="1" marL="914400" rtl="0" algn="l">
              <a:spcBef>
                <a:spcPts val="0"/>
              </a:spcBef>
              <a:spcAft>
                <a:spcPts val="0"/>
              </a:spcAft>
              <a:buSzPts val="1400"/>
              <a:buFont typeface="Coming Soon"/>
              <a:buChar char="○"/>
            </a:pPr>
            <a:r>
              <a:rPr lang="en">
                <a:latin typeface="Coming Soon"/>
                <a:ea typeface="Coming Soon"/>
                <a:cs typeface="Coming Soon"/>
                <a:sym typeface="Coming Soon"/>
              </a:rPr>
              <a:t>You want to get positioned with your arm stretched upward about six inches behind the ball, then contact the ball at your highest point in the jump.</a:t>
            </a:r>
            <a:endParaRPr>
              <a:latin typeface="Coming Soon"/>
              <a:ea typeface="Coming Soon"/>
              <a:cs typeface="Coming Soon"/>
              <a:sym typeface="Coming Soon"/>
            </a:endParaRPr>
          </a:p>
          <a:p>
            <a:pPr indent="-317500" lvl="0" marL="457200" rtl="0" algn="l">
              <a:spcBef>
                <a:spcPts val="0"/>
              </a:spcBef>
              <a:spcAft>
                <a:spcPts val="0"/>
              </a:spcAft>
              <a:buSzPts val="1400"/>
              <a:buFont typeface="Coming Soon"/>
              <a:buChar char="●"/>
            </a:pPr>
            <a:r>
              <a:rPr lang="en">
                <a:latin typeface="Coming Soon"/>
                <a:ea typeface="Coming Soon"/>
                <a:cs typeface="Coming Soon"/>
                <a:sym typeface="Coming Soon"/>
              </a:rPr>
              <a:t>LANDING</a:t>
            </a:r>
            <a:endParaRPr>
              <a:latin typeface="Coming Soon"/>
              <a:ea typeface="Coming Soon"/>
              <a:cs typeface="Coming Soon"/>
              <a:sym typeface="Coming Soon"/>
            </a:endParaRPr>
          </a:p>
          <a:p>
            <a:pPr indent="-317500" lvl="1" marL="914400" rtl="0" algn="l">
              <a:spcBef>
                <a:spcPts val="0"/>
              </a:spcBef>
              <a:spcAft>
                <a:spcPts val="0"/>
              </a:spcAft>
              <a:buSzPts val="1400"/>
              <a:buFont typeface="Coming Soon"/>
              <a:buChar char="○"/>
            </a:pPr>
            <a:r>
              <a:rPr lang="en">
                <a:latin typeface="Coming Soon"/>
                <a:ea typeface="Coming Soon"/>
                <a:cs typeface="Coming Soon"/>
                <a:sym typeface="Coming Soon"/>
              </a:rPr>
              <a:t>Cushion your landing by landing on the balls of your feet with your knees bent.</a:t>
            </a:r>
            <a:endParaRPr>
              <a:latin typeface="Coming Soon"/>
              <a:ea typeface="Coming Soon"/>
              <a:cs typeface="Coming Soon"/>
              <a:sym typeface="Coming Soon"/>
            </a:endParaRPr>
          </a:p>
        </p:txBody>
      </p:sp>
      <p:pic>
        <p:nvPicPr>
          <p:cNvPr descr="U.S. Women's National Team member Caitlyn Donahue provides tips for outside hitting designed for all ages. For more USA Volleyball videos visit our website http://www.teamusa.org/USA-Volleyball/Video" id="183" name="Google Shape;183;p23" title="USAV Skill Video Hitting">
            <a:hlinkClick r:id="rId4"/>
          </p:cNvPr>
          <p:cNvPicPr preferRelativeResize="0"/>
          <p:nvPr/>
        </p:nvPicPr>
        <p:blipFill>
          <a:blip r:embed="rId5">
            <a:alphaModFix/>
          </a:blip>
          <a:stretch>
            <a:fillRect/>
          </a:stretch>
        </p:blipFill>
        <p:spPr>
          <a:xfrm>
            <a:off x="152400" y="2085150"/>
            <a:ext cx="3430450" cy="25728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87" name="Shape 187"/>
        <p:cNvGrpSpPr/>
        <p:nvPr/>
      </p:nvGrpSpPr>
      <p:grpSpPr>
        <a:xfrm>
          <a:off x="0" y="0"/>
          <a:ext cx="0" cy="0"/>
          <a:chOff x="0" y="0"/>
          <a:chExt cx="0" cy="0"/>
        </a:xfrm>
      </p:grpSpPr>
      <p:pic>
        <p:nvPicPr>
          <p:cNvPr id="188" name="Google Shape;188;p24"/>
          <p:cNvPicPr preferRelativeResize="0"/>
          <p:nvPr/>
        </p:nvPicPr>
        <p:blipFill rotWithShape="1">
          <a:blip r:embed="rId3">
            <a:alphaModFix/>
          </a:blip>
          <a:srcRect b="24542" l="0" r="0" t="13591"/>
          <a:stretch/>
        </p:blipFill>
        <p:spPr>
          <a:xfrm>
            <a:off x="3336025" y="-74400"/>
            <a:ext cx="5807976" cy="5143500"/>
          </a:xfrm>
          <a:prstGeom prst="rect">
            <a:avLst/>
          </a:prstGeom>
          <a:noFill/>
          <a:ln>
            <a:noFill/>
          </a:ln>
        </p:spPr>
      </p:pic>
      <p:pic>
        <p:nvPicPr>
          <p:cNvPr id="189" name="Google Shape;189;p24"/>
          <p:cNvPicPr preferRelativeResize="0"/>
          <p:nvPr/>
        </p:nvPicPr>
        <p:blipFill>
          <a:blip r:embed="rId4">
            <a:alphaModFix/>
          </a:blip>
          <a:stretch>
            <a:fillRect/>
          </a:stretch>
        </p:blipFill>
        <p:spPr>
          <a:xfrm>
            <a:off x="4417988" y="3245838"/>
            <a:ext cx="791075" cy="791075"/>
          </a:xfrm>
          <a:prstGeom prst="rect">
            <a:avLst/>
          </a:prstGeom>
          <a:noFill/>
          <a:ln>
            <a:noFill/>
          </a:ln>
        </p:spPr>
      </p:pic>
      <p:sp>
        <p:nvSpPr>
          <p:cNvPr id="190" name="Google Shape;190;p24"/>
          <p:cNvSpPr txBox="1"/>
          <p:nvPr/>
        </p:nvSpPr>
        <p:spPr>
          <a:xfrm>
            <a:off x="0" y="0"/>
            <a:ext cx="44004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u="sng">
                <a:latin typeface="Coming Soon"/>
                <a:ea typeface="Coming Soon"/>
                <a:cs typeface="Coming Soon"/>
                <a:sym typeface="Coming Soon"/>
              </a:rPr>
              <a:t>Setter</a:t>
            </a:r>
            <a:r>
              <a:rPr lang="en">
                <a:latin typeface="Coming Soon"/>
                <a:ea typeface="Coming Soon"/>
                <a:cs typeface="Coming Soon"/>
                <a:sym typeface="Coming Soon"/>
              </a:rPr>
              <a:t> – Runs the team's offense. Tries to make second contact with the ball and set it high in the air for the attackers to get a good, strong hit. Line up on the right front or right back of court.</a:t>
            </a:r>
            <a:endParaRPr>
              <a:latin typeface="Coming Soon"/>
              <a:ea typeface="Coming Soon"/>
              <a:cs typeface="Coming Soon"/>
              <a:sym typeface="Coming Soon"/>
            </a:endParaRPr>
          </a:p>
        </p:txBody>
      </p:sp>
      <p:pic>
        <p:nvPicPr>
          <p:cNvPr id="191" name="Google Shape;191;p24"/>
          <p:cNvPicPr preferRelativeResize="0"/>
          <p:nvPr/>
        </p:nvPicPr>
        <p:blipFill>
          <a:blip r:embed="rId4">
            <a:alphaModFix/>
          </a:blip>
          <a:stretch>
            <a:fillRect/>
          </a:stretch>
        </p:blipFill>
        <p:spPr>
          <a:xfrm>
            <a:off x="4705175" y="1562025"/>
            <a:ext cx="791075" cy="791075"/>
          </a:xfrm>
          <a:prstGeom prst="rect">
            <a:avLst/>
          </a:prstGeom>
          <a:noFill/>
          <a:ln>
            <a:noFill/>
          </a:ln>
        </p:spPr>
      </p:pic>
      <p:pic>
        <p:nvPicPr>
          <p:cNvPr id="192" name="Google Shape;192;p24"/>
          <p:cNvPicPr preferRelativeResize="0"/>
          <p:nvPr/>
        </p:nvPicPr>
        <p:blipFill>
          <a:blip r:embed="rId5">
            <a:alphaModFix/>
          </a:blip>
          <a:stretch>
            <a:fillRect/>
          </a:stretch>
        </p:blipFill>
        <p:spPr>
          <a:xfrm>
            <a:off x="4426250" y="-379425"/>
            <a:ext cx="3591150" cy="1941450"/>
          </a:xfrm>
          <a:prstGeom prst="rect">
            <a:avLst/>
          </a:prstGeom>
          <a:noFill/>
          <a:ln>
            <a:noFill/>
          </a:ln>
        </p:spPr>
      </p:pic>
      <p:sp>
        <p:nvSpPr>
          <p:cNvPr id="193" name="Google Shape;193;p24"/>
          <p:cNvSpPr txBox="1"/>
          <p:nvPr/>
        </p:nvSpPr>
        <p:spPr>
          <a:xfrm>
            <a:off x="4523727" y="3337336"/>
            <a:ext cx="579600" cy="60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latin typeface="Luckiest Guy"/>
                <a:ea typeface="Luckiest Guy"/>
                <a:cs typeface="Luckiest Guy"/>
                <a:sym typeface="Luckiest Guy"/>
              </a:rPr>
              <a:t>4</a:t>
            </a:r>
            <a:endParaRPr sz="2900">
              <a:latin typeface="Luckiest Guy"/>
              <a:ea typeface="Luckiest Guy"/>
              <a:cs typeface="Luckiest Guy"/>
              <a:sym typeface="Luckiest Guy"/>
            </a:endParaRPr>
          </a:p>
        </p:txBody>
      </p:sp>
      <p:pic>
        <p:nvPicPr>
          <p:cNvPr id="194" name="Google Shape;194;p24"/>
          <p:cNvPicPr preferRelativeResize="0"/>
          <p:nvPr/>
        </p:nvPicPr>
        <p:blipFill>
          <a:blip r:embed="rId4">
            <a:alphaModFix/>
          </a:blip>
          <a:stretch>
            <a:fillRect/>
          </a:stretch>
        </p:blipFill>
        <p:spPr>
          <a:xfrm>
            <a:off x="5844475" y="1562017"/>
            <a:ext cx="791075" cy="791074"/>
          </a:xfrm>
          <a:prstGeom prst="rect">
            <a:avLst/>
          </a:prstGeom>
          <a:noFill/>
          <a:ln>
            <a:noFill/>
          </a:ln>
        </p:spPr>
      </p:pic>
      <p:pic>
        <p:nvPicPr>
          <p:cNvPr id="195" name="Google Shape;195;p24"/>
          <p:cNvPicPr preferRelativeResize="0"/>
          <p:nvPr/>
        </p:nvPicPr>
        <p:blipFill>
          <a:blip r:embed="rId4">
            <a:alphaModFix/>
          </a:blip>
          <a:stretch>
            <a:fillRect/>
          </a:stretch>
        </p:blipFill>
        <p:spPr>
          <a:xfrm>
            <a:off x="6983775" y="1562025"/>
            <a:ext cx="791074" cy="791075"/>
          </a:xfrm>
          <a:prstGeom prst="rect">
            <a:avLst/>
          </a:prstGeom>
          <a:noFill/>
          <a:ln>
            <a:noFill/>
          </a:ln>
        </p:spPr>
      </p:pic>
      <p:pic>
        <p:nvPicPr>
          <p:cNvPr id="196" name="Google Shape;196;p24"/>
          <p:cNvPicPr preferRelativeResize="0"/>
          <p:nvPr/>
        </p:nvPicPr>
        <p:blipFill>
          <a:blip r:embed="rId6">
            <a:alphaModFix/>
          </a:blip>
          <a:stretch>
            <a:fillRect/>
          </a:stretch>
        </p:blipFill>
        <p:spPr>
          <a:xfrm>
            <a:off x="5844463" y="3245838"/>
            <a:ext cx="791075" cy="791075"/>
          </a:xfrm>
          <a:prstGeom prst="rect">
            <a:avLst/>
          </a:prstGeom>
          <a:noFill/>
          <a:ln>
            <a:noFill/>
          </a:ln>
        </p:spPr>
      </p:pic>
      <p:sp>
        <p:nvSpPr>
          <p:cNvPr id="197" name="Google Shape;197;p24"/>
          <p:cNvSpPr txBox="1"/>
          <p:nvPr/>
        </p:nvSpPr>
        <p:spPr>
          <a:xfrm>
            <a:off x="5991900" y="3337325"/>
            <a:ext cx="496200" cy="60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latin typeface="Luckiest Guy"/>
                <a:ea typeface="Luckiest Guy"/>
                <a:cs typeface="Luckiest Guy"/>
                <a:sym typeface="Luckiest Guy"/>
              </a:rPr>
              <a:t>2</a:t>
            </a:r>
            <a:endParaRPr sz="2900">
              <a:latin typeface="Luckiest Guy"/>
              <a:ea typeface="Luckiest Guy"/>
              <a:cs typeface="Luckiest Guy"/>
              <a:sym typeface="Luckiest Guy"/>
            </a:endParaRPr>
          </a:p>
        </p:txBody>
      </p:sp>
      <p:pic>
        <p:nvPicPr>
          <p:cNvPr id="198" name="Google Shape;198;p24"/>
          <p:cNvPicPr preferRelativeResize="0"/>
          <p:nvPr/>
        </p:nvPicPr>
        <p:blipFill>
          <a:blip r:embed="rId4">
            <a:alphaModFix/>
          </a:blip>
          <a:stretch>
            <a:fillRect/>
          </a:stretch>
        </p:blipFill>
        <p:spPr>
          <a:xfrm>
            <a:off x="7102376" y="3245838"/>
            <a:ext cx="791074" cy="791075"/>
          </a:xfrm>
          <a:prstGeom prst="rect">
            <a:avLst/>
          </a:prstGeom>
          <a:noFill/>
          <a:ln>
            <a:noFill/>
          </a:ln>
        </p:spPr>
      </p:pic>
      <p:sp>
        <p:nvSpPr>
          <p:cNvPr id="199" name="Google Shape;199;p24"/>
          <p:cNvSpPr txBox="1"/>
          <p:nvPr/>
        </p:nvSpPr>
        <p:spPr>
          <a:xfrm>
            <a:off x="7208100" y="3337318"/>
            <a:ext cx="579600" cy="60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latin typeface="Luckiest Guy"/>
                <a:ea typeface="Luckiest Guy"/>
                <a:cs typeface="Luckiest Guy"/>
                <a:sym typeface="Luckiest Guy"/>
              </a:rPr>
              <a:t>1</a:t>
            </a:r>
            <a:endParaRPr sz="2900">
              <a:latin typeface="Luckiest Guy"/>
              <a:ea typeface="Luckiest Guy"/>
              <a:cs typeface="Luckiest Guy"/>
              <a:sym typeface="Luckiest Guy"/>
            </a:endParaRPr>
          </a:p>
        </p:txBody>
      </p:sp>
      <p:sp>
        <p:nvSpPr>
          <p:cNvPr id="200" name="Google Shape;200;p24"/>
          <p:cNvSpPr txBox="1"/>
          <p:nvPr/>
        </p:nvSpPr>
        <p:spPr>
          <a:xfrm>
            <a:off x="7089500" y="1653520"/>
            <a:ext cx="579600" cy="60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latin typeface="Luckiest Guy"/>
                <a:ea typeface="Luckiest Guy"/>
                <a:cs typeface="Luckiest Guy"/>
                <a:sym typeface="Luckiest Guy"/>
              </a:rPr>
              <a:t>5</a:t>
            </a:r>
            <a:endParaRPr sz="2900">
              <a:latin typeface="Luckiest Guy"/>
              <a:ea typeface="Luckiest Guy"/>
              <a:cs typeface="Luckiest Guy"/>
              <a:sym typeface="Luckiest Guy"/>
            </a:endParaRPr>
          </a:p>
        </p:txBody>
      </p:sp>
      <p:sp>
        <p:nvSpPr>
          <p:cNvPr id="201" name="Google Shape;201;p24"/>
          <p:cNvSpPr txBox="1"/>
          <p:nvPr/>
        </p:nvSpPr>
        <p:spPr>
          <a:xfrm>
            <a:off x="5950200" y="1653533"/>
            <a:ext cx="579600" cy="60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latin typeface="Luckiest Guy"/>
                <a:ea typeface="Luckiest Guy"/>
                <a:cs typeface="Luckiest Guy"/>
                <a:sym typeface="Luckiest Guy"/>
              </a:rPr>
              <a:t>3</a:t>
            </a:r>
            <a:endParaRPr sz="2900">
              <a:latin typeface="Luckiest Guy"/>
              <a:ea typeface="Luckiest Guy"/>
              <a:cs typeface="Luckiest Guy"/>
              <a:sym typeface="Luckiest Guy"/>
            </a:endParaRPr>
          </a:p>
        </p:txBody>
      </p:sp>
      <p:sp>
        <p:nvSpPr>
          <p:cNvPr id="202" name="Google Shape;202;p24"/>
          <p:cNvSpPr txBox="1"/>
          <p:nvPr/>
        </p:nvSpPr>
        <p:spPr>
          <a:xfrm>
            <a:off x="4810913" y="1653520"/>
            <a:ext cx="579600" cy="60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latin typeface="Luckiest Guy"/>
                <a:ea typeface="Luckiest Guy"/>
                <a:cs typeface="Luckiest Guy"/>
                <a:sym typeface="Luckiest Guy"/>
              </a:rPr>
              <a:t>4</a:t>
            </a:r>
            <a:endParaRPr sz="2900">
              <a:latin typeface="Luckiest Guy"/>
              <a:ea typeface="Luckiest Guy"/>
              <a:cs typeface="Luckiest Guy"/>
              <a:sym typeface="Luckiest Guy"/>
            </a:endParaRPr>
          </a:p>
        </p:txBody>
      </p:sp>
      <p:sp>
        <p:nvSpPr>
          <p:cNvPr id="203" name="Google Shape;203;p24">
            <a:hlinkClick r:id="rId7"/>
          </p:cNvPr>
          <p:cNvSpPr txBox="1"/>
          <p:nvPr/>
        </p:nvSpPr>
        <p:spPr>
          <a:xfrm>
            <a:off x="4901663" y="4423790"/>
            <a:ext cx="2640300" cy="72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500">
                <a:solidFill>
                  <a:srgbClr val="FFFFFF"/>
                </a:solidFill>
                <a:latin typeface="Luckiest Guy"/>
                <a:ea typeface="Luckiest Guy"/>
                <a:cs typeface="Luckiest Guy"/>
                <a:sym typeface="Luckiest Guy"/>
              </a:rPr>
              <a:t>POSITIONS</a:t>
            </a:r>
            <a:endParaRPr sz="3500">
              <a:solidFill>
                <a:srgbClr val="FFFFFF"/>
              </a:solidFill>
              <a:latin typeface="Luckiest Guy"/>
              <a:ea typeface="Luckiest Guy"/>
              <a:cs typeface="Luckiest Guy"/>
              <a:sym typeface="Luckiest Guy"/>
            </a:endParaRPr>
          </a:p>
        </p:txBody>
      </p:sp>
      <p:sp>
        <p:nvSpPr>
          <p:cNvPr id="204" name="Google Shape;204;p24"/>
          <p:cNvSpPr txBox="1"/>
          <p:nvPr/>
        </p:nvSpPr>
        <p:spPr>
          <a:xfrm>
            <a:off x="4629875" y="2415875"/>
            <a:ext cx="994200" cy="600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45818E"/>
                </a:solidFill>
                <a:latin typeface="Luckiest Guy"/>
                <a:ea typeface="Luckiest Guy"/>
                <a:cs typeface="Luckiest Guy"/>
                <a:sym typeface="Luckiest Guy"/>
              </a:rPr>
              <a:t>Power</a:t>
            </a:r>
            <a:endParaRPr sz="1200">
              <a:solidFill>
                <a:srgbClr val="45818E"/>
              </a:solidFill>
              <a:latin typeface="Luckiest Guy"/>
              <a:ea typeface="Luckiest Guy"/>
              <a:cs typeface="Luckiest Guy"/>
              <a:sym typeface="Luckiest Guy"/>
            </a:endParaRPr>
          </a:p>
          <a:p>
            <a:pPr indent="0" lvl="0" marL="0" rtl="0" algn="ctr">
              <a:spcBef>
                <a:spcPts val="0"/>
              </a:spcBef>
              <a:spcAft>
                <a:spcPts val="0"/>
              </a:spcAft>
              <a:buNone/>
            </a:pPr>
            <a:r>
              <a:rPr lang="en" sz="1200">
                <a:solidFill>
                  <a:srgbClr val="45818E"/>
                </a:solidFill>
                <a:latin typeface="Luckiest Guy"/>
                <a:ea typeface="Luckiest Guy"/>
                <a:cs typeface="Luckiest Guy"/>
                <a:sym typeface="Luckiest Guy"/>
              </a:rPr>
              <a:t>hitter/</a:t>
            </a:r>
            <a:endParaRPr sz="1200">
              <a:solidFill>
                <a:srgbClr val="45818E"/>
              </a:solidFill>
              <a:latin typeface="Luckiest Guy"/>
              <a:ea typeface="Luckiest Guy"/>
              <a:cs typeface="Luckiest Guy"/>
              <a:sym typeface="Luckiest Guy"/>
            </a:endParaRPr>
          </a:p>
          <a:p>
            <a:pPr indent="0" lvl="0" marL="0" rtl="0" algn="ctr">
              <a:spcBef>
                <a:spcPts val="0"/>
              </a:spcBef>
              <a:spcAft>
                <a:spcPts val="0"/>
              </a:spcAft>
              <a:buNone/>
            </a:pPr>
            <a:r>
              <a:rPr lang="en" sz="1200">
                <a:solidFill>
                  <a:srgbClr val="45818E"/>
                </a:solidFill>
                <a:latin typeface="Luckiest Guy"/>
                <a:ea typeface="Luckiest Guy"/>
                <a:cs typeface="Luckiest Guy"/>
                <a:sym typeface="Luckiest Guy"/>
              </a:rPr>
              <a:t>blocker</a:t>
            </a:r>
            <a:endParaRPr sz="1200">
              <a:solidFill>
                <a:srgbClr val="45818E"/>
              </a:solidFill>
              <a:latin typeface="Luckiest Guy"/>
              <a:ea typeface="Luckiest Guy"/>
              <a:cs typeface="Luckiest Guy"/>
              <a:sym typeface="Luckiest Guy"/>
            </a:endParaRPr>
          </a:p>
        </p:txBody>
      </p:sp>
      <p:sp>
        <p:nvSpPr>
          <p:cNvPr id="205" name="Google Shape;205;p24"/>
          <p:cNvSpPr txBox="1"/>
          <p:nvPr/>
        </p:nvSpPr>
        <p:spPr>
          <a:xfrm>
            <a:off x="4400375" y="4092275"/>
            <a:ext cx="951300" cy="47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45818E"/>
                </a:solidFill>
                <a:latin typeface="Luckiest Guy"/>
                <a:ea typeface="Luckiest Guy"/>
                <a:cs typeface="Luckiest Guy"/>
                <a:sym typeface="Luckiest Guy"/>
              </a:rPr>
              <a:t> Backrow </a:t>
            </a:r>
            <a:r>
              <a:rPr lang="en" sz="1200">
                <a:solidFill>
                  <a:srgbClr val="45818E"/>
                </a:solidFill>
                <a:latin typeface="Luckiest Guy"/>
                <a:ea typeface="Luckiest Guy"/>
                <a:cs typeface="Luckiest Guy"/>
                <a:sym typeface="Luckiest Guy"/>
              </a:rPr>
              <a:t>P hitter</a:t>
            </a:r>
            <a:endParaRPr sz="1200">
              <a:solidFill>
                <a:srgbClr val="45818E"/>
              </a:solidFill>
              <a:latin typeface="Luckiest Guy"/>
              <a:ea typeface="Luckiest Guy"/>
              <a:cs typeface="Luckiest Guy"/>
              <a:sym typeface="Luckiest Guy"/>
            </a:endParaRPr>
          </a:p>
        </p:txBody>
      </p:sp>
      <p:sp>
        <p:nvSpPr>
          <p:cNvPr id="206" name="Google Shape;206;p24"/>
          <p:cNvSpPr txBox="1"/>
          <p:nvPr/>
        </p:nvSpPr>
        <p:spPr>
          <a:xfrm>
            <a:off x="5826275" y="2423029"/>
            <a:ext cx="994200" cy="600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45818E"/>
                </a:solidFill>
                <a:latin typeface="Luckiest Guy"/>
                <a:ea typeface="Luckiest Guy"/>
                <a:cs typeface="Luckiest Guy"/>
                <a:sym typeface="Luckiest Guy"/>
              </a:rPr>
              <a:t>Middle blocker/</a:t>
            </a:r>
            <a:endParaRPr sz="1200">
              <a:solidFill>
                <a:srgbClr val="45818E"/>
              </a:solidFill>
              <a:latin typeface="Luckiest Guy"/>
              <a:ea typeface="Luckiest Guy"/>
              <a:cs typeface="Luckiest Guy"/>
              <a:sym typeface="Luckiest Guy"/>
            </a:endParaRPr>
          </a:p>
          <a:p>
            <a:pPr indent="0" lvl="0" marL="0" rtl="0" algn="ctr">
              <a:spcBef>
                <a:spcPts val="0"/>
              </a:spcBef>
              <a:spcAft>
                <a:spcPts val="0"/>
              </a:spcAft>
              <a:buNone/>
            </a:pPr>
            <a:r>
              <a:rPr lang="en" sz="1200">
                <a:solidFill>
                  <a:srgbClr val="45818E"/>
                </a:solidFill>
                <a:latin typeface="Luckiest Guy"/>
                <a:ea typeface="Luckiest Guy"/>
                <a:cs typeface="Luckiest Guy"/>
                <a:sym typeface="Luckiest Guy"/>
              </a:rPr>
              <a:t>hitter</a:t>
            </a:r>
            <a:endParaRPr sz="1200">
              <a:solidFill>
                <a:srgbClr val="45818E"/>
              </a:solidFill>
              <a:latin typeface="Luckiest Guy"/>
              <a:ea typeface="Luckiest Guy"/>
              <a:cs typeface="Luckiest Guy"/>
              <a:sym typeface="Luckiest Guy"/>
            </a:endParaRPr>
          </a:p>
        </p:txBody>
      </p:sp>
      <p:sp>
        <p:nvSpPr>
          <p:cNvPr id="207" name="Google Shape;207;p24"/>
          <p:cNvSpPr txBox="1"/>
          <p:nvPr/>
        </p:nvSpPr>
        <p:spPr>
          <a:xfrm>
            <a:off x="7022675" y="2423029"/>
            <a:ext cx="994200" cy="600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45818E"/>
                </a:solidFill>
                <a:latin typeface="Luckiest Guy"/>
                <a:ea typeface="Luckiest Guy"/>
                <a:cs typeface="Luckiest Guy"/>
                <a:sym typeface="Luckiest Guy"/>
              </a:rPr>
              <a:t>outside</a:t>
            </a:r>
            <a:r>
              <a:rPr lang="en" sz="1200">
                <a:solidFill>
                  <a:srgbClr val="45818E"/>
                </a:solidFill>
                <a:latin typeface="Luckiest Guy"/>
                <a:ea typeface="Luckiest Guy"/>
                <a:cs typeface="Luckiest Guy"/>
                <a:sym typeface="Luckiest Guy"/>
              </a:rPr>
              <a:t> hitter/</a:t>
            </a:r>
            <a:endParaRPr sz="1200">
              <a:solidFill>
                <a:srgbClr val="45818E"/>
              </a:solidFill>
              <a:latin typeface="Luckiest Guy"/>
              <a:ea typeface="Luckiest Guy"/>
              <a:cs typeface="Luckiest Guy"/>
              <a:sym typeface="Luckiest Guy"/>
            </a:endParaRPr>
          </a:p>
          <a:p>
            <a:pPr indent="0" lvl="0" marL="0" rtl="0" algn="ctr">
              <a:spcBef>
                <a:spcPts val="0"/>
              </a:spcBef>
              <a:spcAft>
                <a:spcPts val="0"/>
              </a:spcAft>
              <a:buNone/>
            </a:pPr>
            <a:r>
              <a:rPr lang="en" sz="1200">
                <a:solidFill>
                  <a:srgbClr val="45818E"/>
                </a:solidFill>
                <a:latin typeface="Luckiest Guy"/>
                <a:ea typeface="Luckiest Guy"/>
                <a:cs typeface="Luckiest Guy"/>
                <a:sym typeface="Luckiest Guy"/>
              </a:rPr>
              <a:t>blocker</a:t>
            </a:r>
            <a:endParaRPr sz="1200">
              <a:solidFill>
                <a:srgbClr val="45818E"/>
              </a:solidFill>
              <a:latin typeface="Luckiest Guy"/>
              <a:ea typeface="Luckiest Guy"/>
              <a:cs typeface="Luckiest Guy"/>
              <a:sym typeface="Luckiest Guy"/>
            </a:endParaRPr>
          </a:p>
        </p:txBody>
      </p:sp>
      <p:sp>
        <p:nvSpPr>
          <p:cNvPr id="208" name="Google Shape;208;p24"/>
          <p:cNvSpPr txBox="1"/>
          <p:nvPr/>
        </p:nvSpPr>
        <p:spPr>
          <a:xfrm>
            <a:off x="5848175" y="4092275"/>
            <a:ext cx="791100" cy="304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45818E"/>
                </a:solidFill>
                <a:latin typeface="Luckiest Guy"/>
                <a:ea typeface="Luckiest Guy"/>
                <a:cs typeface="Luckiest Guy"/>
                <a:sym typeface="Luckiest Guy"/>
              </a:rPr>
              <a:t>libero</a:t>
            </a:r>
            <a:endParaRPr sz="1200">
              <a:solidFill>
                <a:srgbClr val="45818E"/>
              </a:solidFill>
              <a:latin typeface="Luckiest Guy"/>
              <a:ea typeface="Luckiest Guy"/>
              <a:cs typeface="Luckiest Guy"/>
              <a:sym typeface="Luckiest Guy"/>
            </a:endParaRPr>
          </a:p>
        </p:txBody>
      </p:sp>
      <p:sp>
        <p:nvSpPr>
          <p:cNvPr id="209" name="Google Shape;209;p24"/>
          <p:cNvSpPr txBox="1"/>
          <p:nvPr/>
        </p:nvSpPr>
        <p:spPr>
          <a:xfrm>
            <a:off x="7143575" y="4092275"/>
            <a:ext cx="791100" cy="304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45818E"/>
                </a:solidFill>
                <a:latin typeface="Luckiest Guy"/>
                <a:ea typeface="Luckiest Guy"/>
                <a:cs typeface="Luckiest Guy"/>
                <a:sym typeface="Luckiest Guy"/>
              </a:rPr>
              <a:t>setter</a:t>
            </a:r>
            <a:endParaRPr sz="1200">
              <a:solidFill>
                <a:srgbClr val="45818E"/>
              </a:solidFill>
              <a:latin typeface="Luckiest Guy"/>
              <a:ea typeface="Luckiest Guy"/>
              <a:cs typeface="Luckiest Guy"/>
              <a:sym typeface="Luckiest Guy"/>
            </a:endParaRPr>
          </a:p>
        </p:txBody>
      </p:sp>
      <p:sp>
        <p:nvSpPr>
          <p:cNvPr id="210" name="Google Shape;210;p24"/>
          <p:cNvSpPr txBox="1"/>
          <p:nvPr/>
        </p:nvSpPr>
        <p:spPr>
          <a:xfrm>
            <a:off x="0" y="1110300"/>
            <a:ext cx="4175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u="sng">
                <a:solidFill>
                  <a:schemeClr val="dk1"/>
                </a:solidFill>
                <a:latin typeface="Coming Soon"/>
                <a:ea typeface="Coming Soon"/>
                <a:cs typeface="Coming Soon"/>
                <a:sym typeface="Coming Soon"/>
              </a:rPr>
              <a:t>Libero</a:t>
            </a:r>
            <a:r>
              <a:rPr lang="en">
                <a:solidFill>
                  <a:schemeClr val="dk1"/>
                </a:solidFill>
                <a:latin typeface="Coming Soon"/>
                <a:ea typeface="Coming Soon"/>
                <a:cs typeface="Coming Soon"/>
                <a:sym typeface="Coming Soon"/>
              </a:rPr>
              <a:t> – Specialized defensive player whose job is to return spikes and serves. Subs in for anyone in the back row and must remain in the back row without rotating like the rest of the players.</a:t>
            </a:r>
            <a:endParaRPr>
              <a:latin typeface="Coming Soon"/>
              <a:ea typeface="Coming Soon"/>
              <a:cs typeface="Coming Soon"/>
              <a:sym typeface="Coming Soon"/>
            </a:endParaRPr>
          </a:p>
        </p:txBody>
      </p:sp>
      <p:sp>
        <p:nvSpPr>
          <p:cNvPr id="211" name="Google Shape;211;p24"/>
          <p:cNvSpPr txBox="1"/>
          <p:nvPr/>
        </p:nvSpPr>
        <p:spPr>
          <a:xfrm>
            <a:off x="0" y="2224475"/>
            <a:ext cx="4175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u="sng">
                <a:solidFill>
                  <a:schemeClr val="dk1"/>
                </a:solidFill>
                <a:latin typeface="Coming Soon"/>
                <a:ea typeface="Coming Soon"/>
                <a:cs typeface="Coming Soon"/>
                <a:sym typeface="Coming Soon"/>
              </a:rPr>
              <a:t>Middle blocker (middle hitter)</a:t>
            </a:r>
            <a:r>
              <a:rPr lang="en">
                <a:solidFill>
                  <a:schemeClr val="dk1"/>
                </a:solidFill>
                <a:latin typeface="Coming Soon"/>
                <a:ea typeface="Coming Soon"/>
                <a:cs typeface="Coming Soon"/>
                <a:sym typeface="Coming Soon"/>
              </a:rPr>
              <a:t> – Primary blocker and decoy hitter. Plays in the middle, front row.</a:t>
            </a:r>
            <a:endParaRPr>
              <a:solidFill>
                <a:schemeClr val="dk1"/>
              </a:solidFill>
              <a:latin typeface="Coming Soon"/>
              <a:ea typeface="Coming Soon"/>
              <a:cs typeface="Coming Soon"/>
              <a:sym typeface="Coming Soon"/>
            </a:endParaRPr>
          </a:p>
        </p:txBody>
      </p:sp>
      <p:sp>
        <p:nvSpPr>
          <p:cNvPr id="212" name="Google Shape;212;p24"/>
          <p:cNvSpPr txBox="1"/>
          <p:nvPr/>
        </p:nvSpPr>
        <p:spPr>
          <a:xfrm>
            <a:off x="0" y="2907550"/>
            <a:ext cx="39528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u="sng">
                <a:solidFill>
                  <a:schemeClr val="dk1"/>
                </a:solidFill>
                <a:latin typeface="Coming Soon"/>
                <a:ea typeface="Coming Soon"/>
                <a:cs typeface="Coming Soon"/>
                <a:sym typeface="Coming Soon"/>
              </a:rPr>
              <a:t>Outside hitter (power hitter)</a:t>
            </a:r>
            <a:r>
              <a:rPr lang="en">
                <a:solidFill>
                  <a:schemeClr val="dk1"/>
                </a:solidFill>
                <a:latin typeface="Coming Soon"/>
                <a:ea typeface="Coming Soon"/>
                <a:cs typeface="Coming Soon"/>
                <a:sym typeface="Coming Soon"/>
              </a:rPr>
              <a:t> – Most dependable hitters on the team that receive more sets than other players. Line up on left side of the court on the front and back row,</a:t>
            </a:r>
            <a:endParaRPr>
              <a:solidFill>
                <a:schemeClr val="dk1"/>
              </a:solidFill>
              <a:latin typeface="Coming Soon"/>
              <a:ea typeface="Coming Soon"/>
              <a:cs typeface="Coming Soon"/>
              <a:sym typeface="Coming Soon"/>
            </a:endParaRPr>
          </a:p>
        </p:txBody>
      </p:sp>
      <p:sp>
        <p:nvSpPr>
          <p:cNvPr id="213" name="Google Shape;213;p24"/>
          <p:cNvSpPr txBox="1"/>
          <p:nvPr/>
        </p:nvSpPr>
        <p:spPr>
          <a:xfrm>
            <a:off x="0" y="4114800"/>
            <a:ext cx="35913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u="sng">
                <a:solidFill>
                  <a:schemeClr val="dk1"/>
                </a:solidFill>
                <a:latin typeface="Coming Soon"/>
                <a:ea typeface="Coming Soon"/>
                <a:cs typeface="Coming Soon"/>
                <a:sym typeface="Coming Soon"/>
              </a:rPr>
              <a:t>Opposite hitter (offside hitter)</a:t>
            </a:r>
            <a:r>
              <a:rPr lang="en">
                <a:solidFill>
                  <a:schemeClr val="dk1"/>
                </a:solidFill>
                <a:latin typeface="Coming Soon"/>
                <a:ea typeface="Coming Soon"/>
                <a:cs typeface="Coming Soon"/>
                <a:sym typeface="Coming Soon"/>
              </a:rPr>
              <a:t> – Defensive blocker and backup setter. Plays on the right side of the net on the front row.</a:t>
            </a:r>
            <a:endParaRPr>
              <a:solidFill>
                <a:schemeClr val="dk1"/>
              </a:solidFill>
              <a:latin typeface="Coming Soon"/>
              <a:ea typeface="Coming Soon"/>
              <a:cs typeface="Coming Soon"/>
              <a:sym typeface="Coming Soo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7" name="Shape 217"/>
        <p:cNvGrpSpPr/>
        <p:nvPr/>
      </p:nvGrpSpPr>
      <p:grpSpPr>
        <a:xfrm>
          <a:off x="0" y="0"/>
          <a:ext cx="0" cy="0"/>
          <a:chOff x="0" y="0"/>
          <a:chExt cx="0" cy="0"/>
        </a:xfrm>
      </p:grpSpPr>
      <p:pic>
        <p:nvPicPr>
          <p:cNvPr id="218" name="Google Shape;218;p25"/>
          <p:cNvPicPr preferRelativeResize="0"/>
          <p:nvPr/>
        </p:nvPicPr>
        <p:blipFill rotWithShape="1">
          <a:blip r:embed="rId3">
            <a:alphaModFix/>
          </a:blip>
          <a:srcRect b="25550" l="4426" r="5230" t="12583"/>
          <a:stretch/>
        </p:blipFill>
        <p:spPr>
          <a:xfrm>
            <a:off x="2362200" y="305025"/>
            <a:ext cx="6410324" cy="4838475"/>
          </a:xfrm>
          <a:prstGeom prst="rect">
            <a:avLst/>
          </a:prstGeom>
          <a:noFill/>
          <a:ln>
            <a:noFill/>
          </a:ln>
        </p:spPr>
      </p:pic>
      <p:pic>
        <p:nvPicPr>
          <p:cNvPr id="219" name="Google Shape;219;p25"/>
          <p:cNvPicPr preferRelativeResize="0"/>
          <p:nvPr/>
        </p:nvPicPr>
        <p:blipFill>
          <a:blip r:embed="rId4">
            <a:alphaModFix/>
          </a:blip>
          <a:stretch>
            <a:fillRect/>
          </a:stretch>
        </p:blipFill>
        <p:spPr>
          <a:xfrm>
            <a:off x="3379904" y="0"/>
            <a:ext cx="4387630" cy="1941450"/>
          </a:xfrm>
          <a:prstGeom prst="rect">
            <a:avLst/>
          </a:prstGeom>
          <a:noFill/>
          <a:ln>
            <a:noFill/>
          </a:ln>
        </p:spPr>
      </p:pic>
      <p:sp>
        <p:nvSpPr>
          <p:cNvPr id="220" name="Google Shape;220;p25"/>
          <p:cNvSpPr txBox="1"/>
          <p:nvPr/>
        </p:nvSpPr>
        <p:spPr>
          <a:xfrm>
            <a:off x="3498999" y="3716751"/>
            <a:ext cx="713100" cy="60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5600">
                <a:latin typeface="Luckiest Guy"/>
                <a:ea typeface="Luckiest Guy"/>
                <a:cs typeface="Luckiest Guy"/>
                <a:sym typeface="Luckiest Guy"/>
              </a:rPr>
              <a:t>3</a:t>
            </a:r>
            <a:endParaRPr sz="5600">
              <a:latin typeface="Luckiest Guy"/>
              <a:ea typeface="Luckiest Guy"/>
              <a:cs typeface="Luckiest Guy"/>
              <a:sym typeface="Luckiest Guy"/>
            </a:endParaRPr>
          </a:p>
        </p:txBody>
      </p:sp>
      <p:sp>
        <p:nvSpPr>
          <p:cNvPr id="221" name="Google Shape;221;p25"/>
          <p:cNvSpPr txBox="1"/>
          <p:nvPr/>
        </p:nvSpPr>
        <p:spPr>
          <a:xfrm>
            <a:off x="5305054" y="3716740"/>
            <a:ext cx="609900" cy="60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5600">
                <a:latin typeface="Luckiest Guy"/>
                <a:ea typeface="Luckiest Guy"/>
                <a:cs typeface="Luckiest Guy"/>
                <a:sym typeface="Luckiest Guy"/>
              </a:rPr>
              <a:t>2</a:t>
            </a:r>
            <a:endParaRPr sz="5600">
              <a:latin typeface="Luckiest Guy"/>
              <a:ea typeface="Luckiest Guy"/>
              <a:cs typeface="Luckiest Guy"/>
              <a:sym typeface="Luckiest Guy"/>
            </a:endParaRPr>
          </a:p>
        </p:txBody>
      </p:sp>
      <p:sp>
        <p:nvSpPr>
          <p:cNvPr id="222" name="Google Shape;222;p25"/>
          <p:cNvSpPr txBox="1"/>
          <p:nvPr/>
        </p:nvSpPr>
        <p:spPr>
          <a:xfrm>
            <a:off x="6801164" y="3716748"/>
            <a:ext cx="713100" cy="60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5600">
                <a:latin typeface="Luckiest Guy"/>
                <a:ea typeface="Luckiest Guy"/>
                <a:cs typeface="Luckiest Guy"/>
                <a:sym typeface="Luckiest Guy"/>
              </a:rPr>
              <a:t>1</a:t>
            </a:r>
            <a:endParaRPr sz="5600">
              <a:latin typeface="Luckiest Guy"/>
              <a:ea typeface="Luckiest Guy"/>
              <a:cs typeface="Luckiest Guy"/>
              <a:sym typeface="Luckiest Guy"/>
            </a:endParaRPr>
          </a:p>
        </p:txBody>
      </p:sp>
      <p:sp>
        <p:nvSpPr>
          <p:cNvPr id="223" name="Google Shape;223;p25"/>
          <p:cNvSpPr txBox="1"/>
          <p:nvPr/>
        </p:nvSpPr>
        <p:spPr>
          <a:xfrm>
            <a:off x="6655254" y="2032950"/>
            <a:ext cx="713100" cy="60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5600">
                <a:latin typeface="Luckiest Guy"/>
                <a:ea typeface="Luckiest Guy"/>
                <a:cs typeface="Luckiest Guy"/>
                <a:sym typeface="Luckiest Guy"/>
              </a:rPr>
              <a:t>6</a:t>
            </a:r>
            <a:endParaRPr sz="5600">
              <a:latin typeface="Luckiest Guy"/>
              <a:ea typeface="Luckiest Guy"/>
              <a:cs typeface="Luckiest Guy"/>
              <a:sym typeface="Luckiest Guy"/>
            </a:endParaRPr>
          </a:p>
        </p:txBody>
      </p:sp>
      <p:sp>
        <p:nvSpPr>
          <p:cNvPr id="224" name="Google Shape;224;p25"/>
          <p:cNvSpPr txBox="1"/>
          <p:nvPr/>
        </p:nvSpPr>
        <p:spPr>
          <a:xfrm>
            <a:off x="5253758" y="2032962"/>
            <a:ext cx="713100" cy="60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5600">
                <a:latin typeface="Luckiest Guy"/>
                <a:ea typeface="Luckiest Guy"/>
                <a:cs typeface="Luckiest Guy"/>
                <a:sym typeface="Luckiest Guy"/>
              </a:rPr>
              <a:t>5</a:t>
            </a:r>
            <a:endParaRPr sz="5600">
              <a:latin typeface="Luckiest Guy"/>
              <a:ea typeface="Luckiest Guy"/>
              <a:cs typeface="Luckiest Guy"/>
              <a:sym typeface="Luckiest Guy"/>
            </a:endParaRPr>
          </a:p>
        </p:txBody>
      </p:sp>
      <p:sp>
        <p:nvSpPr>
          <p:cNvPr id="225" name="Google Shape;225;p25"/>
          <p:cNvSpPr txBox="1"/>
          <p:nvPr/>
        </p:nvSpPr>
        <p:spPr>
          <a:xfrm>
            <a:off x="3852276" y="2032950"/>
            <a:ext cx="713100" cy="60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5600">
                <a:latin typeface="Luckiest Guy"/>
                <a:ea typeface="Luckiest Guy"/>
                <a:cs typeface="Luckiest Guy"/>
                <a:sym typeface="Luckiest Guy"/>
              </a:rPr>
              <a:t>4</a:t>
            </a:r>
            <a:endParaRPr sz="5600">
              <a:latin typeface="Luckiest Guy"/>
              <a:ea typeface="Luckiest Guy"/>
              <a:cs typeface="Luckiest Guy"/>
              <a:sym typeface="Luckiest Guy"/>
            </a:endParaRPr>
          </a:p>
        </p:txBody>
      </p:sp>
      <p:sp>
        <p:nvSpPr>
          <p:cNvPr id="226" name="Google Shape;226;p25"/>
          <p:cNvSpPr/>
          <p:nvPr/>
        </p:nvSpPr>
        <p:spPr>
          <a:xfrm>
            <a:off x="4632000" y="2280391"/>
            <a:ext cx="554700" cy="193200"/>
          </a:xfrm>
          <a:prstGeom prst="rightArrow">
            <a:avLst>
              <a:gd fmla="val 69092" name="adj1"/>
              <a:gd fmla="val 500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5600"/>
          </a:p>
        </p:txBody>
      </p:sp>
      <p:sp>
        <p:nvSpPr>
          <p:cNvPr id="227" name="Google Shape;227;p25"/>
          <p:cNvSpPr/>
          <p:nvPr/>
        </p:nvSpPr>
        <p:spPr>
          <a:xfrm>
            <a:off x="6033465" y="2280391"/>
            <a:ext cx="554700" cy="193200"/>
          </a:xfrm>
          <a:prstGeom prst="rightArrow">
            <a:avLst>
              <a:gd fmla="val 69092" name="adj1"/>
              <a:gd fmla="val 500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5600"/>
          </a:p>
        </p:txBody>
      </p:sp>
      <p:sp>
        <p:nvSpPr>
          <p:cNvPr id="228" name="Google Shape;228;p25"/>
          <p:cNvSpPr/>
          <p:nvPr/>
        </p:nvSpPr>
        <p:spPr>
          <a:xfrm rot="5400000">
            <a:off x="6786014" y="3059960"/>
            <a:ext cx="451200" cy="237900"/>
          </a:xfrm>
          <a:prstGeom prst="rightArrow">
            <a:avLst>
              <a:gd fmla="val 69092" name="adj1"/>
              <a:gd fmla="val 500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5600"/>
          </a:p>
        </p:txBody>
      </p:sp>
      <p:sp>
        <p:nvSpPr>
          <p:cNvPr id="229" name="Google Shape;229;p25"/>
          <p:cNvSpPr/>
          <p:nvPr/>
        </p:nvSpPr>
        <p:spPr>
          <a:xfrm rot="10800000">
            <a:off x="6120316" y="3924200"/>
            <a:ext cx="554700" cy="193200"/>
          </a:xfrm>
          <a:prstGeom prst="rightArrow">
            <a:avLst>
              <a:gd fmla="val 69092" name="adj1"/>
              <a:gd fmla="val 500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5600"/>
          </a:p>
        </p:txBody>
      </p:sp>
      <p:sp>
        <p:nvSpPr>
          <p:cNvPr id="230" name="Google Shape;230;p25"/>
          <p:cNvSpPr/>
          <p:nvPr/>
        </p:nvSpPr>
        <p:spPr>
          <a:xfrm rot="10800000">
            <a:off x="4390099" y="3924200"/>
            <a:ext cx="554700" cy="193200"/>
          </a:xfrm>
          <a:prstGeom prst="rightArrow">
            <a:avLst>
              <a:gd fmla="val 69092" name="adj1"/>
              <a:gd fmla="val 500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5600"/>
          </a:p>
        </p:txBody>
      </p:sp>
      <p:sp>
        <p:nvSpPr>
          <p:cNvPr id="231" name="Google Shape;231;p25"/>
          <p:cNvSpPr/>
          <p:nvPr/>
        </p:nvSpPr>
        <p:spPr>
          <a:xfrm rot="-5400000">
            <a:off x="3983292" y="2968491"/>
            <a:ext cx="451200" cy="237900"/>
          </a:xfrm>
          <a:prstGeom prst="rightArrow">
            <a:avLst>
              <a:gd fmla="val 69092" name="adj1"/>
              <a:gd fmla="val 500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5600"/>
          </a:p>
        </p:txBody>
      </p:sp>
      <p:sp>
        <p:nvSpPr>
          <p:cNvPr id="232" name="Google Shape;232;p25">
            <a:hlinkClick r:id="rId5"/>
          </p:cNvPr>
          <p:cNvSpPr txBox="1"/>
          <p:nvPr/>
        </p:nvSpPr>
        <p:spPr>
          <a:xfrm>
            <a:off x="3839140" y="4407450"/>
            <a:ext cx="3869700" cy="72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500">
                <a:solidFill>
                  <a:srgbClr val="FFFFFF"/>
                </a:solidFill>
                <a:latin typeface="Luckiest Guy"/>
                <a:ea typeface="Luckiest Guy"/>
                <a:cs typeface="Luckiest Guy"/>
                <a:sym typeface="Luckiest Guy"/>
              </a:rPr>
              <a:t>ROTATION</a:t>
            </a:r>
            <a:endParaRPr sz="3500">
              <a:solidFill>
                <a:srgbClr val="FFFFFF"/>
              </a:solidFill>
              <a:latin typeface="Luckiest Guy"/>
              <a:ea typeface="Luckiest Guy"/>
              <a:cs typeface="Luckiest Guy"/>
              <a:sym typeface="Luckiest Guy"/>
            </a:endParaRPr>
          </a:p>
        </p:txBody>
      </p:sp>
      <p:sp>
        <p:nvSpPr>
          <p:cNvPr id="233" name="Google Shape;233;p25"/>
          <p:cNvSpPr txBox="1"/>
          <p:nvPr>
            <p:ph idx="4294967295" type="body"/>
          </p:nvPr>
        </p:nvSpPr>
        <p:spPr>
          <a:xfrm>
            <a:off x="104775" y="187575"/>
            <a:ext cx="3181200" cy="34797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770"/>
              <a:buNone/>
            </a:pPr>
            <a:r>
              <a:rPr lang="en" sz="1360">
                <a:solidFill>
                  <a:schemeClr val="dk1"/>
                </a:solidFill>
                <a:latin typeface="Coming Soon"/>
                <a:ea typeface="Coming Soon"/>
                <a:cs typeface="Coming Soon"/>
                <a:sym typeface="Coming Soon"/>
              </a:rPr>
              <a:t>When the serving team loses a point, the opposing team will get the next serve.  This is known as a sideout.</a:t>
            </a:r>
            <a:endParaRPr sz="1360">
              <a:solidFill>
                <a:schemeClr val="dk1"/>
              </a:solidFill>
              <a:latin typeface="Coming Soon"/>
              <a:ea typeface="Coming Soon"/>
              <a:cs typeface="Coming Soon"/>
              <a:sym typeface="Coming Soon"/>
            </a:endParaRPr>
          </a:p>
          <a:p>
            <a:pPr indent="0" lvl="0" marL="0" rtl="0" algn="l">
              <a:lnSpc>
                <a:spcPct val="105000"/>
              </a:lnSpc>
              <a:spcBef>
                <a:spcPts val="1200"/>
              </a:spcBef>
              <a:spcAft>
                <a:spcPts val="0"/>
              </a:spcAft>
              <a:buSzPts val="770"/>
              <a:buNone/>
            </a:pPr>
            <a:r>
              <a:rPr lang="en" sz="1360">
                <a:solidFill>
                  <a:schemeClr val="dk1"/>
                </a:solidFill>
                <a:latin typeface="Coming Soon"/>
                <a:ea typeface="Coming Soon"/>
                <a:cs typeface="Coming Soon"/>
                <a:sym typeface="Coming Soon"/>
              </a:rPr>
              <a:t>Following a sideout, the new serving team will rotate positions to a new server to start the next point.  The team who lost the point causing the sideout will not rotate until they get the serve back from the  new serving team.</a:t>
            </a:r>
            <a:endParaRPr sz="1360">
              <a:solidFill>
                <a:schemeClr val="dk1"/>
              </a:solidFill>
              <a:latin typeface="Coming Soon"/>
              <a:ea typeface="Coming Soon"/>
              <a:cs typeface="Coming Soon"/>
              <a:sym typeface="Coming Soon"/>
            </a:endParaRPr>
          </a:p>
          <a:p>
            <a:pPr indent="0" lvl="0" marL="0" rtl="0" algn="l">
              <a:lnSpc>
                <a:spcPct val="105000"/>
              </a:lnSpc>
              <a:spcBef>
                <a:spcPts val="1200"/>
              </a:spcBef>
              <a:spcAft>
                <a:spcPts val="1200"/>
              </a:spcAft>
              <a:buSzPts val="770"/>
              <a:buNone/>
            </a:pPr>
            <a:r>
              <a:rPr lang="en" sz="1360">
                <a:solidFill>
                  <a:schemeClr val="dk1"/>
                </a:solidFill>
                <a:latin typeface="Coming Soon"/>
                <a:ea typeface="Coming Soon"/>
                <a:cs typeface="Coming Soon"/>
                <a:sym typeface="Coming Soon"/>
              </a:rPr>
              <a:t>There is no rotation on either side of the net when the serving team scores a point. The serving team will remain in position as long as they continue to score points. </a:t>
            </a:r>
            <a:endParaRPr sz="1360">
              <a:solidFill>
                <a:schemeClr val="dk1"/>
              </a:solidFill>
              <a:latin typeface="Coming Soon"/>
              <a:ea typeface="Coming Soon"/>
              <a:cs typeface="Coming Soon"/>
              <a:sym typeface="Coming Soo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7" name="Shape 237"/>
        <p:cNvGrpSpPr/>
        <p:nvPr/>
      </p:nvGrpSpPr>
      <p:grpSpPr>
        <a:xfrm>
          <a:off x="0" y="0"/>
          <a:ext cx="0" cy="0"/>
          <a:chOff x="0" y="0"/>
          <a:chExt cx="0" cy="0"/>
        </a:xfrm>
      </p:grpSpPr>
      <p:pic>
        <p:nvPicPr>
          <p:cNvPr id="238" name="Google Shape;238;p26"/>
          <p:cNvPicPr preferRelativeResize="0"/>
          <p:nvPr/>
        </p:nvPicPr>
        <p:blipFill rotWithShape="1">
          <a:blip r:embed="rId3">
            <a:alphaModFix/>
          </a:blip>
          <a:srcRect b="25550" l="4286" r="5272" t="12583"/>
          <a:stretch/>
        </p:blipFill>
        <p:spPr>
          <a:xfrm>
            <a:off x="66675" y="152500"/>
            <a:ext cx="5553076" cy="4991000"/>
          </a:xfrm>
          <a:prstGeom prst="rect">
            <a:avLst/>
          </a:prstGeom>
          <a:noFill/>
          <a:ln>
            <a:noFill/>
          </a:ln>
        </p:spPr>
      </p:pic>
      <p:pic>
        <p:nvPicPr>
          <p:cNvPr id="239" name="Google Shape;239;p26"/>
          <p:cNvPicPr preferRelativeResize="0"/>
          <p:nvPr/>
        </p:nvPicPr>
        <p:blipFill>
          <a:blip r:embed="rId4">
            <a:alphaModFix/>
          </a:blip>
          <a:stretch>
            <a:fillRect/>
          </a:stretch>
        </p:blipFill>
        <p:spPr>
          <a:xfrm>
            <a:off x="842593" y="-152525"/>
            <a:ext cx="3991784" cy="1941450"/>
          </a:xfrm>
          <a:prstGeom prst="rect">
            <a:avLst/>
          </a:prstGeom>
          <a:noFill/>
          <a:ln>
            <a:noFill/>
          </a:ln>
        </p:spPr>
      </p:pic>
      <p:cxnSp>
        <p:nvCxnSpPr>
          <p:cNvPr id="240" name="Google Shape;240;p26"/>
          <p:cNvCxnSpPr/>
          <p:nvPr/>
        </p:nvCxnSpPr>
        <p:spPr>
          <a:xfrm flipH="1" rot="10800000">
            <a:off x="1047750" y="2985900"/>
            <a:ext cx="3648000" cy="24000"/>
          </a:xfrm>
          <a:prstGeom prst="straightConnector1">
            <a:avLst/>
          </a:prstGeom>
          <a:noFill/>
          <a:ln cap="flat" cmpd="sng" w="47625">
            <a:solidFill>
              <a:srgbClr val="000000"/>
            </a:solidFill>
            <a:prstDash val="solid"/>
            <a:round/>
            <a:headEnd len="med" w="med" type="none"/>
            <a:tailEnd len="med" w="med" type="none"/>
          </a:ln>
        </p:spPr>
      </p:cxnSp>
      <p:cxnSp>
        <p:nvCxnSpPr>
          <p:cNvPr id="241" name="Google Shape;241;p26"/>
          <p:cNvCxnSpPr/>
          <p:nvPr/>
        </p:nvCxnSpPr>
        <p:spPr>
          <a:xfrm>
            <a:off x="3483670" y="1788928"/>
            <a:ext cx="68400" cy="2618400"/>
          </a:xfrm>
          <a:prstGeom prst="straightConnector1">
            <a:avLst/>
          </a:prstGeom>
          <a:noFill/>
          <a:ln cap="flat" cmpd="sng" w="47625">
            <a:solidFill>
              <a:srgbClr val="000000"/>
            </a:solidFill>
            <a:prstDash val="solid"/>
            <a:round/>
            <a:headEnd len="med" w="med" type="none"/>
            <a:tailEnd len="med" w="med" type="none"/>
          </a:ln>
        </p:spPr>
      </p:cxnSp>
      <p:cxnSp>
        <p:nvCxnSpPr>
          <p:cNvPr id="242" name="Google Shape;242;p26"/>
          <p:cNvCxnSpPr/>
          <p:nvPr/>
        </p:nvCxnSpPr>
        <p:spPr>
          <a:xfrm>
            <a:off x="2091382" y="1788928"/>
            <a:ext cx="13200" cy="2606100"/>
          </a:xfrm>
          <a:prstGeom prst="straightConnector1">
            <a:avLst/>
          </a:prstGeom>
          <a:noFill/>
          <a:ln cap="flat" cmpd="sng" w="47625">
            <a:solidFill>
              <a:srgbClr val="000000"/>
            </a:solidFill>
            <a:prstDash val="solid"/>
            <a:round/>
            <a:headEnd len="med" w="med" type="none"/>
            <a:tailEnd len="med" w="med" type="none"/>
          </a:ln>
        </p:spPr>
      </p:cxnSp>
      <p:sp>
        <p:nvSpPr>
          <p:cNvPr id="243" name="Google Shape;243;p26"/>
          <p:cNvSpPr txBox="1"/>
          <p:nvPr/>
        </p:nvSpPr>
        <p:spPr>
          <a:xfrm>
            <a:off x="2328379" y="1963650"/>
            <a:ext cx="1061100" cy="6465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Luckiest Guy"/>
                <a:ea typeface="Luckiest Guy"/>
                <a:cs typeface="Luckiest Guy"/>
                <a:sym typeface="Luckiest Guy"/>
              </a:rPr>
              <a:t>MIDDLE FRONT</a:t>
            </a:r>
            <a:endParaRPr sz="1900">
              <a:latin typeface="Luckiest Guy"/>
              <a:ea typeface="Luckiest Guy"/>
              <a:cs typeface="Luckiest Guy"/>
              <a:sym typeface="Luckiest Guy"/>
            </a:endParaRPr>
          </a:p>
        </p:txBody>
      </p:sp>
      <p:sp>
        <p:nvSpPr>
          <p:cNvPr id="244" name="Google Shape;244;p26"/>
          <p:cNvSpPr txBox="1"/>
          <p:nvPr/>
        </p:nvSpPr>
        <p:spPr>
          <a:xfrm>
            <a:off x="994044" y="1963650"/>
            <a:ext cx="922500" cy="6465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Luckiest Guy"/>
                <a:ea typeface="Luckiest Guy"/>
                <a:cs typeface="Luckiest Guy"/>
                <a:sym typeface="Luckiest Guy"/>
              </a:rPr>
              <a:t>Left</a:t>
            </a:r>
            <a:endParaRPr sz="1900">
              <a:latin typeface="Luckiest Guy"/>
              <a:ea typeface="Luckiest Guy"/>
              <a:cs typeface="Luckiest Guy"/>
              <a:sym typeface="Luckiest Guy"/>
            </a:endParaRPr>
          </a:p>
          <a:p>
            <a:pPr indent="0" lvl="0" marL="0" rtl="0" algn="ctr">
              <a:spcBef>
                <a:spcPts val="0"/>
              </a:spcBef>
              <a:spcAft>
                <a:spcPts val="0"/>
              </a:spcAft>
              <a:buNone/>
            </a:pPr>
            <a:r>
              <a:rPr lang="en" sz="1900">
                <a:latin typeface="Luckiest Guy"/>
                <a:ea typeface="Luckiest Guy"/>
                <a:cs typeface="Luckiest Guy"/>
                <a:sym typeface="Luckiest Guy"/>
              </a:rPr>
              <a:t>FRONT</a:t>
            </a:r>
            <a:endParaRPr sz="1900">
              <a:latin typeface="Luckiest Guy"/>
              <a:ea typeface="Luckiest Guy"/>
              <a:cs typeface="Luckiest Guy"/>
              <a:sym typeface="Luckiest Guy"/>
            </a:endParaRPr>
          </a:p>
        </p:txBody>
      </p:sp>
      <p:sp>
        <p:nvSpPr>
          <p:cNvPr id="245" name="Google Shape;245;p26"/>
          <p:cNvSpPr txBox="1"/>
          <p:nvPr/>
        </p:nvSpPr>
        <p:spPr>
          <a:xfrm>
            <a:off x="3747416" y="1963650"/>
            <a:ext cx="922500" cy="6465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Luckiest Guy"/>
                <a:ea typeface="Luckiest Guy"/>
                <a:cs typeface="Luckiest Guy"/>
                <a:sym typeface="Luckiest Guy"/>
              </a:rPr>
              <a:t>Right</a:t>
            </a:r>
            <a:endParaRPr sz="1900">
              <a:latin typeface="Luckiest Guy"/>
              <a:ea typeface="Luckiest Guy"/>
              <a:cs typeface="Luckiest Guy"/>
              <a:sym typeface="Luckiest Guy"/>
            </a:endParaRPr>
          </a:p>
          <a:p>
            <a:pPr indent="0" lvl="0" marL="0" rtl="0" algn="ctr">
              <a:spcBef>
                <a:spcPts val="0"/>
              </a:spcBef>
              <a:spcAft>
                <a:spcPts val="0"/>
              </a:spcAft>
              <a:buNone/>
            </a:pPr>
            <a:r>
              <a:rPr lang="en" sz="1900">
                <a:latin typeface="Luckiest Guy"/>
                <a:ea typeface="Luckiest Guy"/>
                <a:cs typeface="Luckiest Guy"/>
                <a:sym typeface="Luckiest Guy"/>
              </a:rPr>
              <a:t>FRONT</a:t>
            </a:r>
            <a:endParaRPr sz="1900">
              <a:latin typeface="Luckiest Guy"/>
              <a:ea typeface="Luckiest Guy"/>
              <a:cs typeface="Luckiest Guy"/>
              <a:sym typeface="Luckiest Guy"/>
            </a:endParaRPr>
          </a:p>
        </p:txBody>
      </p:sp>
      <p:sp>
        <p:nvSpPr>
          <p:cNvPr id="246" name="Google Shape;246;p26"/>
          <p:cNvSpPr txBox="1"/>
          <p:nvPr/>
        </p:nvSpPr>
        <p:spPr>
          <a:xfrm>
            <a:off x="3747416" y="3497551"/>
            <a:ext cx="1061100" cy="6465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Luckiest Guy"/>
                <a:ea typeface="Luckiest Guy"/>
                <a:cs typeface="Luckiest Guy"/>
                <a:sym typeface="Luckiest Guy"/>
              </a:rPr>
              <a:t>Right</a:t>
            </a:r>
            <a:endParaRPr sz="1900">
              <a:latin typeface="Luckiest Guy"/>
              <a:ea typeface="Luckiest Guy"/>
              <a:cs typeface="Luckiest Guy"/>
              <a:sym typeface="Luckiest Guy"/>
            </a:endParaRPr>
          </a:p>
          <a:p>
            <a:pPr indent="0" lvl="0" marL="0" rtl="0" algn="ctr">
              <a:spcBef>
                <a:spcPts val="0"/>
              </a:spcBef>
              <a:spcAft>
                <a:spcPts val="0"/>
              </a:spcAft>
              <a:buNone/>
            </a:pPr>
            <a:r>
              <a:rPr lang="en" sz="1900">
                <a:latin typeface="Luckiest Guy"/>
                <a:ea typeface="Luckiest Guy"/>
                <a:cs typeface="Luckiest Guy"/>
                <a:sym typeface="Luckiest Guy"/>
              </a:rPr>
              <a:t>Back</a:t>
            </a:r>
            <a:endParaRPr sz="1900">
              <a:latin typeface="Luckiest Guy"/>
              <a:ea typeface="Luckiest Guy"/>
              <a:cs typeface="Luckiest Guy"/>
              <a:sym typeface="Luckiest Guy"/>
            </a:endParaRPr>
          </a:p>
        </p:txBody>
      </p:sp>
      <p:sp>
        <p:nvSpPr>
          <p:cNvPr id="247" name="Google Shape;247;p26"/>
          <p:cNvSpPr txBox="1"/>
          <p:nvPr/>
        </p:nvSpPr>
        <p:spPr>
          <a:xfrm>
            <a:off x="842600" y="3497551"/>
            <a:ext cx="922500" cy="6465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Luckiest Guy"/>
                <a:ea typeface="Luckiest Guy"/>
                <a:cs typeface="Luckiest Guy"/>
                <a:sym typeface="Luckiest Guy"/>
              </a:rPr>
              <a:t>Left</a:t>
            </a:r>
            <a:endParaRPr sz="1900">
              <a:latin typeface="Luckiest Guy"/>
              <a:ea typeface="Luckiest Guy"/>
              <a:cs typeface="Luckiest Guy"/>
              <a:sym typeface="Luckiest Guy"/>
            </a:endParaRPr>
          </a:p>
          <a:p>
            <a:pPr indent="0" lvl="0" marL="0" rtl="0" algn="ctr">
              <a:spcBef>
                <a:spcPts val="0"/>
              </a:spcBef>
              <a:spcAft>
                <a:spcPts val="0"/>
              </a:spcAft>
              <a:buNone/>
            </a:pPr>
            <a:r>
              <a:rPr lang="en" sz="1900">
                <a:latin typeface="Luckiest Guy"/>
                <a:ea typeface="Luckiest Guy"/>
                <a:cs typeface="Luckiest Guy"/>
                <a:sym typeface="Luckiest Guy"/>
              </a:rPr>
              <a:t>Back</a:t>
            </a:r>
            <a:endParaRPr sz="1900">
              <a:latin typeface="Luckiest Guy"/>
              <a:ea typeface="Luckiest Guy"/>
              <a:cs typeface="Luckiest Guy"/>
              <a:sym typeface="Luckiest Guy"/>
            </a:endParaRPr>
          </a:p>
        </p:txBody>
      </p:sp>
      <p:sp>
        <p:nvSpPr>
          <p:cNvPr id="248" name="Google Shape;248;p26"/>
          <p:cNvSpPr txBox="1"/>
          <p:nvPr/>
        </p:nvSpPr>
        <p:spPr>
          <a:xfrm>
            <a:off x="2336665" y="3497551"/>
            <a:ext cx="1061100" cy="6465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latin typeface="Luckiest Guy"/>
                <a:ea typeface="Luckiest Guy"/>
                <a:cs typeface="Luckiest Guy"/>
                <a:sym typeface="Luckiest Guy"/>
              </a:rPr>
              <a:t>MIDDLE </a:t>
            </a:r>
            <a:endParaRPr sz="1900">
              <a:latin typeface="Luckiest Guy"/>
              <a:ea typeface="Luckiest Guy"/>
              <a:cs typeface="Luckiest Guy"/>
              <a:sym typeface="Luckiest Guy"/>
            </a:endParaRPr>
          </a:p>
          <a:p>
            <a:pPr indent="0" lvl="0" marL="0" rtl="0" algn="ctr">
              <a:spcBef>
                <a:spcPts val="0"/>
              </a:spcBef>
              <a:spcAft>
                <a:spcPts val="0"/>
              </a:spcAft>
              <a:buNone/>
            </a:pPr>
            <a:r>
              <a:rPr lang="en" sz="1900">
                <a:latin typeface="Luckiest Guy"/>
                <a:ea typeface="Luckiest Guy"/>
                <a:cs typeface="Luckiest Guy"/>
                <a:sym typeface="Luckiest Guy"/>
              </a:rPr>
              <a:t>Back</a:t>
            </a:r>
            <a:endParaRPr sz="1900">
              <a:latin typeface="Luckiest Guy"/>
              <a:ea typeface="Luckiest Guy"/>
              <a:cs typeface="Luckiest Guy"/>
              <a:sym typeface="Luckiest Guy"/>
            </a:endParaRPr>
          </a:p>
        </p:txBody>
      </p:sp>
      <p:sp>
        <p:nvSpPr>
          <p:cNvPr id="249" name="Google Shape;249;p26"/>
          <p:cNvSpPr txBox="1"/>
          <p:nvPr/>
        </p:nvSpPr>
        <p:spPr>
          <a:xfrm>
            <a:off x="3483655" y="4214551"/>
            <a:ext cx="1652100" cy="60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00"/>
                </a:solidFill>
                <a:latin typeface="Luckiest Guy"/>
                <a:ea typeface="Luckiest Guy"/>
                <a:cs typeface="Luckiest Guy"/>
                <a:sym typeface="Luckiest Guy"/>
              </a:rPr>
              <a:t>SERVER</a:t>
            </a:r>
            <a:endParaRPr sz="1800">
              <a:solidFill>
                <a:srgbClr val="FFFF00"/>
              </a:solidFill>
              <a:latin typeface="Luckiest Guy"/>
              <a:ea typeface="Luckiest Guy"/>
              <a:cs typeface="Luckiest Guy"/>
              <a:sym typeface="Luckiest Guy"/>
            </a:endParaRPr>
          </a:p>
        </p:txBody>
      </p:sp>
      <p:sp>
        <p:nvSpPr>
          <p:cNvPr id="250" name="Google Shape;250;p26">
            <a:hlinkClick r:id="rId5"/>
          </p:cNvPr>
          <p:cNvSpPr txBox="1"/>
          <p:nvPr/>
        </p:nvSpPr>
        <p:spPr>
          <a:xfrm>
            <a:off x="612466" y="4319225"/>
            <a:ext cx="2971200" cy="72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700">
                <a:solidFill>
                  <a:srgbClr val="FFFFFF"/>
                </a:solidFill>
                <a:latin typeface="Luckiest Guy"/>
                <a:ea typeface="Luckiest Guy"/>
                <a:cs typeface="Luckiest Guy"/>
                <a:sym typeface="Luckiest Guy"/>
              </a:rPr>
              <a:t>Court names</a:t>
            </a:r>
            <a:endParaRPr sz="2700">
              <a:solidFill>
                <a:srgbClr val="FFFFFF"/>
              </a:solidFill>
              <a:latin typeface="Luckiest Guy"/>
              <a:ea typeface="Luckiest Guy"/>
              <a:cs typeface="Luckiest Guy"/>
              <a:sym typeface="Luckiest Guy"/>
            </a:endParaRPr>
          </a:p>
        </p:txBody>
      </p:sp>
      <p:pic>
        <p:nvPicPr>
          <p:cNvPr id="251" name="Google Shape;251;p26">
            <a:hlinkClick r:id="rId6"/>
          </p:cNvPr>
          <p:cNvPicPr preferRelativeResize="0"/>
          <p:nvPr/>
        </p:nvPicPr>
        <p:blipFill>
          <a:blip r:embed="rId7">
            <a:alphaModFix/>
          </a:blip>
          <a:stretch>
            <a:fillRect/>
          </a:stretch>
        </p:blipFill>
        <p:spPr>
          <a:xfrm>
            <a:off x="-101275" y="838200"/>
            <a:ext cx="1091896" cy="1203083"/>
          </a:xfrm>
          <a:prstGeom prst="rect">
            <a:avLst/>
          </a:prstGeom>
          <a:noFill/>
          <a:ln>
            <a:noFill/>
          </a:ln>
        </p:spPr>
      </p:pic>
      <p:pic>
        <p:nvPicPr>
          <p:cNvPr id="252" name="Google Shape;252;p26"/>
          <p:cNvPicPr preferRelativeResize="0"/>
          <p:nvPr/>
        </p:nvPicPr>
        <p:blipFill>
          <a:blip r:embed="rId8">
            <a:alphaModFix/>
          </a:blip>
          <a:stretch>
            <a:fillRect/>
          </a:stretch>
        </p:blipFill>
        <p:spPr>
          <a:xfrm>
            <a:off x="437835" y="1472076"/>
            <a:ext cx="664165" cy="680574"/>
          </a:xfrm>
          <a:prstGeom prst="rect">
            <a:avLst/>
          </a:prstGeom>
          <a:noFill/>
          <a:ln>
            <a:noFill/>
          </a:ln>
        </p:spPr>
      </p:pic>
      <p:sp>
        <p:nvSpPr>
          <p:cNvPr id="253" name="Google Shape;253;p26"/>
          <p:cNvSpPr txBox="1"/>
          <p:nvPr>
            <p:ph idx="4294967295" type="body"/>
          </p:nvPr>
        </p:nvSpPr>
        <p:spPr>
          <a:xfrm>
            <a:off x="5276325" y="199950"/>
            <a:ext cx="3648000" cy="40146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lang="en">
                <a:latin typeface="Coming Soon"/>
                <a:ea typeface="Coming Soon"/>
                <a:cs typeface="Coming Soon"/>
                <a:sym typeface="Coming Soon"/>
              </a:rPr>
              <a:t>Each team will have six players positioned on their side of the court.</a:t>
            </a:r>
            <a:endParaRPr>
              <a:latin typeface="Coming Soon"/>
              <a:ea typeface="Coming Soon"/>
              <a:cs typeface="Coming Soon"/>
              <a:sym typeface="Coming Soon"/>
            </a:endParaRPr>
          </a:p>
          <a:p>
            <a:pPr indent="0" lvl="0" marL="0" rtl="0" algn="l">
              <a:spcBef>
                <a:spcPts val="1200"/>
              </a:spcBef>
              <a:spcAft>
                <a:spcPts val="0"/>
              </a:spcAft>
              <a:buNone/>
            </a:pPr>
            <a:r>
              <a:rPr lang="en">
                <a:latin typeface="Coming Soon"/>
                <a:ea typeface="Coming Soon"/>
                <a:cs typeface="Coming Soon"/>
                <a:sym typeface="Coming Soon"/>
              </a:rPr>
              <a:t>Play begins when the serving team serves the ball to the opponent starting a “rally” for that point.</a:t>
            </a:r>
            <a:endParaRPr>
              <a:latin typeface="Coming Soon"/>
              <a:ea typeface="Coming Soon"/>
              <a:cs typeface="Coming Soon"/>
              <a:sym typeface="Coming Soon"/>
            </a:endParaRPr>
          </a:p>
          <a:p>
            <a:pPr indent="0" lvl="0" marL="0" rtl="0" algn="l">
              <a:spcBef>
                <a:spcPts val="1200"/>
              </a:spcBef>
              <a:spcAft>
                <a:spcPts val="0"/>
              </a:spcAft>
              <a:buNone/>
            </a:pPr>
            <a:r>
              <a:rPr lang="en">
                <a:latin typeface="Coming Soon"/>
                <a:ea typeface="Coming Soon"/>
                <a:cs typeface="Coming Soon"/>
                <a:sym typeface="Coming Soon"/>
              </a:rPr>
              <a:t>A point is awarded to the team who keeps the ball in play by returning the ball over the net in 3 hits or less.</a:t>
            </a:r>
            <a:endParaRPr>
              <a:latin typeface="Coming Soon"/>
              <a:ea typeface="Coming Soon"/>
              <a:cs typeface="Coming Soon"/>
              <a:sym typeface="Coming Soon"/>
            </a:endParaRPr>
          </a:p>
          <a:p>
            <a:pPr indent="0" lvl="0" marL="0" rtl="0" algn="l">
              <a:spcBef>
                <a:spcPts val="1200"/>
              </a:spcBef>
              <a:spcAft>
                <a:spcPts val="1200"/>
              </a:spcAft>
              <a:buNone/>
            </a:pPr>
            <a:r>
              <a:rPr lang="en">
                <a:latin typeface="Coming Soon"/>
                <a:ea typeface="Coming Soon"/>
                <a:cs typeface="Coming Soon"/>
                <a:sym typeface="Coming Soon"/>
              </a:rPr>
              <a:t>After conclusion of the previous point, play continues with another serve performed by the team who won the previous point.</a:t>
            </a:r>
            <a:endParaRPr>
              <a:latin typeface="Coming Soon"/>
              <a:ea typeface="Coming Soon"/>
              <a:cs typeface="Coming Soon"/>
              <a:sym typeface="Coming Soo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7"/>
          <p:cNvSpPr txBox="1"/>
          <p:nvPr>
            <p:ph type="title"/>
          </p:nvPr>
        </p:nvSpPr>
        <p:spPr>
          <a:xfrm>
            <a:off x="311700" y="1402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3620">
                <a:latin typeface="Luckiest Guy"/>
                <a:ea typeface="Luckiest Guy"/>
                <a:cs typeface="Luckiest Guy"/>
                <a:sym typeface="Luckiest Guy"/>
              </a:rPr>
              <a:t>Scoring</a:t>
            </a:r>
            <a:endParaRPr sz="3620">
              <a:latin typeface="Luckiest Guy"/>
              <a:ea typeface="Luckiest Guy"/>
              <a:cs typeface="Luckiest Guy"/>
              <a:sym typeface="Luckiest Guy"/>
            </a:endParaRPr>
          </a:p>
        </p:txBody>
      </p:sp>
      <p:sp>
        <p:nvSpPr>
          <p:cNvPr id="259" name="Google Shape;259;p27"/>
          <p:cNvSpPr txBox="1"/>
          <p:nvPr>
            <p:ph idx="1" type="body"/>
          </p:nvPr>
        </p:nvSpPr>
        <p:spPr>
          <a:xfrm>
            <a:off x="3933825" y="749050"/>
            <a:ext cx="4752900" cy="37257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770"/>
              <a:buNone/>
            </a:pPr>
            <a:r>
              <a:rPr lang="en" sz="1660">
                <a:latin typeface="Coming Soon"/>
                <a:ea typeface="Coming Soon"/>
                <a:cs typeface="Coming Soon"/>
                <a:sym typeface="Coming Soon"/>
              </a:rPr>
              <a:t>Scoring is done through “rally scoring”, where a point is scored on every serve. Points are scored by forcing the opposing team to commit an error.</a:t>
            </a:r>
            <a:endParaRPr sz="1660">
              <a:latin typeface="Coming Soon"/>
              <a:ea typeface="Coming Soon"/>
              <a:cs typeface="Coming Soon"/>
              <a:sym typeface="Coming Soon"/>
            </a:endParaRPr>
          </a:p>
          <a:p>
            <a:pPr indent="0" lvl="0" marL="0" rtl="0" algn="l">
              <a:lnSpc>
                <a:spcPct val="105000"/>
              </a:lnSpc>
              <a:spcBef>
                <a:spcPts val="1200"/>
              </a:spcBef>
              <a:spcAft>
                <a:spcPts val="0"/>
              </a:spcAft>
              <a:buSzPts val="770"/>
              <a:buNone/>
            </a:pPr>
            <a:r>
              <a:rPr lang="en" sz="1660">
                <a:latin typeface="Coming Soon"/>
                <a:ea typeface="Coming Soon"/>
                <a:cs typeface="Coming Soon"/>
                <a:sym typeface="Coming Soon"/>
              </a:rPr>
              <a:t>The active server is responsible for calling the score before each serve. The score should be called with the serving teams points first, followed by the opponents points.  Example:  7 serving 15 or 7-15 service</a:t>
            </a:r>
            <a:endParaRPr sz="1660">
              <a:latin typeface="Coming Soon"/>
              <a:ea typeface="Coming Soon"/>
              <a:cs typeface="Coming Soon"/>
              <a:sym typeface="Coming Soon"/>
            </a:endParaRPr>
          </a:p>
          <a:p>
            <a:pPr indent="0" lvl="0" marL="0" rtl="0" algn="l">
              <a:lnSpc>
                <a:spcPct val="105000"/>
              </a:lnSpc>
              <a:spcBef>
                <a:spcPts val="1200"/>
              </a:spcBef>
              <a:spcAft>
                <a:spcPts val="0"/>
              </a:spcAft>
              <a:buSzPts val="770"/>
              <a:buNone/>
            </a:pPr>
            <a:r>
              <a:rPr lang="en" sz="1660">
                <a:latin typeface="Coming Soon"/>
                <a:ea typeface="Coming Soon"/>
                <a:cs typeface="Coming Soon"/>
                <a:sym typeface="Coming Soon"/>
              </a:rPr>
              <a:t>The first team to reach 25 points is the winner, as long as they have won by 2 or more points.  If the score is 25 - 24.  Play will continue until a team has a 2 point advantage.  </a:t>
            </a:r>
            <a:endParaRPr sz="1660">
              <a:latin typeface="Coming Soon"/>
              <a:ea typeface="Coming Soon"/>
              <a:cs typeface="Coming Soon"/>
              <a:sym typeface="Coming Soon"/>
            </a:endParaRPr>
          </a:p>
          <a:p>
            <a:pPr indent="0" lvl="0" marL="0" rtl="0" algn="l">
              <a:lnSpc>
                <a:spcPct val="105000"/>
              </a:lnSpc>
              <a:spcBef>
                <a:spcPts val="1200"/>
              </a:spcBef>
              <a:spcAft>
                <a:spcPts val="1200"/>
              </a:spcAft>
              <a:buSzPts val="770"/>
              <a:buNone/>
            </a:pPr>
            <a:r>
              <a:rPr lang="en" sz="1660">
                <a:latin typeface="Coming Soon"/>
                <a:ea typeface="Coming Soon"/>
                <a:cs typeface="Coming Soon"/>
                <a:sym typeface="Coming Soon"/>
              </a:rPr>
              <a:t>Example:  28 - 26</a:t>
            </a:r>
            <a:endParaRPr sz="1660">
              <a:latin typeface="Coming Soon"/>
              <a:ea typeface="Coming Soon"/>
              <a:cs typeface="Coming Soon"/>
              <a:sym typeface="Coming Soon"/>
            </a:endParaRPr>
          </a:p>
        </p:txBody>
      </p:sp>
      <p:pic>
        <p:nvPicPr>
          <p:cNvPr id="260" name="Google Shape;260;p27"/>
          <p:cNvPicPr preferRelativeResize="0"/>
          <p:nvPr/>
        </p:nvPicPr>
        <p:blipFill>
          <a:blip r:embed="rId3">
            <a:alphaModFix/>
          </a:blip>
          <a:stretch>
            <a:fillRect/>
          </a:stretch>
        </p:blipFill>
        <p:spPr>
          <a:xfrm>
            <a:off x="868200" y="838575"/>
            <a:ext cx="2847975" cy="1600200"/>
          </a:xfrm>
          <a:prstGeom prst="rect">
            <a:avLst/>
          </a:prstGeom>
          <a:noFill/>
          <a:ln>
            <a:noFill/>
          </a:ln>
        </p:spPr>
      </p:pic>
      <p:pic>
        <p:nvPicPr>
          <p:cNvPr id="261" name="Google Shape;261;p27"/>
          <p:cNvPicPr preferRelativeResize="0"/>
          <p:nvPr/>
        </p:nvPicPr>
        <p:blipFill rotWithShape="1">
          <a:blip r:embed="rId4">
            <a:alphaModFix/>
          </a:blip>
          <a:srcRect b="0" l="20701" r="21873" t="0"/>
          <a:stretch/>
        </p:blipFill>
        <p:spPr>
          <a:xfrm>
            <a:off x="101275" y="1064050"/>
            <a:ext cx="2342650" cy="4079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8"/>
          <p:cNvSpPr txBox="1"/>
          <p:nvPr/>
        </p:nvSpPr>
        <p:spPr>
          <a:xfrm>
            <a:off x="160525" y="1408175"/>
            <a:ext cx="5402100" cy="392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725">
                <a:solidFill>
                  <a:srgbClr val="595959"/>
                </a:solidFill>
                <a:latin typeface="Coming Soon"/>
                <a:ea typeface="Coming Soon"/>
                <a:cs typeface="Coming Soon"/>
                <a:sym typeface="Coming Soon"/>
              </a:rPr>
              <a:t>When an error occurs, a point is awarded to</a:t>
            </a:r>
            <a:endParaRPr sz="1725">
              <a:solidFill>
                <a:srgbClr val="595959"/>
              </a:solidFill>
              <a:latin typeface="Coming Soon"/>
              <a:ea typeface="Coming Soon"/>
              <a:cs typeface="Coming Soon"/>
              <a:sym typeface="Coming Soon"/>
            </a:endParaRPr>
          </a:p>
          <a:p>
            <a:pPr indent="0" lvl="0" marL="0" rtl="0" algn="l">
              <a:lnSpc>
                <a:spcPct val="100000"/>
              </a:lnSpc>
              <a:spcBef>
                <a:spcPts val="0"/>
              </a:spcBef>
              <a:spcAft>
                <a:spcPts val="0"/>
              </a:spcAft>
              <a:buNone/>
            </a:pPr>
            <a:r>
              <a:rPr lang="en" sz="1725">
                <a:solidFill>
                  <a:srgbClr val="595959"/>
                </a:solidFill>
                <a:latin typeface="Coming Soon"/>
                <a:ea typeface="Coming Soon"/>
                <a:cs typeface="Coming Soon"/>
                <a:sym typeface="Coming Soon"/>
              </a:rPr>
              <a:t>the opposing team. </a:t>
            </a:r>
            <a:endParaRPr sz="1725">
              <a:solidFill>
                <a:srgbClr val="595959"/>
              </a:solidFill>
              <a:latin typeface="Coming Soon"/>
              <a:ea typeface="Coming Soon"/>
              <a:cs typeface="Coming Soon"/>
              <a:sym typeface="Coming Soon"/>
            </a:endParaRPr>
          </a:p>
          <a:p>
            <a:pPr indent="0" lvl="0" marL="0" rtl="0" algn="l">
              <a:lnSpc>
                <a:spcPct val="100000"/>
              </a:lnSpc>
              <a:spcBef>
                <a:spcPts val="0"/>
              </a:spcBef>
              <a:spcAft>
                <a:spcPts val="0"/>
              </a:spcAft>
              <a:buNone/>
            </a:pPr>
            <a:r>
              <a:rPr lang="en" sz="1725">
                <a:solidFill>
                  <a:srgbClr val="595959"/>
                </a:solidFill>
                <a:latin typeface="Coming Soon"/>
                <a:ea typeface="Coming Soon"/>
                <a:cs typeface="Coming Soon"/>
                <a:sym typeface="Coming Soon"/>
              </a:rPr>
              <a:t> </a:t>
            </a:r>
            <a:endParaRPr sz="1725">
              <a:solidFill>
                <a:srgbClr val="595959"/>
              </a:solidFill>
              <a:latin typeface="Coming Soon"/>
              <a:ea typeface="Coming Soon"/>
              <a:cs typeface="Coming Soon"/>
              <a:sym typeface="Coming Soon"/>
            </a:endParaRPr>
          </a:p>
          <a:p>
            <a:pPr indent="0" lvl="0" marL="0" rtl="0" algn="l">
              <a:lnSpc>
                <a:spcPct val="100000"/>
              </a:lnSpc>
              <a:spcBef>
                <a:spcPts val="0"/>
              </a:spcBef>
              <a:spcAft>
                <a:spcPts val="0"/>
              </a:spcAft>
              <a:buNone/>
            </a:pPr>
            <a:r>
              <a:rPr lang="en" sz="1725">
                <a:solidFill>
                  <a:srgbClr val="595959"/>
                </a:solidFill>
                <a:latin typeface="Coming Soon"/>
                <a:ea typeface="Coming Soon"/>
                <a:cs typeface="Coming Soon"/>
                <a:sym typeface="Coming Soon"/>
              </a:rPr>
              <a:t>SIDEOUTS include: </a:t>
            </a:r>
            <a:endParaRPr sz="1725">
              <a:solidFill>
                <a:srgbClr val="595959"/>
              </a:solidFill>
              <a:latin typeface="Coming Soon"/>
              <a:ea typeface="Coming Soon"/>
              <a:cs typeface="Coming Soon"/>
              <a:sym typeface="Coming Soon"/>
            </a:endParaRPr>
          </a:p>
          <a:p>
            <a:pPr indent="-338137" lvl="0" marL="457200" rtl="0" algn="l">
              <a:lnSpc>
                <a:spcPct val="100000"/>
              </a:lnSpc>
              <a:spcBef>
                <a:spcPts val="0"/>
              </a:spcBef>
              <a:spcAft>
                <a:spcPts val="0"/>
              </a:spcAft>
              <a:buClr>
                <a:srgbClr val="595959"/>
              </a:buClr>
              <a:buSzPts val="1725"/>
              <a:buFont typeface="Coming Soon"/>
              <a:buChar char="-"/>
            </a:pPr>
            <a:r>
              <a:rPr lang="en" sz="1725">
                <a:solidFill>
                  <a:srgbClr val="595959"/>
                </a:solidFill>
                <a:latin typeface="Coming Soon"/>
                <a:ea typeface="Coming Soon"/>
                <a:cs typeface="Coming Soon"/>
                <a:sym typeface="Coming Soon"/>
              </a:rPr>
              <a:t>Double hit - A player is not allowed two consecutive hits or two hits in a row.</a:t>
            </a:r>
            <a:endParaRPr sz="1725">
              <a:solidFill>
                <a:srgbClr val="595959"/>
              </a:solidFill>
              <a:latin typeface="Coming Soon"/>
              <a:ea typeface="Coming Soon"/>
              <a:cs typeface="Coming Soon"/>
              <a:sym typeface="Coming Soon"/>
            </a:endParaRPr>
          </a:p>
          <a:p>
            <a:pPr indent="-338137" lvl="0" marL="457200" rtl="0" algn="l">
              <a:lnSpc>
                <a:spcPct val="100000"/>
              </a:lnSpc>
              <a:spcBef>
                <a:spcPts val="0"/>
              </a:spcBef>
              <a:spcAft>
                <a:spcPts val="0"/>
              </a:spcAft>
              <a:buClr>
                <a:srgbClr val="595959"/>
              </a:buClr>
              <a:buSzPts val="1725"/>
              <a:buFont typeface="Coming Soon"/>
              <a:buChar char="-"/>
            </a:pPr>
            <a:r>
              <a:rPr lang="en" sz="1725">
                <a:solidFill>
                  <a:srgbClr val="595959"/>
                </a:solidFill>
                <a:latin typeface="Coming Soon"/>
                <a:ea typeface="Coming Soon"/>
                <a:cs typeface="Coming Soon"/>
                <a:sym typeface="Coming Soon"/>
              </a:rPr>
              <a:t>Touching the net or crossing the centerline</a:t>
            </a:r>
            <a:endParaRPr sz="1725">
              <a:solidFill>
                <a:srgbClr val="595959"/>
              </a:solidFill>
              <a:latin typeface="Coming Soon"/>
              <a:ea typeface="Coming Soon"/>
              <a:cs typeface="Coming Soon"/>
              <a:sym typeface="Coming Soon"/>
            </a:endParaRPr>
          </a:p>
          <a:p>
            <a:pPr indent="-338137" lvl="0" marL="457200" rtl="0" algn="l">
              <a:lnSpc>
                <a:spcPct val="100000"/>
              </a:lnSpc>
              <a:spcBef>
                <a:spcPts val="0"/>
              </a:spcBef>
              <a:spcAft>
                <a:spcPts val="0"/>
              </a:spcAft>
              <a:buClr>
                <a:srgbClr val="595959"/>
              </a:buClr>
              <a:buSzPts val="1725"/>
              <a:buFont typeface="Coming Soon"/>
              <a:buChar char="-"/>
            </a:pPr>
            <a:r>
              <a:rPr lang="en" sz="1725">
                <a:solidFill>
                  <a:srgbClr val="595959"/>
                </a:solidFill>
                <a:latin typeface="Coming Soon"/>
                <a:ea typeface="Coming Soon"/>
                <a:cs typeface="Coming Soon"/>
                <a:sym typeface="Coming Soon"/>
              </a:rPr>
              <a:t>Serving the ball into the net or out of bounds</a:t>
            </a:r>
            <a:endParaRPr sz="1725">
              <a:solidFill>
                <a:srgbClr val="595959"/>
              </a:solidFill>
              <a:latin typeface="Coming Soon"/>
              <a:ea typeface="Coming Soon"/>
              <a:cs typeface="Coming Soon"/>
              <a:sym typeface="Coming Soon"/>
            </a:endParaRPr>
          </a:p>
          <a:p>
            <a:pPr indent="-338137" lvl="0" marL="457200" rtl="0" algn="l">
              <a:lnSpc>
                <a:spcPct val="100000"/>
              </a:lnSpc>
              <a:spcBef>
                <a:spcPts val="0"/>
              </a:spcBef>
              <a:spcAft>
                <a:spcPts val="0"/>
              </a:spcAft>
              <a:buClr>
                <a:srgbClr val="595959"/>
              </a:buClr>
              <a:buSzPts val="1725"/>
              <a:buFont typeface="Coming Soon"/>
              <a:buChar char="-"/>
            </a:pPr>
            <a:r>
              <a:rPr lang="en" sz="1725">
                <a:solidFill>
                  <a:srgbClr val="595959"/>
                </a:solidFill>
                <a:latin typeface="Coming Soon"/>
                <a:ea typeface="Coming Soon"/>
                <a:cs typeface="Coming Soon"/>
                <a:sym typeface="Coming Soon"/>
              </a:rPr>
              <a:t>A ball that hits the net and goes over is considered playable not an error</a:t>
            </a:r>
            <a:endParaRPr sz="1725">
              <a:solidFill>
                <a:srgbClr val="595959"/>
              </a:solidFill>
              <a:latin typeface="Coming Soon"/>
              <a:ea typeface="Coming Soon"/>
              <a:cs typeface="Coming Soon"/>
              <a:sym typeface="Coming Soon"/>
            </a:endParaRPr>
          </a:p>
          <a:p>
            <a:pPr indent="-338137" lvl="0" marL="457200" rtl="0" algn="l">
              <a:lnSpc>
                <a:spcPct val="100000"/>
              </a:lnSpc>
              <a:spcBef>
                <a:spcPts val="0"/>
              </a:spcBef>
              <a:spcAft>
                <a:spcPts val="0"/>
              </a:spcAft>
              <a:buClr>
                <a:srgbClr val="595959"/>
              </a:buClr>
              <a:buSzPts val="1725"/>
              <a:buFont typeface="Coming Soon"/>
              <a:buChar char="-"/>
            </a:pPr>
            <a:r>
              <a:rPr lang="en" sz="1725">
                <a:solidFill>
                  <a:srgbClr val="595959"/>
                </a:solidFill>
                <a:latin typeface="Coming Soon"/>
                <a:ea typeface="Coming Soon"/>
                <a:cs typeface="Coming Soon"/>
                <a:sym typeface="Coming Soon"/>
              </a:rPr>
              <a:t>Hitting the ball out of bounds</a:t>
            </a:r>
            <a:endParaRPr sz="1725">
              <a:solidFill>
                <a:srgbClr val="595959"/>
              </a:solidFill>
              <a:latin typeface="Coming Soon"/>
              <a:ea typeface="Coming Soon"/>
              <a:cs typeface="Coming Soon"/>
              <a:sym typeface="Coming Soon"/>
            </a:endParaRPr>
          </a:p>
          <a:p>
            <a:pPr indent="-338137" lvl="0" marL="457200" rtl="0" algn="l">
              <a:lnSpc>
                <a:spcPct val="100000"/>
              </a:lnSpc>
              <a:spcBef>
                <a:spcPts val="0"/>
              </a:spcBef>
              <a:spcAft>
                <a:spcPts val="0"/>
              </a:spcAft>
              <a:buClr>
                <a:srgbClr val="595959"/>
              </a:buClr>
              <a:buSzPts val="1725"/>
              <a:buFont typeface="Coming Soon"/>
              <a:buChar char="-"/>
            </a:pPr>
            <a:r>
              <a:rPr lang="en" sz="1725">
                <a:solidFill>
                  <a:srgbClr val="595959"/>
                </a:solidFill>
                <a:latin typeface="Coming Soon"/>
                <a:ea typeface="Coming Soon"/>
                <a:cs typeface="Coming Soon"/>
                <a:sym typeface="Coming Soon"/>
              </a:rPr>
              <a:t>A ball that touches the line or part of the line is considered in bounds</a:t>
            </a:r>
            <a:endParaRPr sz="1725">
              <a:solidFill>
                <a:srgbClr val="595959"/>
              </a:solidFill>
              <a:latin typeface="Coming Soon"/>
              <a:ea typeface="Coming Soon"/>
              <a:cs typeface="Coming Soon"/>
              <a:sym typeface="Coming Soon"/>
            </a:endParaRPr>
          </a:p>
        </p:txBody>
      </p:sp>
      <p:pic>
        <p:nvPicPr>
          <p:cNvPr id="267" name="Google Shape;267;p28"/>
          <p:cNvPicPr preferRelativeResize="0"/>
          <p:nvPr/>
        </p:nvPicPr>
        <p:blipFill rotWithShape="1">
          <a:blip r:embed="rId3">
            <a:alphaModFix/>
          </a:blip>
          <a:srcRect b="14879" l="0" r="0" t="0"/>
          <a:stretch/>
        </p:blipFill>
        <p:spPr>
          <a:xfrm flipH="1" rot="912896">
            <a:off x="303400" y="0"/>
            <a:ext cx="1952700" cy="1662199"/>
          </a:xfrm>
          <a:prstGeom prst="rect">
            <a:avLst/>
          </a:prstGeom>
          <a:noFill/>
          <a:ln>
            <a:noFill/>
          </a:ln>
        </p:spPr>
      </p:pic>
      <p:pic>
        <p:nvPicPr>
          <p:cNvPr id="268" name="Google Shape;268;p28"/>
          <p:cNvPicPr preferRelativeResize="0"/>
          <p:nvPr/>
        </p:nvPicPr>
        <p:blipFill rotWithShape="1">
          <a:blip r:embed="rId4">
            <a:alphaModFix/>
          </a:blip>
          <a:srcRect b="3781" l="3883" r="0" t="0"/>
          <a:stretch/>
        </p:blipFill>
        <p:spPr>
          <a:xfrm>
            <a:off x="4691575" y="138175"/>
            <a:ext cx="4448175" cy="4452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Google Shape;61;p14"/>
          <p:cNvSpPr txBox="1"/>
          <p:nvPr/>
        </p:nvSpPr>
        <p:spPr>
          <a:xfrm>
            <a:off x="311700" y="1025438"/>
            <a:ext cx="2722500" cy="1178400"/>
          </a:xfrm>
          <a:prstGeom prst="rect">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45818E"/>
                </a:solidFill>
                <a:latin typeface="Luckiest Guy"/>
                <a:ea typeface="Luckiest Guy"/>
                <a:cs typeface="Luckiest Guy"/>
                <a:sym typeface="Luckiest Guy"/>
              </a:rPr>
              <a:t>SERVING</a:t>
            </a:r>
            <a:endParaRPr sz="2400">
              <a:solidFill>
                <a:srgbClr val="45818E"/>
              </a:solidFill>
              <a:latin typeface="Luckiest Guy"/>
              <a:ea typeface="Luckiest Guy"/>
              <a:cs typeface="Luckiest Guy"/>
              <a:sym typeface="Luckiest Guy"/>
            </a:endParaRPr>
          </a:p>
        </p:txBody>
      </p:sp>
      <p:sp>
        <p:nvSpPr>
          <p:cNvPr id="62" name="Google Shape;62;p14"/>
          <p:cNvSpPr txBox="1"/>
          <p:nvPr>
            <p:ph type="ctrTitle"/>
          </p:nvPr>
        </p:nvSpPr>
        <p:spPr>
          <a:xfrm>
            <a:off x="229550" y="-134077"/>
            <a:ext cx="8520600" cy="713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3600">
                <a:solidFill>
                  <a:srgbClr val="FFFFFF"/>
                </a:solidFill>
                <a:latin typeface="Luckiest Guy"/>
                <a:ea typeface="Luckiest Guy"/>
                <a:cs typeface="Luckiest Guy"/>
                <a:sym typeface="Luckiest Guy"/>
              </a:rPr>
              <a:t>What will you learN?</a:t>
            </a:r>
            <a:endParaRPr sz="3600">
              <a:solidFill>
                <a:srgbClr val="FFFFFF"/>
              </a:solidFill>
              <a:latin typeface="Luckiest Guy"/>
              <a:ea typeface="Luckiest Guy"/>
              <a:cs typeface="Luckiest Guy"/>
              <a:sym typeface="Luckiest Guy"/>
            </a:endParaRPr>
          </a:p>
        </p:txBody>
      </p:sp>
      <p:sp>
        <p:nvSpPr>
          <p:cNvPr id="63" name="Google Shape;63;p14"/>
          <p:cNvSpPr txBox="1"/>
          <p:nvPr/>
        </p:nvSpPr>
        <p:spPr>
          <a:xfrm rot="379">
            <a:off x="6015391" y="1025400"/>
            <a:ext cx="2722500" cy="1178400"/>
          </a:xfrm>
          <a:prstGeom prst="rect">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45818E"/>
                </a:solidFill>
                <a:latin typeface="Luckiest Guy"/>
                <a:ea typeface="Luckiest Guy"/>
                <a:cs typeface="Luckiest Guy"/>
                <a:sym typeface="Luckiest Guy"/>
              </a:rPr>
              <a:t>PASSING</a:t>
            </a:r>
            <a:r>
              <a:rPr lang="en" sz="2400">
                <a:solidFill>
                  <a:srgbClr val="45818E"/>
                </a:solidFill>
                <a:latin typeface="Luckiest Guy"/>
                <a:ea typeface="Luckiest Guy"/>
                <a:cs typeface="Luckiest Guy"/>
                <a:sym typeface="Luckiest Guy"/>
              </a:rPr>
              <a:t> </a:t>
            </a:r>
            <a:endParaRPr sz="2400">
              <a:solidFill>
                <a:srgbClr val="45818E"/>
              </a:solidFill>
              <a:latin typeface="Luckiest Guy"/>
              <a:ea typeface="Luckiest Guy"/>
              <a:cs typeface="Luckiest Guy"/>
              <a:sym typeface="Luckiest Guy"/>
            </a:endParaRPr>
          </a:p>
        </p:txBody>
      </p:sp>
      <p:sp>
        <p:nvSpPr>
          <p:cNvPr id="64" name="Google Shape;64;p14"/>
          <p:cNvSpPr txBox="1"/>
          <p:nvPr/>
        </p:nvSpPr>
        <p:spPr>
          <a:xfrm rot="379">
            <a:off x="6015401" y="3785413"/>
            <a:ext cx="2722500" cy="1178400"/>
          </a:xfrm>
          <a:prstGeom prst="rect">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45818E"/>
                </a:solidFill>
                <a:latin typeface="Luckiest Guy"/>
                <a:ea typeface="Luckiest Guy"/>
                <a:cs typeface="Luckiest Guy"/>
                <a:sym typeface="Luckiest Guy"/>
              </a:rPr>
              <a:t>ROTATION</a:t>
            </a:r>
            <a:endParaRPr sz="2400">
              <a:solidFill>
                <a:srgbClr val="45818E"/>
              </a:solidFill>
              <a:latin typeface="Luckiest Guy"/>
              <a:ea typeface="Luckiest Guy"/>
              <a:cs typeface="Luckiest Guy"/>
              <a:sym typeface="Luckiest Guy"/>
            </a:endParaRPr>
          </a:p>
        </p:txBody>
      </p:sp>
      <p:sp>
        <p:nvSpPr>
          <p:cNvPr id="65" name="Google Shape;65;p14"/>
          <p:cNvSpPr txBox="1"/>
          <p:nvPr/>
        </p:nvSpPr>
        <p:spPr>
          <a:xfrm>
            <a:off x="406106" y="3785449"/>
            <a:ext cx="2722500" cy="1178400"/>
          </a:xfrm>
          <a:prstGeom prst="rect">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45818E"/>
                </a:solidFill>
                <a:latin typeface="Luckiest Guy"/>
                <a:ea typeface="Luckiest Guy"/>
                <a:cs typeface="Luckiest Guy"/>
                <a:sym typeface="Luckiest Guy"/>
              </a:rPr>
              <a:t>SETTING</a:t>
            </a:r>
            <a:endParaRPr sz="2400">
              <a:solidFill>
                <a:srgbClr val="45818E"/>
              </a:solidFill>
              <a:latin typeface="Luckiest Guy"/>
              <a:ea typeface="Luckiest Guy"/>
              <a:cs typeface="Luckiest Guy"/>
              <a:sym typeface="Luckiest Guy"/>
            </a:endParaRPr>
          </a:p>
        </p:txBody>
      </p:sp>
      <p:sp>
        <p:nvSpPr>
          <p:cNvPr id="66" name="Google Shape;66;p14"/>
          <p:cNvSpPr txBox="1"/>
          <p:nvPr/>
        </p:nvSpPr>
        <p:spPr>
          <a:xfrm rot="379">
            <a:off x="3128592" y="2417686"/>
            <a:ext cx="2722500" cy="1178400"/>
          </a:xfrm>
          <a:prstGeom prst="rect">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45818E"/>
                </a:solidFill>
                <a:latin typeface="Luckiest Guy"/>
                <a:ea typeface="Luckiest Guy"/>
                <a:cs typeface="Luckiest Guy"/>
                <a:sym typeface="Luckiest Guy"/>
              </a:rPr>
              <a:t>PoSITIONS</a:t>
            </a:r>
            <a:endParaRPr sz="2400">
              <a:solidFill>
                <a:srgbClr val="45818E"/>
              </a:solidFill>
              <a:latin typeface="Luckiest Guy"/>
              <a:ea typeface="Luckiest Guy"/>
              <a:cs typeface="Luckiest Guy"/>
              <a:sym typeface="Luckiest Guy"/>
            </a:endParaRPr>
          </a:p>
        </p:txBody>
      </p:sp>
      <p:pic>
        <p:nvPicPr>
          <p:cNvPr id="67" name="Google Shape;67;p14">
            <a:hlinkClick r:id="rId4"/>
          </p:cNvPr>
          <p:cNvPicPr preferRelativeResize="0"/>
          <p:nvPr/>
        </p:nvPicPr>
        <p:blipFill>
          <a:blip r:embed="rId5">
            <a:alphaModFix/>
          </a:blip>
          <a:stretch>
            <a:fillRect/>
          </a:stretch>
        </p:blipFill>
        <p:spPr>
          <a:xfrm>
            <a:off x="3768975" y="3571635"/>
            <a:ext cx="1606038" cy="1606038"/>
          </a:xfrm>
          <a:prstGeom prst="rect">
            <a:avLst/>
          </a:prstGeom>
          <a:noFill/>
          <a:ln>
            <a:noFill/>
          </a:ln>
        </p:spPr>
      </p:pic>
      <p:pic>
        <p:nvPicPr>
          <p:cNvPr id="68" name="Google Shape;68;p14">
            <a:hlinkClick r:id="rId6"/>
          </p:cNvPr>
          <p:cNvPicPr preferRelativeResize="0"/>
          <p:nvPr/>
        </p:nvPicPr>
        <p:blipFill>
          <a:blip r:embed="rId5">
            <a:alphaModFix/>
          </a:blip>
          <a:stretch>
            <a:fillRect/>
          </a:stretch>
        </p:blipFill>
        <p:spPr>
          <a:xfrm>
            <a:off x="869925" y="2203860"/>
            <a:ext cx="1606038" cy="1606038"/>
          </a:xfrm>
          <a:prstGeom prst="rect">
            <a:avLst/>
          </a:prstGeom>
          <a:noFill/>
          <a:ln>
            <a:noFill/>
          </a:ln>
        </p:spPr>
      </p:pic>
      <p:pic>
        <p:nvPicPr>
          <p:cNvPr id="69" name="Google Shape;69;p14">
            <a:hlinkClick r:id="rId7"/>
          </p:cNvPr>
          <p:cNvPicPr preferRelativeResize="0"/>
          <p:nvPr/>
        </p:nvPicPr>
        <p:blipFill>
          <a:blip r:embed="rId5">
            <a:alphaModFix/>
          </a:blip>
          <a:stretch>
            <a:fillRect/>
          </a:stretch>
        </p:blipFill>
        <p:spPr>
          <a:xfrm>
            <a:off x="3833143" y="965710"/>
            <a:ext cx="1606038" cy="1606038"/>
          </a:xfrm>
          <a:prstGeom prst="rect">
            <a:avLst/>
          </a:prstGeom>
          <a:noFill/>
          <a:ln>
            <a:noFill/>
          </a:ln>
        </p:spPr>
      </p:pic>
      <p:pic>
        <p:nvPicPr>
          <p:cNvPr id="70" name="Google Shape;70;p14">
            <a:hlinkClick r:id="rId8"/>
          </p:cNvPr>
          <p:cNvPicPr preferRelativeResize="0"/>
          <p:nvPr/>
        </p:nvPicPr>
        <p:blipFill>
          <a:blip r:embed="rId5">
            <a:alphaModFix/>
          </a:blip>
          <a:stretch>
            <a:fillRect/>
          </a:stretch>
        </p:blipFill>
        <p:spPr>
          <a:xfrm>
            <a:off x="6573625" y="2203860"/>
            <a:ext cx="1606038" cy="1606038"/>
          </a:xfrm>
          <a:prstGeom prst="rect">
            <a:avLst/>
          </a:prstGeom>
          <a:noFill/>
          <a:ln>
            <a:noFill/>
          </a:ln>
        </p:spPr>
      </p:pic>
      <p:pic>
        <p:nvPicPr>
          <p:cNvPr id="71" name="Google Shape;71;p14"/>
          <p:cNvPicPr preferRelativeResize="0"/>
          <p:nvPr/>
        </p:nvPicPr>
        <p:blipFill>
          <a:blip r:embed="rId9">
            <a:alphaModFix/>
          </a:blip>
          <a:stretch>
            <a:fillRect/>
          </a:stretch>
        </p:blipFill>
        <p:spPr>
          <a:xfrm>
            <a:off x="4940791" y="1652332"/>
            <a:ext cx="910318" cy="846601"/>
          </a:xfrm>
          <a:prstGeom prst="rect">
            <a:avLst/>
          </a:prstGeom>
          <a:noFill/>
          <a:ln>
            <a:noFill/>
          </a:ln>
        </p:spPr>
      </p:pic>
      <p:pic>
        <p:nvPicPr>
          <p:cNvPr id="72" name="Google Shape;72;p14"/>
          <p:cNvPicPr preferRelativeResize="0"/>
          <p:nvPr/>
        </p:nvPicPr>
        <p:blipFill>
          <a:blip r:embed="rId9">
            <a:alphaModFix/>
          </a:blip>
          <a:stretch>
            <a:fillRect/>
          </a:stretch>
        </p:blipFill>
        <p:spPr>
          <a:xfrm>
            <a:off x="1773684" y="2725032"/>
            <a:ext cx="910318" cy="846601"/>
          </a:xfrm>
          <a:prstGeom prst="rect">
            <a:avLst/>
          </a:prstGeom>
          <a:noFill/>
          <a:ln>
            <a:noFill/>
          </a:ln>
        </p:spPr>
      </p:pic>
      <p:pic>
        <p:nvPicPr>
          <p:cNvPr id="73" name="Google Shape;73;p14"/>
          <p:cNvPicPr preferRelativeResize="0"/>
          <p:nvPr/>
        </p:nvPicPr>
        <p:blipFill>
          <a:blip r:embed="rId9">
            <a:alphaModFix/>
          </a:blip>
          <a:stretch>
            <a:fillRect/>
          </a:stretch>
        </p:blipFill>
        <p:spPr>
          <a:xfrm>
            <a:off x="4571991" y="4232979"/>
            <a:ext cx="910318" cy="846601"/>
          </a:xfrm>
          <a:prstGeom prst="rect">
            <a:avLst/>
          </a:prstGeom>
          <a:noFill/>
          <a:ln>
            <a:noFill/>
          </a:ln>
        </p:spPr>
      </p:pic>
      <p:pic>
        <p:nvPicPr>
          <p:cNvPr id="74" name="Google Shape;74;p14"/>
          <p:cNvPicPr preferRelativeResize="0"/>
          <p:nvPr/>
        </p:nvPicPr>
        <p:blipFill>
          <a:blip r:embed="rId9">
            <a:alphaModFix/>
          </a:blip>
          <a:stretch>
            <a:fillRect/>
          </a:stretch>
        </p:blipFill>
        <p:spPr>
          <a:xfrm>
            <a:off x="7634886" y="2938682"/>
            <a:ext cx="910318" cy="8466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descr="Blair Coed Volleyball G1 - Sherwood (2017)" id="79" name="Google Shape;79;p15" title="Blair Coed Volleyball G1 - Sherwood (2017)">
            <a:hlinkClick r:id="rId3"/>
          </p:cNvPr>
          <p:cNvPicPr preferRelativeResize="0"/>
          <p:nvPr/>
        </p:nvPicPr>
        <p:blipFill>
          <a:blip r:embed="rId4">
            <a:alphaModFix/>
          </a:blip>
          <a:stretch>
            <a:fillRect/>
          </a:stretch>
        </p:blipFill>
        <p:spPr>
          <a:xfrm>
            <a:off x="294525" y="251350"/>
            <a:ext cx="8433850" cy="4640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a:hlinkClick r:id="rId3"/>
          </p:cNvPr>
          <p:cNvSpPr txBox="1"/>
          <p:nvPr/>
        </p:nvSpPr>
        <p:spPr>
          <a:xfrm>
            <a:off x="241200" y="1581500"/>
            <a:ext cx="1432500" cy="169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rgbClr val="45818E"/>
                </a:solidFill>
                <a:latin typeface="Luckiest Guy"/>
                <a:ea typeface="Luckiest Guy"/>
                <a:cs typeface="Luckiest Guy"/>
                <a:sym typeface="Luckiest Guy"/>
              </a:rPr>
              <a:t>Year founded</a:t>
            </a:r>
            <a:endParaRPr sz="1300">
              <a:solidFill>
                <a:srgbClr val="45818E"/>
              </a:solidFill>
              <a:latin typeface="Luckiest Guy"/>
              <a:ea typeface="Luckiest Guy"/>
              <a:cs typeface="Luckiest Guy"/>
              <a:sym typeface="Luckiest Guy"/>
            </a:endParaRPr>
          </a:p>
        </p:txBody>
      </p:sp>
      <p:sp>
        <p:nvSpPr>
          <p:cNvPr id="85" name="Google Shape;85;p16">
            <a:hlinkClick r:id="rId4"/>
          </p:cNvPr>
          <p:cNvSpPr txBox="1"/>
          <p:nvPr>
            <p:ph type="ctrTitle"/>
          </p:nvPr>
        </p:nvSpPr>
        <p:spPr>
          <a:xfrm>
            <a:off x="476825" y="188050"/>
            <a:ext cx="8520600" cy="572700"/>
          </a:xfrm>
          <a:prstGeom prst="rect">
            <a:avLst/>
          </a:prstGeom>
          <a:solidFill>
            <a:srgbClr val="FFFFFF"/>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4500">
                <a:solidFill>
                  <a:srgbClr val="45818E"/>
                </a:solidFill>
                <a:latin typeface="Luckiest Guy"/>
                <a:ea typeface="Luckiest Guy"/>
                <a:cs typeface="Luckiest Guy"/>
                <a:sym typeface="Luckiest Guy"/>
              </a:rPr>
              <a:t>HISTORY</a:t>
            </a:r>
            <a:r>
              <a:rPr lang="en" sz="4500">
                <a:solidFill>
                  <a:srgbClr val="45818E"/>
                </a:solidFill>
                <a:latin typeface="Luckiest Guy"/>
                <a:ea typeface="Luckiest Guy"/>
                <a:cs typeface="Luckiest Guy"/>
                <a:sym typeface="Luckiest Guy"/>
              </a:rPr>
              <a:t> of the game</a:t>
            </a:r>
            <a:endParaRPr sz="4500">
              <a:solidFill>
                <a:srgbClr val="45818E"/>
              </a:solidFill>
              <a:latin typeface="Luckiest Guy"/>
              <a:ea typeface="Luckiest Guy"/>
              <a:cs typeface="Luckiest Guy"/>
              <a:sym typeface="Luckiest Guy"/>
            </a:endParaRPr>
          </a:p>
        </p:txBody>
      </p:sp>
      <p:sp>
        <p:nvSpPr>
          <p:cNvPr id="86" name="Google Shape;86;p16">
            <a:hlinkClick r:id="rId5"/>
          </p:cNvPr>
          <p:cNvSpPr txBox="1"/>
          <p:nvPr/>
        </p:nvSpPr>
        <p:spPr>
          <a:xfrm>
            <a:off x="4655825" y="828201"/>
            <a:ext cx="4341600" cy="3609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Fun facts</a:t>
            </a:r>
            <a:endParaRPr>
              <a:solidFill>
                <a:srgbClr val="FFFFFF"/>
              </a:solidFill>
              <a:latin typeface="Luckiest Guy"/>
              <a:ea typeface="Luckiest Guy"/>
              <a:cs typeface="Luckiest Guy"/>
              <a:sym typeface="Luckiest Guy"/>
            </a:endParaRPr>
          </a:p>
        </p:txBody>
      </p:sp>
      <p:sp>
        <p:nvSpPr>
          <p:cNvPr id="87" name="Google Shape;87;p16"/>
          <p:cNvSpPr txBox="1"/>
          <p:nvPr/>
        </p:nvSpPr>
        <p:spPr>
          <a:xfrm>
            <a:off x="4559275" y="3557650"/>
            <a:ext cx="1779000" cy="5727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WILLIAM G MoRGAN</a:t>
            </a:r>
            <a:endParaRPr>
              <a:solidFill>
                <a:srgbClr val="FFFFFF"/>
              </a:solidFill>
              <a:latin typeface="Luckiest Guy"/>
              <a:ea typeface="Luckiest Guy"/>
              <a:cs typeface="Luckiest Guy"/>
              <a:sym typeface="Luckiest Guy"/>
            </a:endParaRPr>
          </a:p>
        </p:txBody>
      </p:sp>
      <p:sp>
        <p:nvSpPr>
          <p:cNvPr id="88" name="Google Shape;88;p16"/>
          <p:cNvSpPr txBox="1"/>
          <p:nvPr/>
        </p:nvSpPr>
        <p:spPr>
          <a:xfrm>
            <a:off x="121942" y="828207"/>
            <a:ext cx="1671000" cy="682800"/>
          </a:xfrm>
          <a:prstGeom prst="rect">
            <a:avLst/>
          </a:prstGeom>
          <a:solidFill>
            <a:srgbClr val="99999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900">
                <a:solidFill>
                  <a:srgbClr val="FFFFFF"/>
                </a:solidFill>
                <a:latin typeface="Luckiest Guy"/>
                <a:ea typeface="Luckiest Guy"/>
                <a:cs typeface="Luckiest Guy"/>
                <a:sym typeface="Luckiest Guy"/>
              </a:rPr>
              <a:t>1895</a:t>
            </a:r>
            <a:endParaRPr sz="2900">
              <a:solidFill>
                <a:srgbClr val="FFFFFF"/>
              </a:solidFill>
              <a:latin typeface="Luckiest Guy"/>
              <a:ea typeface="Luckiest Guy"/>
              <a:cs typeface="Luckiest Guy"/>
              <a:sym typeface="Luckiest Guy"/>
            </a:endParaRPr>
          </a:p>
        </p:txBody>
      </p:sp>
      <p:pic>
        <p:nvPicPr>
          <p:cNvPr descr="Learn about the History of Volleyball!" id="89" name="Google Shape;89;p16" title="Learn about the History of Volleyball!">
            <a:hlinkClick r:id="rId6"/>
          </p:cNvPr>
          <p:cNvPicPr preferRelativeResize="0"/>
          <p:nvPr/>
        </p:nvPicPr>
        <p:blipFill>
          <a:blip r:embed="rId7">
            <a:alphaModFix/>
          </a:blip>
          <a:stretch>
            <a:fillRect/>
          </a:stretch>
        </p:blipFill>
        <p:spPr>
          <a:xfrm>
            <a:off x="541505" y="2571755"/>
            <a:ext cx="3060300" cy="2295225"/>
          </a:xfrm>
          <a:prstGeom prst="rect">
            <a:avLst/>
          </a:prstGeom>
          <a:noFill/>
          <a:ln>
            <a:noFill/>
          </a:ln>
        </p:spPr>
      </p:pic>
      <p:pic>
        <p:nvPicPr>
          <p:cNvPr id="90" name="Google Shape;90;p16">
            <a:hlinkClick r:id="rId8"/>
          </p:cNvPr>
          <p:cNvPicPr preferRelativeResize="0"/>
          <p:nvPr/>
        </p:nvPicPr>
        <p:blipFill>
          <a:blip r:embed="rId9">
            <a:alphaModFix/>
          </a:blip>
          <a:stretch>
            <a:fillRect/>
          </a:stretch>
        </p:blipFill>
        <p:spPr>
          <a:xfrm>
            <a:off x="4655823" y="1324850"/>
            <a:ext cx="4274900" cy="2054125"/>
          </a:xfrm>
          <a:prstGeom prst="rect">
            <a:avLst/>
          </a:prstGeom>
          <a:noFill/>
          <a:ln cap="flat" cmpd="sng" w="76200">
            <a:solidFill>
              <a:srgbClr val="FFFFFF"/>
            </a:solidFill>
            <a:prstDash val="solid"/>
            <a:round/>
            <a:headEnd len="sm" w="sm" type="none"/>
            <a:tailEnd len="sm" w="sm" type="none"/>
          </a:ln>
        </p:spPr>
      </p:pic>
      <p:sp>
        <p:nvSpPr>
          <p:cNvPr id="91" name="Google Shape;91;p16"/>
          <p:cNvSpPr txBox="1"/>
          <p:nvPr/>
        </p:nvSpPr>
        <p:spPr>
          <a:xfrm>
            <a:off x="1925025" y="1324850"/>
            <a:ext cx="2054400" cy="6828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Luckiest Guy"/>
                <a:ea typeface="Luckiest Guy"/>
                <a:cs typeface="Luckiest Guy"/>
                <a:sym typeface="Luckiest Guy"/>
              </a:rPr>
              <a:t>HOLYOKE mA</a:t>
            </a:r>
            <a:endParaRPr sz="2500">
              <a:solidFill>
                <a:srgbClr val="FFFFFF"/>
              </a:solidFill>
              <a:latin typeface="Luckiest Guy"/>
              <a:ea typeface="Luckiest Guy"/>
              <a:cs typeface="Luckiest Guy"/>
              <a:sym typeface="Luckiest Guy"/>
            </a:endParaRPr>
          </a:p>
        </p:txBody>
      </p:sp>
      <p:sp>
        <p:nvSpPr>
          <p:cNvPr id="92" name="Google Shape;92;p16">
            <a:hlinkClick r:id="rId10"/>
          </p:cNvPr>
          <p:cNvSpPr txBox="1"/>
          <p:nvPr/>
        </p:nvSpPr>
        <p:spPr>
          <a:xfrm>
            <a:off x="2235975" y="2072972"/>
            <a:ext cx="1432500" cy="169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45818E"/>
                </a:solidFill>
                <a:latin typeface="Luckiest Guy"/>
                <a:ea typeface="Luckiest Guy"/>
                <a:cs typeface="Luckiest Guy"/>
                <a:sym typeface="Luckiest Guy"/>
              </a:rPr>
              <a:t>WHERE</a:t>
            </a:r>
            <a:endParaRPr sz="1300">
              <a:solidFill>
                <a:srgbClr val="45818E"/>
              </a:solidFill>
              <a:latin typeface="Luckiest Guy"/>
              <a:ea typeface="Luckiest Guy"/>
              <a:cs typeface="Luckiest Guy"/>
              <a:sym typeface="Luckiest Guy"/>
            </a:endParaRPr>
          </a:p>
        </p:txBody>
      </p:sp>
      <p:sp>
        <p:nvSpPr>
          <p:cNvPr id="93" name="Google Shape;93;p16">
            <a:hlinkClick r:id="rId11"/>
          </p:cNvPr>
          <p:cNvSpPr txBox="1"/>
          <p:nvPr/>
        </p:nvSpPr>
        <p:spPr>
          <a:xfrm>
            <a:off x="4732525" y="4259802"/>
            <a:ext cx="1432500" cy="169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45818E"/>
                </a:solidFill>
                <a:latin typeface="Luckiest Guy"/>
                <a:ea typeface="Luckiest Guy"/>
                <a:cs typeface="Luckiest Guy"/>
                <a:sym typeface="Luckiest Guy"/>
              </a:rPr>
              <a:t>WHO CREATED IT</a:t>
            </a:r>
            <a:endParaRPr sz="1300">
              <a:solidFill>
                <a:srgbClr val="45818E"/>
              </a:solidFill>
              <a:latin typeface="Luckiest Guy"/>
              <a:ea typeface="Luckiest Guy"/>
              <a:cs typeface="Luckiest Guy"/>
              <a:sym typeface="Luckiest Guy"/>
            </a:endParaRPr>
          </a:p>
        </p:txBody>
      </p:sp>
      <p:sp>
        <p:nvSpPr>
          <p:cNvPr id="94" name="Google Shape;94;p16"/>
          <p:cNvSpPr txBox="1"/>
          <p:nvPr/>
        </p:nvSpPr>
        <p:spPr>
          <a:xfrm>
            <a:off x="7151730" y="4058200"/>
            <a:ext cx="1779000" cy="5727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MINIONETTE</a:t>
            </a:r>
            <a:endParaRPr>
              <a:solidFill>
                <a:srgbClr val="FFFFFF"/>
              </a:solidFill>
              <a:latin typeface="Luckiest Guy"/>
              <a:ea typeface="Luckiest Guy"/>
              <a:cs typeface="Luckiest Guy"/>
              <a:sym typeface="Luckiest Guy"/>
            </a:endParaRPr>
          </a:p>
        </p:txBody>
      </p:sp>
      <p:sp>
        <p:nvSpPr>
          <p:cNvPr id="95" name="Google Shape;95;p16">
            <a:hlinkClick r:id="rId12"/>
          </p:cNvPr>
          <p:cNvSpPr txBox="1"/>
          <p:nvPr/>
        </p:nvSpPr>
        <p:spPr>
          <a:xfrm>
            <a:off x="7324975" y="4750178"/>
            <a:ext cx="1432500" cy="169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45818E"/>
                </a:solidFill>
                <a:latin typeface="Luckiest Guy"/>
                <a:ea typeface="Luckiest Guy"/>
                <a:cs typeface="Luckiest Guy"/>
                <a:sym typeface="Luckiest Guy"/>
              </a:rPr>
              <a:t>Original name</a:t>
            </a:r>
            <a:endParaRPr sz="1300">
              <a:solidFill>
                <a:srgbClr val="45818E"/>
              </a:solidFill>
              <a:latin typeface="Luckiest Guy"/>
              <a:ea typeface="Luckiest Guy"/>
              <a:cs typeface="Luckiest Guy"/>
              <a:sym typeface="Luckiest Gu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a:hlinkClick r:id="rId3"/>
          </p:cNvPr>
          <p:cNvSpPr txBox="1"/>
          <p:nvPr>
            <p:ph type="ctrTitle"/>
          </p:nvPr>
        </p:nvSpPr>
        <p:spPr>
          <a:xfrm>
            <a:off x="476825" y="188050"/>
            <a:ext cx="8520600" cy="572700"/>
          </a:xfrm>
          <a:prstGeom prst="rect">
            <a:avLst/>
          </a:prstGeom>
          <a:solidFill>
            <a:srgbClr val="FFFFFF"/>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4500">
                <a:solidFill>
                  <a:srgbClr val="45818E"/>
                </a:solidFill>
                <a:latin typeface="Luckiest Guy"/>
                <a:ea typeface="Luckiest Guy"/>
                <a:cs typeface="Luckiest Guy"/>
                <a:sym typeface="Luckiest Guy"/>
              </a:rPr>
              <a:t>Rules of the game</a:t>
            </a:r>
            <a:endParaRPr sz="4500">
              <a:solidFill>
                <a:srgbClr val="45818E"/>
              </a:solidFill>
              <a:latin typeface="Luckiest Guy"/>
              <a:ea typeface="Luckiest Guy"/>
              <a:cs typeface="Luckiest Guy"/>
              <a:sym typeface="Luckiest Guy"/>
            </a:endParaRPr>
          </a:p>
        </p:txBody>
      </p:sp>
      <p:pic>
        <p:nvPicPr>
          <p:cNvPr descr="TWITTER: @RudyNugteren&#10;INSTAGRAM: @rudy_nugteren&#10;&#10;This is the opening I made for the OCAA Volleyball event: Conestoga Condors vs. Mohawk Mountaineers. Most of the video is done by Adobe After Effects. This video will help anyone who doesn't understand the rules of volleyball or needs a refresher. Enjoy the video!&#10;&#10;Host, Writer, Editor, Graphics: Rudy&#10;Camera Operator, Audio, Lights: Pei" id="101" name="Google Shape;101;p17" title="Basic Volleyball Rules">
            <a:hlinkClick r:id="rId4"/>
          </p:cNvPr>
          <p:cNvPicPr preferRelativeResize="0"/>
          <p:nvPr/>
        </p:nvPicPr>
        <p:blipFill>
          <a:blip r:embed="rId5">
            <a:alphaModFix/>
          </a:blip>
          <a:stretch>
            <a:fillRect/>
          </a:stretch>
        </p:blipFill>
        <p:spPr>
          <a:xfrm>
            <a:off x="186484" y="1035214"/>
            <a:ext cx="3428300" cy="2571225"/>
          </a:xfrm>
          <a:prstGeom prst="rect">
            <a:avLst/>
          </a:prstGeom>
          <a:noFill/>
          <a:ln>
            <a:noFill/>
          </a:ln>
        </p:spPr>
      </p:pic>
      <p:sp>
        <p:nvSpPr>
          <p:cNvPr id="102" name="Google Shape;102;p17"/>
          <p:cNvSpPr txBox="1"/>
          <p:nvPr>
            <p:ph idx="4294967295" type="body"/>
          </p:nvPr>
        </p:nvSpPr>
        <p:spPr>
          <a:xfrm>
            <a:off x="3789956" y="952838"/>
            <a:ext cx="5036700" cy="2736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latin typeface="Coming Soon"/>
                <a:ea typeface="Coming Soon"/>
                <a:cs typeface="Coming Soon"/>
                <a:sym typeface="Coming Soon"/>
              </a:rPr>
              <a:t>Volleyball is a sport that can be played indoors or out, on multiple surfaces.</a:t>
            </a:r>
            <a:endParaRPr sz="1400">
              <a:latin typeface="Coming Soon"/>
              <a:ea typeface="Coming Soon"/>
              <a:cs typeface="Coming Soon"/>
              <a:sym typeface="Coming Soon"/>
            </a:endParaRPr>
          </a:p>
          <a:p>
            <a:pPr indent="0" lvl="0" marL="0" rtl="0" algn="l">
              <a:lnSpc>
                <a:spcPct val="100000"/>
              </a:lnSpc>
              <a:spcBef>
                <a:spcPts val="1200"/>
              </a:spcBef>
              <a:spcAft>
                <a:spcPts val="0"/>
              </a:spcAft>
              <a:buNone/>
            </a:pPr>
            <a:r>
              <a:rPr lang="en" sz="1400">
                <a:latin typeface="Coming Soon"/>
                <a:ea typeface="Coming Soon"/>
                <a:cs typeface="Coming Soon"/>
                <a:sym typeface="Coming Soon"/>
              </a:rPr>
              <a:t>Players can compete in men’s, women’s, or co-ed at levels from casual leagues to professional tours.</a:t>
            </a:r>
            <a:endParaRPr sz="1400">
              <a:latin typeface="Coming Soon"/>
              <a:ea typeface="Coming Soon"/>
              <a:cs typeface="Coming Soon"/>
              <a:sym typeface="Coming Soon"/>
            </a:endParaRPr>
          </a:p>
          <a:p>
            <a:pPr indent="0" lvl="0" marL="0" rtl="0" algn="l">
              <a:lnSpc>
                <a:spcPct val="100000"/>
              </a:lnSpc>
              <a:spcBef>
                <a:spcPts val="1200"/>
              </a:spcBef>
              <a:spcAft>
                <a:spcPts val="0"/>
              </a:spcAft>
              <a:buNone/>
            </a:pPr>
            <a:r>
              <a:rPr lang="en" sz="1400">
                <a:latin typeface="Coming Soon"/>
                <a:ea typeface="Coming Soon"/>
                <a:cs typeface="Coming Soon"/>
                <a:sym typeface="Coming Soon"/>
              </a:rPr>
              <a:t>Players will need to learn to begin movements from an athletic “ready” position, and will enjoy a fast paced game as well as a strenuous aerobic workout.</a:t>
            </a:r>
            <a:endParaRPr sz="1400">
              <a:latin typeface="Coming Soon"/>
              <a:ea typeface="Coming Soon"/>
              <a:cs typeface="Coming Soon"/>
              <a:sym typeface="Coming Soon"/>
            </a:endParaRPr>
          </a:p>
          <a:p>
            <a:pPr indent="0" lvl="0" marL="0" rtl="0" algn="l">
              <a:lnSpc>
                <a:spcPct val="100000"/>
              </a:lnSpc>
              <a:spcBef>
                <a:spcPts val="1200"/>
              </a:spcBef>
              <a:spcAft>
                <a:spcPts val="1200"/>
              </a:spcAft>
              <a:buNone/>
            </a:pPr>
            <a:r>
              <a:rPr lang="en" sz="1400">
                <a:latin typeface="Coming Soon"/>
                <a:ea typeface="Coming Soon"/>
                <a:cs typeface="Coming Soon"/>
                <a:sym typeface="Coming Soon"/>
              </a:rPr>
              <a:t>The skills you will need to learn are: Passing (bump and set), Serving (underhand or overhand), and Rotating (playing positions on the court).</a:t>
            </a:r>
            <a:endParaRPr sz="1400">
              <a:latin typeface="Coming Soon"/>
              <a:ea typeface="Coming Soon"/>
              <a:cs typeface="Coming Soon"/>
              <a:sym typeface="Coming Soon"/>
            </a:endParaRPr>
          </a:p>
        </p:txBody>
      </p:sp>
      <p:sp>
        <p:nvSpPr>
          <p:cNvPr id="103" name="Google Shape;103;p17"/>
          <p:cNvSpPr txBox="1"/>
          <p:nvPr/>
        </p:nvSpPr>
        <p:spPr>
          <a:xfrm>
            <a:off x="186475" y="3880925"/>
            <a:ext cx="951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45818E"/>
                </a:solidFill>
                <a:latin typeface="Luckiest Guy"/>
                <a:ea typeface="Luckiest Guy"/>
                <a:cs typeface="Luckiest Guy"/>
                <a:sym typeface="Luckiest Guy"/>
              </a:rPr>
              <a:t>6</a:t>
            </a:r>
            <a:endParaRPr sz="2400">
              <a:solidFill>
                <a:srgbClr val="45818E"/>
              </a:solidFill>
              <a:latin typeface="Luckiest Guy"/>
              <a:ea typeface="Luckiest Guy"/>
              <a:cs typeface="Luckiest Guy"/>
              <a:sym typeface="Luckiest Guy"/>
            </a:endParaRPr>
          </a:p>
        </p:txBody>
      </p:sp>
      <p:sp>
        <p:nvSpPr>
          <p:cNvPr id="104" name="Google Shape;104;p17"/>
          <p:cNvSpPr txBox="1"/>
          <p:nvPr/>
        </p:nvSpPr>
        <p:spPr>
          <a:xfrm>
            <a:off x="3250200" y="3828575"/>
            <a:ext cx="14970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100">
                <a:solidFill>
                  <a:srgbClr val="45818E"/>
                </a:solidFill>
                <a:latin typeface="Luckiest Guy"/>
                <a:ea typeface="Luckiest Guy"/>
                <a:cs typeface="Luckiest Guy"/>
                <a:sym typeface="Luckiest Guy"/>
              </a:rPr>
              <a:t>sideout</a:t>
            </a:r>
            <a:endParaRPr sz="2100">
              <a:solidFill>
                <a:srgbClr val="45818E"/>
              </a:solidFill>
              <a:latin typeface="Luckiest Guy"/>
              <a:ea typeface="Luckiest Guy"/>
              <a:cs typeface="Luckiest Guy"/>
              <a:sym typeface="Luckiest Guy"/>
            </a:endParaRPr>
          </a:p>
        </p:txBody>
      </p:sp>
      <p:sp>
        <p:nvSpPr>
          <p:cNvPr id="105" name="Google Shape;105;p17"/>
          <p:cNvSpPr txBox="1"/>
          <p:nvPr/>
        </p:nvSpPr>
        <p:spPr>
          <a:xfrm>
            <a:off x="1678200" y="3880925"/>
            <a:ext cx="1208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45818E"/>
                </a:solidFill>
                <a:latin typeface="Luckiest Guy"/>
                <a:ea typeface="Luckiest Guy"/>
                <a:cs typeface="Luckiest Guy"/>
                <a:sym typeface="Luckiest Guy"/>
              </a:rPr>
              <a:t>SERVE</a:t>
            </a:r>
            <a:endParaRPr sz="2400">
              <a:solidFill>
                <a:srgbClr val="45818E"/>
              </a:solidFill>
              <a:latin typeface="Luckiest Guy"/>
              <a:ea typeface="Luckiest Guy"/>
              <a:cs typeface="Luckiest Guy"/>
              <a:sym typeface="Luckiest Guy"/>
            </a:endParaRPr>
          </a:p>
        </p:txBody>
      </p:sp>
      <p:sp>
        <p:nvSpPr>
          <p:cNvPr id="106" name="Google Shape;106;p17"/>
          <p:cNvSpPr txBox="1"/>
          <p:nvPr/>
        </p:nvSpPr>
        <p:spPr>
          <a:xfrm>
            <a:off x="5105400" y="3847325"/>
            <a:ext cx="1208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45818E"/>
                </a:solidFill>
                <a:latin typeface="Luckiest Guy"/>
                <a:ea typeface="Luckiest Guy"/>
                <a:cs typeface="Luckiest Guy"/>
                <a:sym typeface="Luckiest Guy"/>
              </a:rPr>
              <a:t>ROTATE</a:t>
            </a:r>
            <a:endParaRPr sz="2400">
              <a:solidFill>
                <a:srgbClr val="45818E"/>
              </a:solidFill>
              <a:latin typeface="Luckiest Guy"/>
              <a:ea typeface="Luckiest Guy"/>
              <a:cs typeface="Luckiest Guy"/>
              <a:sym typeface="Luckiest Guy"/>
            </a:endParaRPr>
          </a:p>
        </p:txBody>
      </p:sp>
      <p:sp>
        <p:nvSpPr>
          <p:cNvPr id="107" name="Google Shape;107;p17"/>
          <p:cNvSpPr txBox="1"/>
          <p:nvPr/>
        </p:nvSpPr>
        <p:spPr>
          <a:xfrm>
            <a:off x="6806400" y="3830525"/>
            <a:ext cx="1944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45818E"/>
                </a:solidFill>
                <a:latin typeface="Luckiest Guy"/>
                <a:ea typeface="Luckiest Guy"/>
                <a:cs typeface="Luckiest Guy"/>
                <a:sym typeface="Luckiest Guy"/>
              </a:rPr>
              <a:t>Clockwise</a:t>
            </a:r>
            <a:endParaRPr sz="2400">
              <a:solidFill>
                <a:srgbClr val="45818E"/>
              </a:solidFill>
              <a:latin typeface="Luckiest Guy"/>
              <a:ea typeface="Luckiest Guy"/>
              <a:cs typeface="Luckiest Guy"/>
              <a:sym typeface="Luckiest Guy"/>
            </a:endParaRPr>
          </a:p>
        </p:txBody>
      </p:sp>
      <p:sp>
        <p:nvSpPr>
          <p:cNvPr id="108" name="Google Shape;108;p17"/>
          <p:cNvSpPr txBox="1"/>
          <p:nvPr/>
        </p:nvSpPr>
        <p:spPr>
          <a:xfrm>
            <a:off x="24600" y="4363925"/>
            <a:ext cx="13149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45818E"/>
                </a:solidFill>
                <a:latin typeface="Luckiest Guy"/>
                <a:ea typeface="Luckiest Guy"/>
                <a:cs typeface="Luckiest Guy"/>
                <a:sym typeface="Luckiest Guy"/>
              </a:rPr>
              <a:t>How many players on a team?</a:t>
            </a:r>
            <a:endParaRPr sz="1200">
              <a:solidFill>
                <a:srgbClr val="45818E"/>
              </a:solidFill>
              <a:latin typeface="Luckiest Guy"/>
              <a:ea typeface="Luckiest Guy"/>
              <a:cs typeface="Luckiest Guy"/>
              <a:sym typeface="Luckiest Guy"/>
            </a:endParaRPr>
          </a:p>
        </p:txBody>
      </p:sp>
      <p:sp>
        <p:nvSpPr>
          <p:cNvPr id="109" name="Google Shape;109;p17"/>
          <p:cNvSpPr txBox="1"/>
          <p:nvPr/>
        </p:nvSpPr>
        <p:spPr>
          <a:xfrm>
            <a:off x="1624800" y="4363925"/>
            <a:ext cx="13149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45818E"/>
                </a:solidFill>
                <a:latin typeface="Luckiest Guy"/>
                <a:ea typeface="Luckiest Guy"/>
                <a:cs typeface="Luckiest Guy"/>
                <a:sym typeface="Luckiest Guy"/>
              </a:rPr>
              <a:t>How do you start each volley?</a:t>
            </a:r>
            <a:endParaRPr sz="1200">
              <a:solidFill>
                <a:srgbClr val="45818E"/>
              </a:solidFill>
              <a:latin typeface="Luckiest Guy"/>
              <a:ea typeface="Luckiest Guy"/>
              <a:cs typeface="Luckiest Guy"/>
              <a:sym typeface="Luckiest Guy"/>
            </a:endParaRPr>
          </a:p>
        </p:txBody>
      </p:sp>
      <p:sp>
        <p:nvSpPr>
          <p:cNvPr id="110" name="Google Shape;110;p17"/>
          <p:cNvSpPr txBox="1"/>
          <p:nvPr/>
        </p:nvSpPr>
        <p:spPr>
          <a:xfrm>
            <a:off x="3250200" y="4363925"/>
            <a:ext cx="15195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45818E"/>
                </a:solidFill>
                <a:latin typeface="Luckiest Guy"/>
                <a:ea typeface="Luckiest Guy"/>
                <a:cs typeface="Luckiest Guy"/>
                <a:sym typeface="Luckiest Guy"/>
              </a:rPr>
              <a:t>What do you call it when a team makes a mistake?</a:t>
            </a:r>
            <a:endParaRPr sz="1100">
              <a:solidFill>
                <a:srgbClr val="45818E"/>
              </a:solidFill>
              <a:latin typeface="Luckiest Guy"/>
              <a:ea typeface="Luckiest Guy"/>
              <a:cs typeface="Luckiest Guy"/>
              <a:sym typeface="Luckiest Guy"/>
            </a:endParaRPr>
          </a:p>
        </p:txBody>
      </p:sp>
      <p:sp>
        <p:nvSpPr>
          <p:cNvPr id="111" name="Google Shape;111;p17"/>
          <p:cNvSpPr txBox="1"/>
          <p:nvPr/>
        </p:nvSpPr>
        <p:spPr>
          <a:xfrm>
            <a:off x="4997425" y="4349225"/>
            <a:ext cx="1665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45818E"/>
                </a:solidFill>
                <a:latin typeface="Luckiest Guy"/>
                <a:ea typeface="Luckiest Guy"/>
                <a:cs typeface="Luckiest Guy"/>
                <a:sym typeface="Luckiest Guy"/>
              </a:rPr>
              <a:t>What do you call it when a team switches servers?</a:t>
            </a:r>
            <a:endParaRPr sz="1200">
              <a:solidFill>
                <a:srgbClr val="45818E"/>
              </a:solidFill>
              <a:latin typeface="Luckiest Guy"/>
              <a:ea typeface="Luckiest Guy"/>
              <a:cs typeface="Luckiest Guy"/>
              <a:sym typeface="Luckiest Guy"/>
            </a:endParaRPr>
          </a:p>
        </p:txBody>
      </p:sp>
      <p:sp>
        <p:nvSpPr>
          <p:cNvPr id="112" name="Google Shape;112;p17"/>
          <p:cNvSpPr txBox="1"/>
          <p:nvPr/>
        </p:nvSpPr>
        <p:spPr>
          <a:xfrm>
            <a:off x="7068750" y="4363925"/>
            <a:ext cx="15195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45818E"/>
                </a:solidFill>
                <a:latin typeface="Luckiest Guy"/>
                <a:ea typeface="Luckiest Guy"/>
                <a:cs typeface="Luckiest Guy"/>
                <a:sym typeface="Luckiest Guy"/>
              </a:rPr>
              <a:t>What direction does a team rotate?</a:t>
            </a:r>
            <a:endParaRPr sz="1200">
              <a:solidFill>
                <a:srgbClr val="45818E"/>
              </a:solidFill>
              <a:latin typeface="Luckiest Guy"/>
              <a:ea typeface="Luckiest Guy"/>
              <a:cs typeface="Luckiest Guy"/>
              <a:sym typeface="Luckiest Gu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8"/>
          <p:cNvSpPr txBox="1"/>
          <p:nvPr/>
        </p:nvSpPr>
        <p:spPr>
          <a:xfrm>
            <a:off x="366775" y="1711775"/>
            <a:ext cx="1432500" cy="304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45818E"/>
                </a:solidFill>
                <a:latin typeface="Luckiest Guy"/>
                <a:ea typeface="Luckiest Guy"/>
                <a:cs typeface="Luckiest Guy"/>
                <a:sym typeface="Luckiest Guy"/>
              </a:rPr>
              <a:t>Year introduced</a:t>
            </a:r>
            <a:endParaRPr sz="1300">
              <a:solidFill>
                <a:srgbClr val="45818E"/>
              </a:solidFill>
              <a:latin typeface="Luckiest Guy"/>
              <a:ea typeface="Luckiest Guy"/>
              <a:cs typeface="Luckiest Guy"/>
              <a:sym typeface="Luckiest Guy"/>
            </a:endParaRPr>
          </a:p>
        </p:txBody>
      </p:sp>
      <p:sp>
        <p:nvSpPr>
          <p:cNvPr id="118" name="Google Shape;118;p18">
            <a:hlinkClick r:id="rId3"/>
          </p:cNvPr>
          <p:cNvSpPr txBox="1"/>
          <p:nvPr>
            <p:ph type="ctrTitle"/>
          </p:nvPr>
        </p:nvSpPr>
        <p:spPr>
          <a:xfrm>
            <a:off x="476825" y="188050"/>
            <a:ext cx="8520600" cy="572700"/>
          </a:xfrm>
          <a:prstGeom prst="rect">
            <a:avLst/>
          </a:prstGeom>
          <a:solidFill>
            <a:srgbClr val="FFFFFF"/>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4500">
                <a:solidFill>
                  <a:srgbClr val="45818E"/>
                </a:solidFill>
                <a:latin typeface="Luckiest Guy"/>
                <a:ea typeface="Luckiest Guy"/>
                <a:cs typeface="Luckiest Guy"/>
                <a:sym typeface="Luckiest Guy"/>
              </a:rPr>
              <a:t>Volleyball Olympics </a:t>
            </a:r>
            <a:endParaRPr sz="4500">
              <a:solidFill>
                <a:srgbClr val="45818E"/>
              </a:solidFill>
              <a:latin typeface="Luckiest Guy"/>
              <a:ea typeface="Luckiest Guy"/>
              <a:cs typeface="Luckiest Guy"/>
              <a:sym typeface="Luckiest Guy"/>
            </a:endParaRPr>
          </a:p>
        </p:txBody>
      </p:sp>
      <p:sp>
        <p:nvSpPr>
          <p:cNvPr id="119" name="Google Shape;119;p18"/>
          <p:cNvSpPr txBox="1"/>
          <p:nvPr/>
        </p:nvSpPr>
        <p:spPr>
          <a:xfrm>
            <a:off x="224584" y="925539"/>
            <a:ext cx="1671000" cy="6828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Luckiest Guy"/>
                <a:ea typeface="Luckiest Guy"/>
                <a:cs typeface="Luckiest Guy"/>
                <a:sym typeface="Luckiest Guy"/>
              </a:rPr>
              <a:t>SUMMER 1964</a:t>
            </a:r>
            <a:endParaRPr sz="2000">
              <a:solidFill>
                <a:schemeClr val="lt1"/>
              </a:solidFill>
              <a:latin typeface="Luckiest Guy"/>
              <a:ea typeface="Luckiest Guy"/>
              <a:cs typeface="Luckiest Guy"/>
              <a:sym typeface="Luckiest Guy"/>
            </a:endParaRPr>
          </a:p>
        </p:txBody>
      </p:sp>
      <p:sp>
        <p:nvSpPr>
          <p:cNvPr id="120" name="Google Shape;120;p18"/>
          <p:cNvSpPr txBox="1"/>
          <p:nvPr/>
        </p:nvSpPr>
        <p:spPr>
          <a:xfrm>
            <a:off x="2317349" y="943839"/>
            <a:ext cx="1671000" cy="6828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Luckiest Guy"/>
                <a:ea typeface="Luckiest Guy"/>
                <a:cs typeface="Luckiest Guy"/>
                <a:sym typeface="Luckiest Guy"/>
              </a:rPr>
              <a:t>Tokyo </a:t>
            </a:r>
            <a:endParaRPr sz="2000">
              <a:solidFill>
                <a:schemeClr val="lt1"/>
              </a:solidFill>
              <a:latin typeface="Luckiest Guy"/>
              <a:ea typeface="Luckiest Guy"/>
              <a:cs typeface="Luckiest Guy"/>
              <a:sym typeface="Luckiest Guy"/>
            </a:endParaRPr>
          </a:p>
        </p:txBody>
      </p:sp>
      <p:sp>
        <p:nvSpPr>
          <p:cNvPr id="121" name="Google Shape;121;p18"/>
          <p:cNvSpPr txBox="1"/>
          <p:nvPr/>
        </p:nvSpPr>
        <p:spPr>
          <a:xfrm>
            <a:off x="2436600" y="1756450"/>
            <a:ext cx="1432500" cy="304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45818E"/>
                </a:solidFill>
                <a:latin typeface="Luckiest Guy"/>
                <a:ea typeface="Luckiest Guy"/>
                <a:cs typeface="Luckiest Guy"/>
                <a:sym typeface="Luckiest Guy"/>
              </a:rPr>
              <a:t>WHERE</a:t>
            </a:r>
            <a:endParaRPr sz="1300">
              <a:solidFill>
                <a:srgbClr val="45818E"/>
              </a:solidFill>
              <a:latin typeface="Luckiest Guy"/>
              <a:ea typeface="Luckiest Guy"/>
              <a:cs typeface="Luckiest Guy"/>
              <a:sym typeface="Luckiest Guy"/>
            </a:endParaRPr>
          </a:p>
        </p:txBody>
      </p:sp>
      <p:sp>
        <p:nvSpPr>
          <p:cNvPr id="122" name="Google Shape;122;p18"/>
          <p:cNvSpPr txBox="1"/>
          <p:nvPr/>
        </p:nvSpPr>
        <p:spPr>
          <a:xfrm>
            <a:off x="4953009" y="3839664"/>
            <a:ext cx="1671000" cy="6828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Luckiest Guy"/>
                <a:ea typeface="Luckiest Guy"/>
                <a:cs typeface="Luckiest Guy"/>
                <a:sym typeface="Luckiest Guy"/>
              </a:rPr>
              <a:t>SUMMER 1984</a:t>
            </a:r>
            <a:endParaRPr sz="2000">
              <a:solidFill>
                <a:schemeClr val="lt1"/>
              </a:solidFill>
              <a:latin typeface="Luckiest Guy"/>
              <a:ea typeface="Luckiest Guy"/>
              <a:cs typeface="Luckiest Guy"/>
              <a:sym typeface="Luckiest Guy"/>
            </a:endParaRPr>
          </a:p>
        </p:txBody>
      </p:sp>
      <p:sp>
        <p:nvSpPr>
          <p:cNvPr id="123" name="Google Shape;123;p18"/>
          <p:cNvSpPr txBox="1"/>
          <p:nvPr/>
        </p:nvSpPr>
        <p:spPr>
          <a:xfrm>
            <a:off x="7174024" y="3839685"/>
            <a:ext cx="1671000" cy="6828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Luckiest Guy"/>
                <a:ea typeface="Luckiest Guy"/>
                <a:cs typeface="Luckiest Guy"/>
                <a:sym typeface="Luckiest Guy"/>
              </a:rPr>
              <a:t>Atlanta GA</a:t>
            </a:r>
            <a:endParaRPr sz="2000">
              <a:solidFill>
                <a:schemeClr val="lt1"/>
              </a:solidFill>
              <a:latin typeface="Luckiest Guy"/>
              <a:ea typeface="Luckiest Guy"/>
              <a:cs typeface="Luckiest Guy"/>
              <a:sym typeface="Luckiest Guy"/>
            </a:endParaRPr>
          </a:p>
        </p:txBody>
      </p:sp>
      <p:sp>
        <p:nvSpPr>
          <p:cNvPr id="124" name="Google Shape;124;p18"/>
          <p:cNvSpPr txBox="1"/>
          <p:nvPr/>
        </p:nvSpPr>
        <p:spPr>
          <a:xfrm>
            <a:off x="7325625" y="4625675"/>
            <a:ext cx="1432500" cy="304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45818E"/>
                </a:solidFill>
                <a:latin typeface="Luckiest Guy"/>
                <a:ea typeface="Luckiest Guy"/>
                <a:cs typeface="Luckiest Guy"/>
                <a:sym typeface="Luckiest Guy"/>
              </a:rPr>
              <a:t>WHERE</a:t>
            </a:r>
            <a:endParaRPr sz="1300">
              <a:solidFill>
                <a:srgbClr val="45818E"/>
              </a:solidFill>
              <a:latin typeface="Luckiest Guy"/>
              <a:ea typeface="Luckiest Guy"/>
              <a:cs typeface="Luckiest Guy"/>
              <a:sym typeface="Luckiest Guy"/>
            </a:endParaRPr>
          </a:p>
        </p:txBody>
      </p:sp>
      <p:sp>
        <p:nvSpPr>
          <p:cNvPr id="125" name="Google Shape;125;p18"/>
          <p:cNvSpPr txBox="1"/>
          <p:nvPr/>
        </p:nvSpPr>
        <p:spPr>
          <a:xfrm>
            <a:off x="5148450" y="4612675"/>
            <a:ext cx="1432500" cy="304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45818E"/>
                </a:solidFill>
                <a:latin typeface="Luckiest Guy"/>
                <a:ea typeface="Luckiest Guy"/>
                <a:cs typeface="Luckiest Guy"/>
                <a:sym typeface="Luckiest Guy"/>
              </a:rPr>
              <a:t>Year </a:t>
            </a:r>
            <a:r>
              <a:rPr lang="en" sz="1300">
                <a:solidFill>
                  <a:srgbClr val="45818E"/>
                </a:solidFill>
                <a:latin typeface="Luckiest Guy"/>
                <a:ea typeface="Luckiest Guy"/>
                <a:cs typeface="Luckiest Guy"/>
                <a:sym typeface="Luckiest Guy"/>
              </a:rPr>
              <a:t>introduced </a:t>
            </a:r>
            <a:endParaRPr sz="1300">
              <a:solidFill>
                <a:srgbClr val="45818E"/>
              </a:solidFill>
              <a:latin typeface="Luckiest Guy"/>
              <a:ea typeface="Luckiest Guy"/>
              <a:cs typeface="Luckiest Guy"/>
              <a:sym typeface="Luckiest Guy"/>
            </a:endParaRPr>
          </a:p>
        </p:txBody>
      </p:sp>
      <p:pic>
        <p:nvPicPr>
          <p:cNvPr descr="Check out our list of 5 of the greatest Indoor Volleyball players, moments and teams ever to grace the Olympic stage. Let us know your favorite Volleyball memories in the comments below!&#10;&#10;Subscribe to the Olympics &amp; hit the bell! 🔔 http://oly.ch/Subscribe&#10;&#10;Visit the official Olympics website for everything you need to know about the Games: http://oly.ch/Olympics&#10;&#10;Follow your favourite athletes on the Olympic Athletes Hub: http://hub.olympic.org/" id="126" name="Google Shape;126;p18" title="Top 5 Olympic Volleyball Moments | Top Moments">
            <a:hlinkClick r:id="rId4"/>
          </p:cNvPr>
          <p:cNvPicPr preferRelativeResize="0"/>
          <p:nvPr/>
        </p:nvPicPr>
        <p:blipFill>
          <a:blip r:embed="rId5">
            <a:alphaModFix/>
          </a:blip>
          <a:stretch>
            <a:fillRect/>
          </a:stretch>
        </p:blipFill>
        <p:spPr>
          <a:xfrm>
            <a:off x="4938900" y="1083775"/>
            <a:ext cx="3930200" cy="2609950"/>
          </a:xfrm>
          <a:prstGeom prst="rect">
            <a:avLst/>
          </a:prstGeom>
          <a:noFill/>
          <a:ln>
            <a:noFill/>
          </a:ln>
        </p:spPr>
      </p:pic>
      <p:pic>
        <p:nvPicPr>
          <p:cNvPr descr="A look at the top 5 Beach Volleyball moments in Olympic history, from iconic matches to the sports most highly decorated Olympians.&#10;&#10;Subscribe to the Olympics &amp; hit the bell! 🔔 http://oly.ch/Subscribe&#10;&#10;Visit the official Olympics website for everything you need to know about the Games: http://oly.ch/Olympics&#10;&#10;Follow your favourite athletes on the Olympic Athletes Hub: http://hub.olympic.org/" id="127" name="Google Shape;127;p18" title="Top 5 Olympic Beach Volleyball Moments">
            <a:hlinkClick r:id="rId6"/>
          </p:cNvPr>
          <p:cNvPicPr preferRelativeResize="0"/>
          <p:nvPr/>
        </p:nvPicPr>
        <p:blipFill>
          <a:blip r:embed="rId7">
            <a:alphaModFix/>
          </a:blip>
          <a:stretch>
            <a:fillRect/>
          </a:stretch>
        </p:blipFill>
        <p:spPr>
          <a:xfrm>
            <a:off x="214375" y="2190750"/>
            <a:ext cx="3930200" cy="2609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19"/>
          <p:cNvPicPr preferRelativeResize="0"/>
          <p:nvPr/>
        </p:nvPicPr>
        <p:blipFill>
          <a:blip r:embed="rId3">
            <a:alphaModFix/>
          </a:blip>
          <a:stretch>
            <a:fillRect/>
          </a:stretch>
        </p:blipFill>
        <p:spPr>
          <a:xfrm>
            <a:off x="7" y="0"/>
            <a:ext cx="9144000" cy="1941450"/>
          </a:xfrm>
          <a:prstGeom prst="rect">
            <a:avLst/>
          </a:prstGeom>
          <a:noFill/>
          <a:ln>
            <a:noFill/>
          </a:ln>
        </p:spPr>
      </p:pic>
      <p:sp>
        <p:nvSpPr>
          <p:cNvPr id="133" name="Google Shape;133;p19"/>
          <p:cNvSpPr txBox="1"/>
          <p:nvPr/>
        </p:nvSpPr>
        <p:spPr>
          <a:xfrm>
            <a:off x="3002400" y="44400"/>
            <a:ext cx="3139200" cy="711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700">
                <a:solidFill>
                  <a:srgbClr val="45818E"/>
                </a:solidFill>
                <a:latin typeface="Luckiest Guy"/>
                <a:ea typeface="Luckiest Guy"/>
                <a:cs typeface="Luckiest Guy"/>
                <a:sym typeface="Luckiest Guy"/>
              </a:rPr>
              <a:t>PASSING</a:t>
            </a:r>
            <a:endParaRPr sz="3700">
              <a:solidFill>
                <a:srgbClr val="45818E"/>
              </a:solidFill>
              <a:latin typeface="Luckiest Guy"/>
              <a:ea typeface="Luckiest Guy"/>
              <a:cs typeface="Luckiest Guy"/>
              <a:sym typeface="Luckiest Guy"/>
            </a:endParaRPr>
          </a:p>
        </p:txBody>
      </p:sp>
      <p:sp>
        <p:nvSpPr>
          <p:cNvPr id="134" name="Google Shape;134;p19"/>
          <p:cNvSpPr txBox="1"/>
          <p:nvPr/>
        </p:nvSpPr>
        <p:spPr>
          <a:xfrm>
            <a:off x="3337025" y="885938"/>
            <a:ext cx="5431800" cy="3033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READY POSITION</a:t>
            </a:r>
            <a:endParaRPr>
              <a:solidFill>
                <a:srgbClr val="FFFFFF"/>
              </a:solidFill>
              <a:latin typeface="Luckiest Guy"/>
              <a:ea typeface="Luckiest Guy"/>
              <a:cs typeface="Luckiest Guy"/>
              <a:sym typeface="Luckiest Guy"/>
            </a:endParaRPr>
          </a:p>
        </p:txBody>
      </p:sp>
      <p:sp>
        <p:nvSpPr>
          <p:cNvPr id="135" name="Google Shape;135;p19"/>
          <p:cNvSpPr txBox="1"/>
          <p:nvPr/>
        </p:nvSpPr>
        <p:spPr>
          <a:xfrm>
            <a:off x="3337125" y="3083550"/>
            <a:ext cx="5431800" cy="3033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EXECUTION </a:t>
            </a:r>
            <a:endParaRPr>
              <a:solidFill>
                <a:srgbClr val="FFFFFF"/>
              </a:solidFill>
              <a:latin typeface="Luckiest Guy"/>
              <a:ea typeface="Luckiest Guy"/>
              <a:cs typeface="Luckiest Guy"/>
              <a:sym typeface="Luckiest Guy"/>
            </a:endParaRPr>
          </a:p>
        </p:txBody>
      </p:sp>
      <p:sp>
        <p:nvSpPr>
          <p:cNvPr id="136" name="Google Shape;136;p19"/>
          <p:cNvSpPr txBox="1"/>
          <p:nvPr/>
        </p:nvSpPr>
        <p:spPr>
          <a:xfrm>
            <a:off x="3337125" y="1319800"/>
            <a:ext cx="5431800" cy="15486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Clr>
                <a:schemeClr val="dk1"/>
              </a:buClr>
              <a:buSzPts val="1400"/>
              <a:buFont typeface="Coming Soon"/>
              <a:buChar char="●"/>
            </a:pPr>
            <a:r>
              <a:rPr lang="en">
                <a:solidFill>
                  <a:schemeClr val="dk1"/>
                </a:solidFill>
                <a:latin typeface="Coming Soon"/>
                <a:ea typeface="Coming Soon"/>
                <a:cs typeface="Coming Soon"/>
                <a:sym typeface="Coming Soon"/>
              </a:rPr>
              <a:t>Place feet shoulder width apart with toes pointed straight ahead. </a:t>
            </a:r>
            <a:endParaRPr>
              <a:solidFill>
                <a:schemeClr val="dk1"/>
              </a:solidFill>
              <a:latin typeface="Coming Soon"/>
              <a:ea typeface="Coming Soon"/>
              <a:cs typeface="Coming Soon"/>
              <a:sym typeface="Coming Soon"/>
            </a:endParaRPr>
          </a:p>
          <a:p>
            <a:pPr indent="-317500" lvl="0" marL="457200" rtl="0" algn="l">
              <a:spcBef>
                <a:spcPts val="0"/>
              </a:spcBef>
              <a:spcAft>
                <a:spcPts val="0"/>
              </a:spcAft>
              <a:buClr>
                <a:schemeClr val="dk1"/>
              </a:buClr>
              <a:buSzPts val="1400"/>
              <a:buFont typeface="Coming Soon"/>
              <a:buChar char="●"/>
            </a:pPr>
            <a:r>
              <a:rPr lang="en">
                <a:solidFill>
                  <a:schemeClr val="dk1"/>
                </a:solidFill>
                <a:latin typeface="Coming Soon"/>
                <a:ea typeface="Coming Soon"/>
                <a:cs typeface="Coming Soon"/>
                <a:sym typeface="Coming Soon"/>
              </a:rPr>
              <a:t>Place 1 foot forward and bend your knees and get low. </a:t>
            </a:r>
            <a:endParaRPr>
              <a:solidFill>
                <a:schemeClr val="dk1"/>
              </a:solidFill>
              <a:latin typeface="Coming Soon"/>
              <a:ea typeface="Coming Soon"/>
              <a:cs typeface="Coming Soon"/>
              <a:sym typeface="Coming Soon"/>
            </a:endParaRPr>
          </a:p>
          <a:p>
            <a:pPr indent="-317500" lvl="0" marL="457200" rtl="0" algn="l">
              <a:spcBef>
                <a:spcPts val="0"/>
              </a:spcBef>
              <a:spcAft>
                <a:spcPts val="0"/>
              </a:spcAft>
              <a:buClr>
                <a:schemeClr val="dk1"/>
              </a:buClr>
              <a:buSzPts val="1400"/>
              <a:buFont typeface="Coming Soon"/>
              <a:buChar char="●"/>
            </a:pPr>
            <a:r>
              <a:rPr lang="en">
                <a:solidFill>
                  <a:schemeClr val="dk1"/>
                </a:solidFill>
                <a:latin typeface="Coming Soon"/>
                <a:ea typeface="Coming Soon"/>
                <a:cs typeface="Coming Soon"/>
                <a:sym typeface="Coming Soon"/>
              </a:rPr>
              <a:t>Stretch arms out in front; lock elbows straight. Place one hand on top of the other. Place thumbs side-by-side and point slightly down. </a:t>
            </a:r>
            <a:endParaRPr>
              <a:solidFill>
                <a:schemeClr val="dk1"/>
              </a:solidFill>
              <a:latin typeface="Coming Soon"/>
              <a:ea typeface="Coming Soon"/>
              <a:cs typeface="Coming Soon"/>
              <a:sym typeface="Coming Soon"/>
            </a:endParaRPr>
          </a:p>
          <a:p>
            <a:pPr indent="-317500" lvl="0" marL="457200" rtl="0" algn="l">
              <a:spcBef>
                <a:spcPts val="0"/>
              </a:spcBef>
              <a:spcAft>
                <a:spcPts val="0"/>
              </a:spcAft>
              <a:buClr>
                <a:schemeClr val="dk1"/>
              </a:buClr>
              <a:buSzPts val="1400"/>
              <a:buFont typeface="Coming Soon"/>
              <a:buChar char="●"/>
            </a:pPr>
            <a:r>
              <a:rPr lang="en">
                <a:solidFill>
                  <a:schemeClr val="dk1"/>
                </a:solidFill>
                <a:latin typeface="Coming Soon"/>
                <a:ea typeface="Coming Soon"/>
                <a:cs typeface="Coming Soon"/>
                <a:sym typeface="Coming Soon"/>
              </a:rPr>
              <a:t>Create flat platform with forearms. </a:t>
            </a:r>
            <a:endParaRPr sz="1800">
              <a:solidFill>
                <a:srgbClr val="674EA7"/>
              </a:solidFill>
              <a:latin typeface="Coming Soon"/>
              <a:ea typeface="Coming Soon"/>
              <a:cs typeface="Coming Soon"/>
              <a:sym typeface="Coming Soon"/>
            </a:endParaRPr>
          </a:p>
        </p:txBody>
      </p:sp>
      <p:pic>
        <p:nvPicPr>
          <p:cNvPr descr="U.S. National Team members Kawika Shoji and Caitlyn Donahue provide forearm passing tips designed for all ages." id="137" name="Google Shape;137;p19" title="USAV Skill Video Forearm Passing">
            <a:hlinkClick r:id="rId4"/>
          </p:cNvPr>
          <p:cNvPicPr preferRelativeResize="0"/>
          <p:nvPr/>
        </p:nvPicPr>
        <p:blipFill>
          <a:blip r:embed="rId5">
            <a:alphaModFix/>
          </a:blip>
          <a:stretch>
            <a:fillRect/>
          </a:stretch>
        </p:blipFill>
        <p:spPr>
          <a:xfrm>
            <a:off x="231425" y="1722150"/>
            <a:ext cx="3049925" cy="2647500"/>
          </a:xfrm>
          <a:prstGeom prst="rect">
            <a:avLst/>
          </a:prstGeom>
          <a:noFill/>
          <a:ln>
            <a:noFill/>
          </a:ln>
        </p:spPr>
      </p:pic>
      <p:sp>
        <p:nvSpPr>
          <p:cNvPr id="138" name="Google Shape;138;p19"/>
          <p:cNvSpPr txBox="1"/>
          <p:nvPr/>
        </p:nvSpPr>
        <p:spPr>
          <a:xfrm>
            <a:off x="3398525" y="3594900"/>
            <a:ext cx="5431800" cy="12621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Coming Soon"/>
              <a:buChar char="●"/>
            </a:pPr>
            <a:r>
              <a:rPr lang="en">
                <a:solidFill>
                  <a:schemeClr val="dk1"/>
                </a:solidFill>
                <a:latin typeface="Coming Soon"/>
                <a:ea typeface="Coming Soon"/>
                <a:cs typeface="Coming Soon"/>
                <a:sym typeface="Coming Soon"/>
              </a:rPr>
              <a:t>Position yourself in front of the incoming ball so you can step into pass. </a:t>
            </a:r>
            <a:endParaRPr>
              <a:solidFill>
                <a:schemeClr val="dk1"/>
              </a:solidFill>
              <a:latin typeface="Coming Soon"/>
              <a:ea typeface="Coming Soon"/>
              <a:cs typeface="Coming Soon"/>
              <a:sym typeface="Coming Soon"/>
            </a:endParaRPr>
          </a:p>
          <a:p>
            <a:pPr indent="-317500" lvl="0" marL="457200" rtl="0" algn="l">
              <a:spcBef>
                <a:spcPts val="0"/>
              </a:spcBef>
              <a:spcAft>
                <a:spcPts val="0"/>
              </a:spcAft>
              <a:buClr>
                <a:schemeClr val="dk1"/>
              </a:buClr>
              <a:buSzPts val="1400"/>
              <a:buFont typeface="Coming Soon"/>
              <a:buChar char="●"/>
            </a:pPr>
            <a:r>
              <a:rPr lang="en">
                <a:solidFill>
                  <a:schemeClr val="dk1"/>
                </a:solidFill>
                <a:latin typeface="Coming Soon"/>
                <a:ea typeface="Coming Soon"/>
                <a:cs typeface="Coming Soon"/>
                <a:sym typeface="Coming Soon"/>
              </a:rPr>
              <a:t>Watch as ball contacts your forearms. </a:t>
            </a:r>
            <a:endParaRPr>
              <a:solidFill>
                <a:schemeClr val="dk1"/>
              </a:solidFill>
              <a:latin typeface="Coming Soon"/>
              <a:ea typeface="Coming Soon"/>
              <a:cs typeface="Coming Soon"/>
              <a:sym typeface="Coming Soon"/>
            </a:endParaRPr>
          </a:p>
          <a:p>
            <a:pPr indent="-317500" lvl="0" marL="457200" rtl="0" algn="l">
              <a:spcBef>
                <a:spcPts val="0"/>
              </a:spcBef>
              <a:spcAft>
                <a:spcPts val="0"/>
              </a:spcAft>
              <a:buClr>
                <a:schemeClr val="dk1"/>
              </a:buClr>
              <a:buSzPts val="1400"/>
              <a:buFont typeface="Coming Soon"/>
              <a:buChar char="●"/>
            </a:pPr>
            <a:r>
              <a:rPr lang="en">
                <a:solidFill>
                  <a:schemeClr val="dk1"/>
                </a:solidFill>
                <a:latin typeface="Coming Soon"/>
                <a:ea typeface="Coming Soon"/>
                <a:cs typeface="Coming Soon"/>
                <a:sym typeface="Coming Soon"/>
              </a:rPr>
              <a:t>As ball makes contact, straighten knees, shrug shoulders, and move arms up slightly to pass. </a:t>
            </a:r>
            <a:endParaRPr>
              <a:latin typeface="Coming Soon"/>
              <a:ea typeface="Coming Soon"/>
              <a:cs typeface="Coming Soon"/>
              <a:sym typeface="Coming Soo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0"/>
          <p:cNvPicPr preferRelativeResize="0"/>
          <p:nvPr/>
        </p:nvPicPr>
        <p:blipFill>
          <a:blip r:embed="rId3">
            <a:alphaModFix/>
          </a:blip>
          <a:stretch>
            <a:fillRect/>
          </a:stretch>
        </p:blipFill>
        <p:spPr>
          <a:xfrm>
            <a:off x="7" y="0"/>
            <a:ext cx="9144000" cy="1941450"/>
          </a:xfrm>
          <a:prstGeom prst="rect">
            <a:avLst/>
          </a:prstGeom>
          <a:noFill/>
          <a:ln>
            <a:noFill/>
          </a:ln>
        </p:spPr>
      </p:pic>
      <p:sp>
        <p:nvSpPr>
          <p:cNvPr id="144" name="Google Shape;144;p20"/>
          <p:cNvSpPr txBox="1"/>
          <p:nvPr/>
        </p:nvSpPr>
        <p:spPr>
          <a:xfrm>
            <a:off x="3002400" y="111850"/>
            <a:ext cx="3139200" cy="572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700">
                <a:solidFill>
                  <a:srgbClr val="45818E"/>
                </a:solidFill>
                <a:latin typeface="Luckiest Guy"/>
                <a:ea typeface="Luckiest Guy"/>
                <a:cs typeface="Luckiest Guy"/>
                <a:sym typeface="Luckiest Guy"/>
              </a:rPr>
              <a:t>SETTING</a:t>
            </a:r>
            <a:endParaRPr sz="3700">
              <a:solidFill>
                <a:srgbClr val="45818E"/>
              </a:solidFill>
              <a:latin typeface="Luckiest Guy"/>
              <a:ea typeface="Luckiest Guy"/>
              <a:cs typeface="Luckiest Guy"/>
              <a:sym typeface="Luckiest Guy"/>
            </a:endParaRPr>
          </a:p>
        </p:txBody>
      </p:sp>
      <p:sp>
        <p:nvSpPr>
          <p:cNvPr id="145" name="Google Shape;145;p20"/>
          <p:cNvSpPr txBox="1"/>
          <p:nvPr/>
        </p:nvSpPr>
        <p:spPr>
          <a:xfrm>
            <a:off x="3674275" y="1256050"/>
            <a:ext cx="5136300" cy="1744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Clr>
                <a:schemeClr val="dk1"/>
              </a:buClr>
              <a:buSzPts val="1400"/>
              <a:buFont typeface="Coming Soon"/>
              <a:buChar char="●"/>
            </a:pPr>
            <a:r>
              <a:rPr lang="en">
                <a:solidFill>
                  <a:schemeClr val="dk1"/>
                </a:solidFill>
                <a:latin typeface="Coming Soon"/>
                <a:ea typeface="Coming Soon"/>
                <a:cs typeface="Coming Soon"/>
                <a:sym typeface="Coming Soon"/>
              </a:rPr>
              <a:t>Point your toes straight ahead and feet shoulder width apart. Place 1 foot slightly forward, bend your knees, and get low. </a:t>
            </a:r>
            <a:endParaRPr>
              <a:solidFill>
                <a:schemeClr val="dk1"/>
              </a:solidFill>
              <a:latin typeface="Coming Soon"/>
              <a:ea typeface="Coming Soon"/>
              <a:cs typeface="Coming Soon"/>
              <a:sym typeface="Coming Soon"/>
            </a:endParaRPr>
          </a:p>
          <a:p>
            <a:pPr indent="-317500" lvl="0" marL="457200" rtl="0" algn="l">
              <a:spcBef>
                <a:spcPts val="0"/>
              </a:spcBef>
              <a:spcAft>
                <a:spcPts val="0"/>
              </a:spcAft>
              <a:buClr>
                <a:schemeClr val="dk1"/>
              </a:buClr>
              <a:buSzPts val="1400"/>
              <a:buFont typeface="Coming Soon"/>
              <a:buChar char="●"/>
            </a:pPr>
            <a:r>
              <a:rPr lang="en">
                <a:solidFill>
                  <a:schemeClr val="dk1"/>
                </a:solidFill>
                <a:latin typeface="Coming Soon"/>
                <a:ea typeface="Coming Soon"/>
                <a:cs typeface="Coming Soon"/>
                <a:sym typeface="Coming Soon"/>
              </a:rPr>
              <a:t>Square your shoulders to the target. </a:t>
            </a:r>
            <a:endParaRPr>
              <a:solidFill>
                <a:schemeClr val="dk1"/>
              </a:solidFill>
              <a:latin typeface="Coming Soon"/>
              <a:ea typeface="Coming Soon"/>
              <a:cs typeface="Coming Soon"/>
              <a:sym typeface="Coming Soon"/>
            </a:endParaRPr>
          </a:p>
          <a:p>
            <a:pPr indent="-317500" lvl="0" marL="457200" rtl="0" algn="l">
              <a:spcBef>
                <a:spcPts val="0"/>
              </a:spcBef>
              <a:spcAft>
                <a:spcPts val="0"/>
              </a:spcAft>
              <a:buClr>
                <a:schemeClr val="dk1"/>
              </a:buClr>
              <a:buSzPts val="1400"/>
              <a:buFont typeface="Coming Soon"/>
              <a:buChar char="●"/>
            </a:pPr>
            <a:r>
              <a:rPr lang="en">
                <a:solidFill>
                  <a:schemeClr val="dk1"/>
                </a:solidFill>
                <a:latin typeface="Coming Soon"/>
                <a:ea typeface="Coming Soon"/>
                <a:cs typeface="Coming Soon"/>
                <a:sym typeface="Coming Soon"/>
              </a:rPr>
              <a:t>Raise arms overhead; bend elbows out to sides to create a large diamond. </a:t>
            </a:r>
            <a:endParaRPr>
              <a:solidFill>
                <a:schemeClr val="dk1"/>
              </a:solidFill>
              <a:latin typeface="Coming Soon"/>
              <a:ea typeface="Coming Soon"/>
              <a:cs typeface="Coming Soon"/>
              <a:sym typeface="Coming Soon"/>
            </a:endParaRPr>
          </a:p>
          <a:p>
            <a:pPr indent="-317500" lvl="0" marL="457200" rtl="0" algn="l">
              <a:spcBef>
                <a:spcPts val="0"/>
              </a:spcBef>
              <a:spcAft>
                <a:spcPts val="0"/>
              </a:spcAft>
              <a:buClr>
                <a:schemeClr val="dk1"/>
              </a:buClr>
              <a:buSzPts val="1400"/>
              <a:buFont typeface="Coming Soon"/>
              <a:buChar char="●"/>
            </a:pPr>
            <a:r>
              <a:rPr lang="en">
                <a:solidFill>
                  <a:schemeClr val="dk1"/>
                </a:solidFill>
                <a:latin typeface="Coming Soon"/>
                <a:ea typeface="Coming Soon"/>
                <a:cs typeface="Coming Soon"/>
                <a:sym typeface="Coming Soon"/>
              </a:rPr>
              <a:t>Make hands in the shape of the ball and point thumbs toward eyes. </a:t>
            </a:r>
            <a:endParaRPr sz="1800">
              <a:solidFill>
                <a:srgbClr val="674EA7"/>
              </a:solidFill>
              <a:latin typeface="Coming Soon"/>
              <a:ea typeface="Coming Soon"/>
              <a:cs typeface="Coming Soon"/>
              <a:sym typeface="Coming Soon"/>
            </a:endParaRPr>
          </a:p>
        </p:txBody>
      </p:sp>
      <p:pic>
        <p:nvPicPr>
          <p:cNvPr descr="U.S. Women's National Team middle blocker Cursty Jackson provides tips for overhead passing designed for all ages." id="146" name="Google Shape;146;p20" title="USAV Skill Video Overhead Passing">
            <a:hlinkClick r:id="rId4"/>
          </p:cNvPr>
          <p:cNvPicPr preferRelativeResize="0"/>
          <p:nvPr/>
        </p:nvPicPr>
        <p:blipFill>
          <a:blip r:embed="rId5">
            <a:alphaModFix/>
          </a:blip>
          <a:stretch>
            <a:fillRect/>
          </a:stretch>
        </p:blipFill>
        <p:spPr>
          <a:xfrm>
            <a:off x="474275" y="2872824"/>
            <a:ext cx="2999275" cy="1916477"/>
          </a:xfrm>
          <a:prstGeom prst="rect">
            <a:avLst/>
          </a:prstGeom>
          <a:noFill/>
          <a:ln>
            <a:noFill/>
          </a:ln>
        </p:spPr>
      </p:pic>
      <p:pic>
        <p:nvPicPr>
          <p:cNvPr descr="USA Volleyball and 2012 U.S. Olympic Games silver medalist Courtney Thompson provide setting instructions for junior players ages 10-15." id="147" name="Google Shape;147;p20" title="Setting Tips from Courtney Thompson">
            <a:hlinkClick r:id="rId6"/>
          </p:cNvPr>
          <p:cNvPicPr preferRelativeResize="0"/>
          <p:nvPr/>
        </p:nvPicPr>
        <p:blipFill>
          <a:blip r:embed="rId7">
            <a:alphaModFix/>
          </a:blip>
          <a:stretch>
            <a:fillRect/>
          </a:stretch>
        </p:blipFill>
        <p:spPr>
          <a:xfrm>
            <a:off x="437727" y="534950"/>
            <a:ext cx="2999269" cy="2036800"/>
          </a:xfrm>
          <a:prstGeom prst="rect">
            <a:avLst/>
          </a:prstGeom>
          <a:noFill/>
          <a:ln>
            <a:noFill/>
          </a:ln>
        </p:spPr>
      </p:pic>
      <p:sp>
        <p:nvSpPr>
          <p:cNvPr id="148" name="Google Shape;148;p20"/>
          <p:cNvSpPr txBox="1"/>
          <p:nvPr/>
        </p:nvSpPr>
        <p:spPr>
          <a:xfrm>
            <a:off x="3769525" y="827950"/>
            <a:ext cx="4923000" cy="3609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READY POSITION</a:t>
            </a:r>
            <a:endParaRPr>
              <a:solidFill>
                <a:srgbClr val="FFFFFF"/>
              </a:solidFill>
              <a:latin typeface="Luckiest Guy"/>
              <a:ea typeface="Luckiest Guy"/>
              <a:cs typeface="Luckiest Guy"/>
              <a:sym typeface="Luckiest Guy"/>
            </a:endParaRPr>
          </a:p>
        </p:txBody>
      </p:sp>
      <p:sp>
        <p:nvSpPr>
          <p:cNvPr id="149" name="Google Shape;149;p20"/>
          <p:cNvSpPr txBox="1"/>
          <p:nvPr/>
        </p:nvSpPr>
        <p:spPr>
          <a:xfrm>
            <a:off x="3769625" y="3093975"/>
            <a:ext cx="4923000" cy="3609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EXECUTION </a:t>
            </a:r>
            <a:endParaRPr>
              <a:solidFill>
                <a:srgbClr val="FFFFFF"/>
              </a:solidFill>
              <a:latin typeface="Luckiest Guy"/>
              <a:ea typeface="Luckiest Guy"/>
              <a:cs typeface="Luckiest Guy"/>
              <a:sym typeface="Luckiest Guy"/>
            </a:endParaRPr>
          </a:p>
        </p:txBody>
      </p:sp>
      <p:sp>
        <p:nvSpPr>
          <p:cNvPr id="150" name="Google Shape;150;p20"/>
          <p:cNvSpPr txBox="1"/>
          <p:nvPr/>
        </p:nvSpPr>
        <p:spPr>
          <a:xfrm>
            <a:off x="3674275" y="3548300"/>
            <a:ext cx="5136300" cy="14775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Coming Soon"/>
              <a:buChar char="●"/>
            </a:pPr>
            <a:r>
              <a:rPr lang="en">
                <a:solidFill>
                  <a:schemeClr val="dk1"/>
                </a:solidFill>
                <a:latin typeface="Coming Soon"/>
                <a:ea typeface="Coming Soon"/>
                <a:cs typeface="Coming Soon"/>
                <a:sym typeface="Coming Soon"/>
              </a:rPr>
              <a:t>Position yourself under the incoming ball so you can step forward and into the pass. </a:t>
            </a:r>
            <a:endParaRPr>
              <a:solidFill>
                <a:schemeClr val="dk1"/>
              </a:solidFill>
              <a:latin typeface="Coming Soon"/>
              <a:ea typeface="Coming Soon"/>
              <a:cs typeface="Coming Soon"/>
              <a:sym typeface="Coming Soon"/>
            </a:endParaRPr>
          </a:p>
          <a:p>
            <a:pPr indent="-317500" lvl="0" marL="457200" rtl="0" algn="l">
              <a:spcBef>
                <a:spcPts val="0"/>
              </a:spcBef>
              <a:spcAft>
                <a:spcPts val="0"/>
              </a:spcAft>
              <a:buClr>
                <a:schemeClr val="dk1"/>
              </a:buClr>
              <a:buSzPts val="1400"/>
              <a:buFont typeface="Coming Soon"/>
              <a:buChar char="●"/>
            </a:pPr>
            <a:r>
              <a:rPr lang="en">
                <a:solidFill>
                  <a:schemeClr val="dk1"/>
                </a:solidFill>
                <a:latin typeface="Coming Soon"/>
                <a:ea typeface="Coming Soon"/>
                <a:cs typeface="Coming Soon"/>
                <a:sym typeface="Coming Soon"/>
              </a:rPr>
              <a:t>Watch ball contact finger pads. </a:t>
            </a:r>
            <a:endParaRPr>
              <a:solidFill>
                <a:schemeClr val="dk1"/>
              </a:solidFill>
              <a:latin typeface="Coming Soon"/>
              <a:ea typeface="Coming Soon"/>
              <a:cs typeface="Coming Soon"/>
              <a:sym typeface="Coming Soon"/>
            </a:endParaRPr>
          </a:p>
          <a:p>
            <a:pPr indent="-317500" lvl="0" marL="457200" rtl="0" algn="l">
              <a:spcBef>
                <a:spcPts val="0"/>
              </a:spcBef>
              <a:spcAft>
                <a:spcPts val="0"/>
              </a:spcAft>
              <a:buClr>
                <a:schemeClr val="dk1"/>
              </a:buClr>
              <a:buSzPts val="1400"/>
              <a:buFont typeface="Coming Soon"/>
              <a:buChar char="●"/>
            </a:pPr>
            <a:r>
              <a:rPr lang="en">
                <a:solidFill>
                  <a:schemeClr val="dk1"/>
                </a:solidFill>
                <a:latin typeface="Coming Soon"/>
                <a:ea typeface="Coming Soon"/>
                <a:cs typeface="Coming Soon"/>
                <a:sym typeface="Coming Soon"/>
              </a:rPr>
              <a:t>Extend your knees, elbows, and wrists toward your target. </a:t>
            </a:r>
            <a:endParaRPr>
              <a:solidFill>
                <a:schemeClr val="dk1"/>
              </a:solidFill>
              <a:latin typeface="Coming Soon"/>
              <a:ea typeface="Coming Soon"/>
              <a:cs typeface="Coming Soon"/>
              <a:sym typeface="Coming Soon"/>
            </a:endParaRPr>
          </a:p>
          <a:p>
            <a:pPr indent="-317500" lvl="0" marL="457200" rtl="0" algn="l">
              <a:spcBef>
                <a:spcPts val="0"/>
              </a:spcBef>
              <a:spcAft>
                <a:spcPts val="0"/>
              </a:spcAft>
              <a:buClr>
                <a:schemeClr val="dk1"/>
              </a:buClr>
              <a:buSzPts val="1400"/>
              <a:buFont typeface="Coming Soon"/>
              <a:buChar char="●"/>
            </a:pPr>
            <a:r>
              <a:rPr lang="en">
                <a:solidFill>
                  <a:schemeClr val="dk1"/>
                </a:solidFill>
                <a:latin typeface="Coming Soon"/>
                <a:ea typeface="Coming Soon"/>
                <a:cs typeface="Coming Soon"/>
                <a:sym typeface="Coming Soon"/>
              </a:rPr>
              <a:t>Allow hands to “give” (spring back) on contact.</a:t>
            </a:r>
            <a:endParaRPr>
              <a:latin typeface="Coming Soon"/>
              <a:ea typeface="Coming Soon"/>
              <a:cs typeface="Coming Soon"/>
              <a:sym typeface="Coming Soo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1"/>
          <p:cNvPicPr preferRelativeResize="0"/>
          <p:nvPr/>
        </p:nvPicPr>
        <p:blipFill>
          <a:blip r:embed="rId3">
            <a:alphaModFix/>
          </a:blip>
          <a:stretch>
            <a:fillRect/>
          </a:stretch>
        </p:blipFill>
        <p:spPr>
          <a:xfrm>
            <a:off x="7" y="0"/>
            <a:ext cx="9144000" cy="1941450"/>
          </a:xfrm>
          <a:prstGeom prst="rect">
            <a:avLst/>
          </a:prstGeom>
          <a:noFill/>
          <a:ln>
            <a:noFill/>
          </a:ln>
        </p:spPr>
      </p:pic>
      <p:sp>
        <p:nvSpPr>
          <p:cNvPr id="156" name="Google Shape;156;p21"/>
          <p:cNvSpPr txBox="1"/>
          <p:nvPr/>
        </p:nvSpPr>
        <p:spPr>
          <a:xfrm>
            <a:off x="2931000" y="89400"/>
            <a:ext cx="3139200" cy="572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700">
                <a:solidFill>
                  <a:srgbClr val="45818E"/>
                </a:solidFill>
                <a:latin typeface="Luckiest Guy"/>
                <a:ea typeface="Luckiest Guy"/>
                <a:cs typeface="Luckiest Guy"/>
                <a:sym typeface="Luckiest Guy"/>
              </a:rPr>
              <a:t>Serving</a:t>
            </a:r>
            <a:endParaRPr sz="3700">
              <a:solidFill>
                <a:srgbClr val="45818E"/>
              </a:solidFill>
              <a:latin typeface="Luckiest Guy"/>
              <a:ea typeface="Luckiest Guy"/>
              <a:cs typeface="Luckiest Guy"/>
              <a:sym typeface="Luckiest Guy"/>
            </a:endParaRPr>
          </a:p>
        </p:txBody>
      </p:sp>
      <p:sp>
        <p:nvSpPr>
          <p:cNvPr id="157" name="Google Shape;157;p21"/>
          <p:cNvSpPr txBox="1"/>
          <p:nvPr/>
        </p:nvSpPr>
        <p:spPr>
          <a:xfrm>
            <a:off x="3447725" y="1319800"/>
            <a:ext cx="5092500" cy="13860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Clr>
                <a:schemeClr val="dk1"/>
              </a:buClr>
              <a:buSzPts val="1400"/>
              <a:buFont typeface="Coming Soon"/>
              <a:buChar char="●"/>
            </a:pPr>
            <a:r>
              <a:rPr lang="en">
                <a:solidFill>
                  <a:schemeClr val="dk1"/>
                </a:solidFill>
                <a:latin typeface="Coming Soon"/>
                <a:ea typeface="Coming Soon"/>
                <a:cs typeface="Coming Soon"/>
                <a:sym typeface="Coming Soon"/>
              </a:rPr>
              <a:t>Hold the ball at hip height in your non-dominant hand.</a:t>
            </a:r>
            <a:endParaRPr>
              <a:solidFill>
                <a:schemeClr val="dk1"/>
              </a:solidFill>
              <a:latin typeface="Coming Soon"/>
              <a:ea typeface="Coming Soon"/>
              <a:cs typeface="Coming Soon"/>
              <a:sym typeface="Coming Soon"/>
            </a:endParaRPr>
          </a:p>
          <a:p>
            <a:pPr indent="-317500" lvl="0" marL="457200" rtl="0" algn="l">
              <a:spcBef>
                <a:spcPts val="0"/>
              </a:spcBef>
              <a:spcAft>
                <a:spcPts val="0"/>
              </a:spcAft>
              <a:buClr>
                <a:schemeClr val="dk1"/>
              </a:buClr>
              <a:buSzPts val="1400"/>
              <a:buFont typeface="Coming Soon"/>
              <a:buChar char="●"/>
            </a:pPr>
            <a:r>
              <a:rPr lang="en">
                <a:solidFill>
                  <a:schemeClr val="dk1"/>
                </a:solidFill>
                <a:latin typeface="Coming Soon"/>
                <a:ea typeface="Coming Soon"/>
                <a:cs typeface="Coming Soon"/>
                <a:sym typeface="Coming Soon"/>
              </a:rPr>
              <a:t>Point your toes straight ahead with the lead foot being on the same side as the hand holding the ball.</a:t>
            </a:r>
            <a:endParaRPr>
              <a:solidFill>
                <a:schemeClr val="dk1"/>
              </a:solidFill>
              <a:latin typeface="Coming Soon"/>
              <a:ea typeface="Coming Soon"/>
              <a:cs typeface="Coming Soon"/>
              <a:sym typeface="Coming Soon"/>
            </a:endParaRPr>
          </a:p>
          <a:p>
            <a:pPr indent="-317500" lvl="0" marL="457200" rtl="0" algn="l">
              <a:spcBef>
                <a:spcPts val="0"/>
              </a:spcBef>
              <a:spcAft>
                <a:spcPts val="0"/>
              </a:spcAft>
              <a:buClr>
                <a:schemeClr val="dk1"/>
              </a:buClr>
              <a:buSzPts val="1400"/>
              <a:buFont typeface="Coming Soon"/>
              <a:buChar char="●"/>
            </a:pPr>
            <a:r>
              <a:rPr lang="en">
                <a:solidFill>
                  <a:schemeClr val="dk1"/>
                </a:solidFill>
                <a:latin typeface="Coming Soon"/>
                <a:ea typeface="Coming Soon"/>
                <a:cs typeface="Coming Soon"/>
                <a:sym typeface="Coming Soon"/>
              </a:rPr>
              <a:t>With your dominant hand in an open fist, swing your hand back and low behind your hip.</a:t>
            </a:r>
            <a:endParaRPr sz="1800">
              <a:solidFill>
                <a:srgbClr val="674EA7"/>
              </a:solidFill>
              <a:latin typeface="Coming Soon"/>
              <a:ea typeface="Coming Soon"/>
              <a:cs typeface="Coming Soon"/>
              <a:sym typeface="Coming Soon"/>
            </a:endParaRPr>
          </a:p>
        </p:txBody>
      </p:sp>
      <p:pic>
        <p:nvPicPr>
          <p:cNvPr descr="This video is about 58" id="158" name="Google Shape;158;p21" title="-Underhand Serve Technique: Hands, Contact, Footwork, and Motion (GetFitivity.com)">
            <a:hlinkClick r:id="rId4"/>
          </p:cNvPr>
          <p:cNvPicPr preferRelativeResize="0"/>
          <p:nvPr/>
        </p:nvPicPr>
        <p:blipFill>
          <a:blip r:embed="rId5">
            <a:alphaModFix/>
          </a:blip>
          <a:stretch>
            <a:fillRect/>
          </a:stretch>
        </p:blipFill>
        <p:spPr>
          <a:xfrm>
            <a:off x="641026" y="165600"/>
            <a:ext cx="2021375" cy="1516025"/>
          </a:xfrm>
          <a:prstGeom prst="rect">
            <a:avLst/>
          </a:prstGeom>
          <a:noFill/>
          <a:ln>
            <a:noFill/>
          </a:ln>
        </p:spPr>
      </p:pic>
      <p:sp>
        <p:nvSpPr>
          <p:cNvPr id="159" name="Google Shape;159;p21"/>
          <p:cNvSpPr txBox="1"/>
          <p:nvPr/>
        </p:nvSpPr>
        <p:spPr>
          <a:xfrm>
            <a:off x="3447600" y="792800"/>
            <a:ext cx="5092500" cy="3963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READY POSITION</a:t>
            </a:r>
            <a:endParaRPr>
              <a:solidFill>
                <a:srgbClr val="FFFFFF"/>
              </a:solidFill>
              <a:latin typeface="Luckiest Guy"/>
              <a:ea typeface="Luckiest Guy"/>
              <a:cs typeface="Luckiest Guy"/>
              <a:sym typeface="Luckiest Guy"/>
            </a:endParaRPr>
          </a:p>
        </p:txBody>
      </p:sp>
      <p:sp>
        <p:nvSpPr>
          <p:cNvPr id="160" name="Google Shape;160;p21"/>
          <p:cNvSpPr txBox="1"/>
          <p:nvPr/>
        </p:nvSpPr>
        <p:spPr>
          <a:xfrm>
            <a:off x="3447725" y="2874350"/>
            <a:ext cx="5092500" cy="3963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EXECUTION </a:t>
            </a:r>
            <a:endParaRPr>
              <a:solidFill>
                <a:srgbClr val="FFFFFF"/>
              </a:solidFill>
              <a:latin typeface="Luckiest Guy"/>
              <a:ea typeface="Luckiest Guy"/>
              <a:cs typeface="Luckiest Guy"/>
              <a:sym typeface="Luckiest Guy"/>
            </a:endParaRPr>
          </a:p>
        </p:txBody>
      </p:sp>
      <p:sp>
        <p:nvSpPr>
          <p:cNvPr id="161" name="Google Shape;161;p21"/>
          <p:cNvSpPr txBox="1"/>
          <p:nvPr/>
        </p:nvSpPr>
        <p:spPr>
          <a:xfrm>
            <a:off x="3448175" y="3439200"/>
            <a:ext cx="5092500" cy="14775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Coming Soon"/>
              <a:buChar char="●"/>
            </a:pPr>
            <a:r>
              <a:rPr lang="en">
                <a:solidFill>
                  <a:schemeClr val="dk1"/>
                </a:solidFill>
                <a:latin typeface="Coming Soon"/>
                <a:ea typeface="Coming Soon"/>
                <a:cs typeface="Coming Soon"/>
                <a:sym typeface="Coming Soon"/>
              </a:rPr>
              <a:t>Step forward with the lead foot while swinging your dominant hand toward the ball. </a:t>
            </a:r>
            <a:endParaRPr>
              <a:solidFill>
                <a:schemeClr val="dk1"/>
              </a:solidFill>
              <a:latin typeface="Coming Soon"/>
              <a:ea typeface="Coming Soon"/>
              <a:cs typeface="Coming Soon"/>
              <a:sym typeface="Coming Soon"/>
            </a:endParaRPr>
          </a:p>
          <a:p>
            <a:pPr indent="-317500" lvl="0" marL="457200" rtl="0" algn="l">
              <a:spcBef>
                <a:spcPts val="0"/>
              </a:spcBef>
              <a:spcAft>
                <a:spcPts val="0"/>
              </a:spcAft>
              <a:buClr>
                <a:schemeClr val="dk1"/>
              </a:buClr>
              <a:buSzPts val="1400"/>
              <a:buFont typeface="Coming Soon"/>
              <a:buChar char="●"/>
            </a:pPr>
            <a:r>
              <a:rPr lang="en">
                <a:solidFill>
                  <a:schemeClr val="dk1"/>
                </a:solidFill>
                <a:latin typeface="Coming Soon"/>
                <a:ea typeface="Coming Soon"/>
                <a:cs typeface="Coming Soon"/>
                <a:sym typeface="Coming Soon"/>
              </a:rPr>
              <a:t>Be sure to hold the ball low and watch the ball contact the lower pad of your palm of your striking hand. </a:t>
            </a:r>
            <a:endParaRPr>
              <a:solidFill>
                <a:schemeClr val="dk1"/>
              </a:solidFill>
              <a:latin typeface="Coming Soon"/>
              <a:ea typeface="Coming Soon"/>
              <a:cs typeface="Coming Soon"/>
              <a:sym typeface="Coming Soon"/>
            </a:endParaRPr>
          </a:p>
          <a:p>
            <a:pPr indent="-317500" lvl="0" marL="457200" rtl="0" algn="l">
              <a:spcBef>
                <a:spcPts val="0"/>
              </a:spcBef>
              <a:spcAft>
                <a:spcPts val="0"/>
              </a:spcAft>
              <a:buClr>
                <a:schemeClr val="dk1"/>
              </a:buClr>
              <a:buSzPts val="1400"/>
              <a:buFont typeface="Coming Soon"/>
              <a:buChar char="●"/>
            </a:pPr>
            <a:r>
              <a:rPr lang="en">
                <a:solidFill>
                  <a:schemeClr val="dk1"/>
                </a:solidFill>
                <a:latin typeface="Coming Soon"/>
                <a:ea typeface="Coming Soon"/>
                <a:cs typeface="Coming Soon"/>
                <a:sym typeface="Coming Soon"/>
              </a:rPr>
              <a:t>Follow through with the striking hand in the direction of your target.</a:t>
            </a:r>
            <a:endParaRPr>
              <a:latin typeface="Coming Soon"/>
              <a:ea typeface="Coming Soon"/>
              <a:cs typeface="Coming Soon"/>
              <a:sym typeface="Coming Soon"/>
            </a:endParaRPr>
          </a:p>
        </p:txBody>
      </p:sp>
      <p:pic>
        <p:nvPicPr>
          <p:cNvPr descr="U.S. Women's National Team setter Caitlyn Donahue, U.S. Women's National Team middle blocker Cursty Jackson and U.S. Men's National Volleyball Team setter Kawika Shoji provide tips for the slide jump serve designed for junior players age 10-15 as well as all ages." id="162" name="Google Shape;162;p21" title="USAV Skill Video Overhead Serving">
            <a:hlinkClick r:id="rId6"/>
          </p:cNvPr>
          <p:cNvPicPr preferRelativeResize="0"/>
          <p:nvPr/>
        </p:nvPicPr>
        <p:blipFill>
          <a:blip r:embed="rId7">
            <a:alphaModFix/>
          </a:blip>
          <a:stretch>
            <a:fillRect/>
          </a:stretch>
        </p:blipFill>
        <p:spPr>
          <a:xfrm>
            <a:off x="641025" y="3469300"/>
            <a:ext cx="2021375" cy="1516031"/>
          </a:xfrm>
          <a:prstGeom prst="rect">
            <a:avLst/>
          </a:prstGeom>
          <a:noFill/>
          <a:ln>
            <a:noFill/>
          </a:ln>
        </p:spPr>
      </p:pic>
      <p:pic>
        <p:nvPicPr>
          <p:cNvPr descr="USA Volleyball members provide torque serving tips designed for all ages." id="163" name="Google Shape;163;p21" title="USAV Skill Video Torque Serve">
            <a:hlinkClick r:id="rId8"/>
          </p:cNvPr>
          <p:cNvPicPr preferRelativeResize="0"/>
          <p:nvPr/>
        </p:nvPicPr>
        <p:blipFill>
          <a:blip r:embed="rId9">
            <a:alphaModFix/>
          </a:blip>
          <a:stretch>
            <a:fillRect/>
          </a:stretch>
        </p:blipFill>
        <p:spPr>
          <a:xfrm>
            <a:off x="641025" y="1817450"/>
            <a:ext cx="2021375" cy="151603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