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256" r:id="rId2"/>
    <p:sldId id="292" r:id="rId3"/>
    <p:sldId id="264" r:id="rId4"/>
    <p:sldId id="325" r:id="rId5"/>
    <p:sldId id="352" r:id="rId6"/>
    <p:sldId id="316" r:id="rId7"/>
    <p:sldId id="326" r:id="rId8"/>
    <p:sldId id="258" r:id="rId9"/>
    <p:sldId id="380" r:id="rId10"/>
    <p:sldId id="327" r:id="rId11"/>
    <p:sldId id="329" r:id="rId12"/>
    <p:sldId id="318" r:id="rId13"/>
    <p:sldId id="295" r:id="rId14"/>
    <p:sldId id="293" r:id="rId15"/>
    <p:sldId id="266" r:id="rId16"/>
    <p:sldId id="368" r:id="rId17"/>
    <p:sldId id="269" r:id="rId18"/>
    <p:sldId id="298" r:id="rId19"/>
    <p:sldId id="267" r:id="rId20"/>
    <p:sldId id="260" r:id="rId21"/>
    <p:sldId id="276" r:id="rId22"/>
    <p:sldId id="385" r:id="rId23"/>
    <p:sldId id="369" r:id="rId24"/>
    <p:sldId id="261" r:id="rId25"/>
    <p:sldId id="317" r:id="rId26"/>
    <p:sldId id="382" r:id="rId27"/>
    <p:sldId id="262" r:id="rId28"/>
    <p:sldId id="388" r:id="rId29"/>
    <p:sldId id="362" r:id="rId30"/>
    <p:sldId id="284" r:id="rId31"/>
    <p:sldId id="300" r:id="rId32"/>
    <p:sldId id="314" r:id="rId33"/>
    <p:sldId id="286" r:id="rId34"/>
    <p:sldId id="363" r:id="rId35"/>
    <p:sldId id="287" r:id="rId36"/>
    <p:sldId id="288" r:id="rId37"/>
    <p:sldId id="321" r:id="rId38"/>
    <p:sldId id="304" r:id="rId39"/>
    <p:sldId id="290" r:id="rId40"/>
    <p:sldId id="302" r:id="rId41"/>
    <p:sldId id="291" r:id="rId42"/>
    <p:sldId id="310" r:id="rId43"/>
    <p:sldId id="389" r:id="rId44"/>
    <p:sldId id="390" r:id="rId45"/>
    <p:sldId id="294" r:id="rId46"/>
    <p:sldId id="392" r:id="rId47"/>
    <p:sldId id="331" r:id="rId48"/>
    <p:sldId id="383" r:id="rId49"/>
    <p:sldId id="330" r:id="rId50"/>
    <p:sldId id="386" r:id="rId51"/>
    <p:sldId id="345" r:id="rId52"/>
    <p:sldId id="397" r:id="rId53"/>
    <p:sldId id="366" r:id="rId54"/>
    <p:sldId id="353" r:id="rId55"/>
    <p:sldId id="333" r:id="rId56"/>
    <p:sldId id="334" r:id="rId57"/>
    <p:sldId id="340" r:id="rId58"/>
    <p:sldId id="339" r:id="rId59"/>
    <p:sldId id="359" r:id="rId60"/>
    <p:sldId id="344" r:id="rId61"/>
    <p:sldId id="343" r:id="rId62"/>
    <p:sldId id="360" r:id="rId63"/>
    <p:sldId id="364" r:id="rId64"/>
    <p:sldId id="348" r:id="rId65"/>
    <p:sldId id="401" r:id="rId66"/>
    <p:sldId id="373" r:id="rId67"/>
    <p:sldId id="372" r:id="rId68"/>
    <p:sldId id="346" r:id="rId69"/>
    <p:sldId id="393" r:id="rId70"/>
    <p:sldId id="379" r:id="rId71"/>
    <p:sldId id="398" r:id="rId72"/>
    <p:sldId id="399" r:id="rId73"/>
    <p:sldId id="357" r:id="rId74"/>
    <p:sldId id="365" r:id="rId75"/>
    <p:sldId id="403" r:id="rId76"/>
    <p:sldId id="402" r:id="rId77"/>
    <p:sldId id="395" r:id="rId7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4E8FF4-8EBE-461C-8700-670B1DCDC201}" v="1" dt="2020-12-10T23:54:46.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61529" autoAdjust="0"/>
  </p:normalViewPr>
  <p:slideViewPr>
    <p:cSldViewPr snapToGrid="0" snapToObjects="1">
      <p:cViewPr varScale="1">
        <p:scale>
          <a:sx n="44" d="100"/>
          <a:sy n="44" d="100"/>
        </p:scale>
        <p:origin x="2130"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5" d="100"/>
          <a:sy n="65" d="100"/>
        </p:scale>
        <p:origin x="3154" y="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ward, Kimberly B" userId="a61109c4-6f69-488e-85ee-69add50715c5" providerId="ADAL" clId="{C04E8FF4-8EBE-461C-8700-670B1DCDC201}"/>
    <pc:docChg chg="modNotesMaster modHandout">
      <pc:chgData name="Woodward, Kimberly B" userId="a61109c4-6f69-488e-85ee-69add50715c5" providerId="ADAL" clId="{C04E8FF4-8EBE-461C-8700-670B1DCDC201}" dt="2020-12-10T23:54:46.701"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7052217-8DCC-4988-8256-F9B15EBD1A08}" type="datetimeFigureOut">
              <a:rPr lang="en-US" smtClean="0"/>
              <a:t>1/30/2021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EFB6082-C601-4144-9B35-FBBE9E599BFE}" type="slidenum">
              <a:rPr lang="en-US" smtClean="0"/>
              <a:t>‹#›</a:t>
            </a:fld>
            <a:endParaRPr lang="en-US"/>
          </a:p>
        </p:txBody>
      </p:sp>
    </p:spTree>
    <p:extLst>
      <p:ext uri="{BB962C8B-B14F-4D97-AF65-F5344CB8AC3E}">
        <p14:creationId xmlns:p14="http://schemas.microsoft.com/office/powerpoint/2010/main" val="4255403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704412C-6E40-5C45-8267-6810FFAE59A2}" type="datetimeFigureOut">
              <a:rPr lang="en-US" smtClean="0"/>
              <a:t>1/30/2021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5296A9D-9D20-8248-9889-992BC7DD8019}" type="slidenum">
              <a:rPr lang="en-US" smtClean="0"/>
              <a:t>‹#›</a:t>
            </a:fld>
            <a:endParaRPr lang="en-US" dirty="0"/>
          </a:p>
        </p:txBody>
      </p:sp>
    </p:spTree>
    <p:extLst>
      <p:ext uri="{BB962C8B-B14F-4D97-AF65-F5344CB8AC3E}">
        <p14:creationId xmlns:p14="http://schemas.microsoft.com/office/powerpoint/2010/main" val="2130000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Inflammation" TargetMode="External"/><Relationship Id="rId3" Type="http://schemas.openxmlformats.org/officeDocument/2006/relationships/hyperlink" Target="https://en.wikipedia.org/wiki/Langerhans_cell" TargetMode="External"/><Relationship Id="rId7" Type="http://schemas.openxmlformats.org/officeDocument/2006/relationships/hyperlink" Target="https://en.wikipedia.org/wiki/Prostaglandi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Leukotriene" TargetMode="External"/><Relationship Id="rId5" Type="http://schemas.openxmlformats.org/officeDocument/2006/relationships/hyperlink" Target="https://en.wikipedia.org/wiki/Interleukin" TargetMode="External"/><Relationship Id="rId4" Type="http://schemas.openxmlformats.org/officeDocument/2006/relationships/hyperlink" Target="https://en.wikipedia.org/wiki/Cytokin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aaai.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linicaladvisor.com/slideshow/slides/food-allergie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1</a:t>
            </a:fld>
            <a:endParaRPr lang="en-US" dirty="0"/>
          </a:p>
        </p:txBody>
      </p:sp>
    </p:spTree>
    <p:extLst>
      <p:ext uri="{BB962C8B-B14F-4D97-AF65-F5344CB8AC3E}">
        <p14:creationId xmlns:p14="http://schemas.microsoft.com/office/powerpoint/2010/main" val="676244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know the BIG 8</a:t>
            </a:r>
          </a:p>
          <a:p>
            <a:r>
              <a:rPr lang="en-US" dirty="0"/>
              <a:t>-- In kids: most prevalent 1) peanut, 2) milk, 3) shellfish</a:t>
            </a:r>
          </a:p>
        </p:txBody>
      </p:sp>
      <p:sp>
        <p:nvSpPr>
          <p:cNvPr id="4" name="Slide Number Placeholder 3"/>
          <p:cNvSpPr>
            <a:spLocks noGrp="1"/>
          </p:cNvSpPr>
          <p:nvPr>
            <p:ph type="sldNum" sz="quarter" idx="5"/>
          </p:nvPr>
        </p:nvSpPr>
        <p:spPr/>
        <p:txBody>
          <a:bodyPr/>
          <a:lstStyle/>
          <a:p>
            <a:fld id="{F5296A9D-9D20-8248-9889-992BC7DD8019}" type="slidenum">
              <a:rPr lang="en-US" smtClean="0"/>
              <a:t>10</a:t>
            </a:fld>
            <a:endParaRPr lang="en-US" dirty="0"/>
          </a:p>
        </p:txBody>
      </p:sp>
    </p:spTree>
    <p:extLst>
      <p:ext uri="{BB962C8B-B14F-4D97-AF65-F5344CB8AC3E}">
        <p14:creationId xmlns:p14="http://schemas.microsoft.com/office/powerpoint/2010/main" val="308932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proteins with allergenic potential resist the process of digestion and destruction by way of these characteristics. </a:t>
            </a:r>
          </a:p>
          <a:p>
            <a:endParaRPr lang="en-US" dirty="0"/>
          </a:p>
          <a:p>
            <a:r>
              <a:rPr lang="en-US" dirty="0"/>
              <a:t>Most food allergies are associated with the protein in the food.</a:t>
            </a:r>
          </a:p>
        </p:txBody>
      </p:sp>
      <p:sp>
        <p:nvSpPr>
          <p:cNvPr id="4" name="Slide Number Placeholder 3"/>
          <p:cNvSpPr>
            <a:spLocks noGrp="1"/>
          </p:cNvSpPr>
          <p:nvPr>
            <p:ph type="sldNum" sz="quarter" idx="5"/>
          </p:nvPr>
        </p:nvSpPr>
        <p:spPr/>
        <p:txBody>
          <a:bodyPr/>
          <a:lstStyle/>
          <a:p>
            <a:fld id="{F5296A9D-9D20-8248-9889-992BC7DD8019}" type="slidenum">
              <a:rPr lang="en-US" smtClean="0"/>
              <a:t>11</a:t>
            </a:fld>
            <a:endParaRPr lang="en-US" dirty="0"/>
          </a:p>
        </p:txBody>
      </p:sp>
    </p:spTree>
    <p:extLst>
      <p:ext uri="{BB962C8B-B14F-4D97-AF65-F5344CB8AC3E}">
        <p14:creationId xmlns:p14="http://schemas.microsoft.com/office/powerpoint/2010/main" val="48986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allergen binds to receptors on B cells, which activates TH2 cells. The B cell starts producing extra </a:t>
            </a:r>
            <a:r>
              <a:rPr lang="en-US" dirty="0" err="1"/>
              <a:t>IgE</a:t>
            </a:r>
            <a:r>
              <a:rPr lang="en-US" dirty="0"/>
              <a:t> which then binds to FC epsilon RI which is the high-affinity </a:t>
            </a:r>
            <a:r>
              <a:rPr lang="en-US" dirty="0" err="1"/>
              <a:t>IgE</a:t>
            </a:r>
            <a:r>
              <a:rPr lang="en-US" dirty="0"/>
              <a:t> receptor (found on epidermal </a:t>
            </a:r>
            <a:r>
              <a:rPr lang="en-US" dirty="0">
                <a:hlinkClick r:id="rId3" tooltip="Langerhans cell"/>
              </a:rPr>
              <a:t>Langerhans cells</a:t>
            </a:r>
            <a:r>
              <a:rPr lang="en-US" dirty="0"/>
              <a:t>, eosinophils, mast cells, and basophils). So now there is this </a:t>
            </a:r>
            <a:r>
              <a:rPr lang="en-US" dirty="0" err="1"/>
              <a:t>IgE</a:t>
            </a:r>
            <a:r>
              <a:rPr lang="en-US" dirty="0"/>
              <a:t>/</a:t>
            </a:r>
            <a:r>
              <a:rPr lang="en-US" dirty="0" err="1"/>
              <a:t>FCeRI</a:t>
            </a:r>
            <a:r>
              <a:rPr lang="en-US" dirty="0"/>
              <a:t> complex, that when re-exposed to the allergenic substrate, triggers the activation of these mast cells to release chemical mediators (</a:t>
            </a:r>
            <a:r>
              <a:rPr lang="en-US" dirty="0">
                <a:hlinkClick r:id="rId4" tooltip="Cytokine"/>
              </a:rPr>
              <a:t>cytokines</a:t>
            </a:r>
            <a:r>
              <a:rPr lang="en-US" dirty="0"/>
              <a:t>, </a:t>
            </a:r>
            <a:r>
              <a:rPr lang="en-US" dirty="0">
                <a:hlinkClick r:id="rId5" tooltip="Interleukin"/>
              </a:rPr>
              <a:t>interleukins</a:t>
            </a:r>
            <a:r>
              <a:rPr lang="en-US" dirty="0"/>
              <a:t>, </a:t>
            </a:r>
            <a:r>
              <a:rPr lang="en-US" dirty="0">
                <a:hlinkClick r:id="rId6" tooltip="Leukotriene"/>
              </a:rPr>
              <a:t>leukotrienes</a:t>
            </a:r>
            <a:r>
              <a:rPr lang="en-US" dirty="0"/>
              <a:t>,  </a:t>
            </a:r>
            <a:r>
              <a:rPr lang="en-US" dirty="0">
                <a:hlinkClick r:id="rId7" tooltip="Prostaglandin"/>
              </a:rPr>
              <a:t>prostaglandins</a:t>
            </a:r>
            <a:r>
              <a:rPr lang="en-US" dirty="0"/>
              <a:t>, and histamine) that promote </a:t>
            </a:r>
            <a:r>
              <a:rPr lang="en-US" dirty="0">
                <a:hlinkClick r:id="rId8" tooltip="Inflammation"/>
              </a:rPr>
              <a:t>inflammation</a:t>
            </a:r>
            <a:r>
              <a:rPr lang="en-US" dirty="0"/>
              <a:t>. So the mast cells spill out all these mediators which leads to symptoms (inflammation, vasodilation, urticaria, consequences of inflammation (angioedema, wheezing).  </a:t>
            </a:r>
          </a:p>
        </p:txBody>
      </p:sp>
      <p:sp>
        <p:nvSpPr>
          <p:cNvPr id="4" name="Slide Number Placeholder 3"/>
          <p:cNvSpPr>
            <a:spLocks noGrp="1"/>
          </p:cNvSpPr>
          <p:nvPr>
            <p:ph type="sldNum" sz="quarter" idx="5"/>
          </p:nvPr>
        </p:nvSpPr>
        <p:spPr/>
        <p:txBody>
          <a:bodyPr/>
          <a:lstStyle/>
          <a:p>
            <a:fld id="{F5296A9D-9D20-8248-9889-992BC7DD8019}" type="slidenum">
              <a:rPr lang="en-US" smtClean="0"/>
              <a:t>12</a:t>
            </a:fld>
            <a:endParaRPr lang="en-US" dirty="0"/>
          </a:p>
        </p:txBody>
      </p:sp>
    </p:spTree>
    <p:extLst>
      <p:ext uri="{BB962C8B-B14F-4D97-AF65-F5344CB8AC3E}">
        <p14:creationId xmlns:p14="http://schemas.microsoft.com/office/powerpoint/2010/main" val="392859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urticaria, flushing, angioedema, acute contact urticaria</a:t>
            </a:r>
          </a:p>
          <a:p>
            <a:pPr defTabSz="465887">
              <a:defRPr/>
            </a:pPr>
            <a:r>
              <a:rPr lang="en-US" dirty="0"/>
              <a:t>• RESP (Upper/Lower): wheezing, shortness of breath, throat tightness, cough, hoarse voice, chest pain/tightness, trouble swallowing, itchy mouth/throat, nasal stuffiness/congestion • </a:t>
            </a:r>
            <a:r>
              <a:rPr lang="en-US" dirty="0" err="1"/>
              <a:t>GCirculation</a:t>
            </a:r>
            <a:r>
              <a:rPr lang="en-US" dirty="0"/>
              <a:t>: pale/blue color, low pulse, dizziness, lightheadedness/passing out, low blood pressure, shock, loss of consciousness • Skin: hives, swelling, itch, warmth, redness, rash • Stomach: nausea, pain/cramps, vomiting, diarrhea  (&lt; 5% will have diarrhea, so not very common and it is often not concerning as the symptom is so far down the GI tract**) • Other: anxiety, feeling of impending doom, itchy/red/watery eyes, headache, cramping of the uterus</a:t>
            </a:r>
          </a:p>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13</a:t>
            </a:fld>
            <a:endParaRPr lang="en-US" dirty="0"/>
          </a:p>
        </p:txBody>
      </p:sp>
    </p:spTree>
    <p:extLst>
      <p:ext uri="{BB962C8B-B14F-4D97-AF65-F5344CB8AC3E}">
        <p14:creationId xmlns:p14="http://schemas.microsoft.com/office/powerpoint/2010/main" val="300357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rarely is</a:t>
            </a:r>
            <a:r>
              <a:rPr lang="en-US" baseline="0" dirty="0"/>
              <a:t> food the culprit of a reaction that occurs &gt; 2 hours after eating.  So when you think about someone who has hives 6 hours later, or “the next day”, this is not food allergy (timing doesn’t fit). </a:t>
            </a:r>
            <a:endParaRPr lang="en-US" dirty="0"/>
          </a:p>
          <a:p>
            <a:endParaRPr lang="en-US" dirty="0"/>
          </a:p>
          <a:p>
            <a:r>
              <a:rPr lang="en-US" dirty="0"/>
              <a:t>Food has</a:t>
            </a:r>
            <a:r>
              <a:rPr lang="en-US" baseline="0" dirty="0"/>
              <a:t> been thought to be a trigger in severe/refractory AD (not mild/mod) only 25-30% of the time, so this is a very infrequent subset of patients with eczema. This has to be a food commonly ingested as well. This allergic response is mixed </a:t>
            </a:r>
            <a:r>
              <a:rPr lang="en-US" baseline="0" dirty="0" err="1"/>
              <a:t>IgE</a:t>
            </a:r>
            <a:r>
              <a:rPr lang="en-US" baseline="0" dirty="0"/>
              <a:t> and cell mediated, and does not manifest as hives/swelling/respiratory distress/GI. </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14</a:t>
            </a:fld>
            <a:endParaRPr lang="en-US" dirty="0"/>
          </a:p>
        </p:txBody>
      </p:sp>
    </p:spTree>
    <p:extLst>
      <p:ext uri="{BB962C8B-B14F-4D97-AF65-F5344CB8AC3E}">
        <p14:creationId xmlns:p14="http://schemas.microsoft.com/office/powerpoint/2010/main" val="398696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patient comes</a:t>
            </a:r>
            <a:r>
              <a:rPr lang="en-US" baseline="0" dirty="0"/>
              <a:t> into your office with their parent concerned about a possible food allergy. </a:t>
            </a:r>
            <a:r>
              <a:rPr lang="en-US" dirty="0"/>
              <a:t>What do you want to know? How much did patient ingest? How long after eating did symptoms start,</a:t>
            </a:r>
            <a:r>
              <a:rPr lang="en-US" baseline="0" dirty="0"/>
              <a:t> and what were the symptoms? How long did the symptoms last? Did the patient require treatment/medical evaluation/hospitalization? How many times has this happened? Has it happened outside of meal times/food exposure? Has the patient tolerated this food since the last reaction? Any relation to exercise? Any new meds?</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15</a:t>
            </a:fld>
            <a:endParaRPr lang="en-US" dirty="0"/>
          </a:p>
        </p:txBody>
      </p:sp>
    </p:spTree>
    <p:extLst>
      <p:ext uri="{BB962C8B-B14F-4D97-AF65-F5344CB8AC3E}">
        <p14:creationId xmlns:p14="http://schemas.microsoft.com/office/powerpoint/2010/main" val="2700283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the baked milk or baked egg will increase tolerance, usually after 6 months of regular ingestion, of the whole food product – like scrambled egg or liquid milk.</a:t>
            </a:r>
          </a:p>
        </p:txBody>
      </p:sp>
      <p:sp>
        <p:nvSpPr>
          <p:cNvPr id="4" name="Slide Number Placeholder 3"/>
          <p:cNvSpPr>
            <a:spLocks noGrp="1"/>
          </p:cNvSpPr>
          <p:nvPr>
            <p:ph type="sldNum" sz="quarter" idx="5"/>
          </p:nvPr>
        </p:nvSpPr>
        <p:spPr/>
        <p:txBody>
          <a:bodyPr/>
          <a:lstStyle/>
          <a:p>
            <a:fld id="{F5296A9D-9D20-8248-9889-992BC7DD8019}" type="slidenum">
              <a:rPr lang="en-US" smtClean="0"/>
              <a:t>16</a:t>
            </a:fld>
            <a:endParaRPr lang="en-US" dirty="0"/>
          </a:p>
        </p:txBody>
      </p:sp>
    </p:spTree>
    <p:extLst>
      <p:ext uri="{BB962C8B-B14F-4D97-AF65-F5344CB8AC3E}">
        <p14:creationId xmlns:p14="http://schemas.microsoft.com/office/powerpoint/2010/main" val="309324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Define Anaphylaxis: ABCs and 2 organ systems</a:t>
            </a:r>
          </a:p>
          <a:p>
            <a:pPr defTabSz="465887">
              <a:defRPr/>
            </a:pPr>
            <a:r>
              <a:rPr lang="en-US" dirty="0"/>
              <a:t>Only approved treatment of anaphylaxis is epinephrine. Other supportive measures ok only after epi in. </a:t>
            </a:r>
          </a:p>
          <a:p>
            <a:pPr defTabSz="465887">
              <a:defRPr/>
            </a:pPr>
            <a:endParaRPr lang="en-US" dirty="0"/>
          </a:p>
          <a:p>
            <a:pPr defTabSz="465887">
              <a:defRPr/>
            </a:pPr>
            <a:r>
              <a:rPr lang="en-US" dirty="0"/>
              <a:t>Peanut allergy affects approximately 0.6% of the general population and is the most common cause of fatal food-induced anaphylaxis, with those at greatest risk being adolescents with asthma. </a:t>
            </a:r>
          </a:p>
          <a:p>
            <a:pPr defTabSz="465887">
              <a:defRPr/>
            </a:pPr>
            <a:endParaRPr lang="en-US" dirty="0"/>
          </a:p>
          <a:p>
            <a:pPr defTabSz="465887">
              <a:defRPr/>
            </a:pPr>
            <a:r>
              <a:rPr lang="en-US" baseline="0" dirty="0"/>
              <a:t>In predicting severity of FA reactions, consider older children/adolescents, those with larger SPT/specific </a:t>
            </a:r>
            <a:r>
              <a:rPr lang="en-US" baseline="0" dirty="0" err="1"/>
              <a:t>IgE</a:t>
            </a:r>
            <a:r>
              <a:rPr lang="en-US" baseline="0" dirty="0"/>
              <a:t>, decreased time between eating food and onset of reaction, prior </a:t>
            </a:r>
            <a:r>
              <a:rPr lang="en-US" baseline="0" dirty="0" err="1"/>
              <a:t>noncutaneous</a:t>
            </a:r>
            <a:r>
              <a:rPr lang="en-US" baseline="0" dirty="0"/>
              <a:t> reactions, and prior severe reaction. </a:t>
            </a:r>
            <a:endParaRPr lang="en-US" dirty="0"/>
          </a:p>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17</a:t>
            </a:fld>
            <a:endParaRPr lang="en-US" dirty="0"/>
          </a:p>
        </p:txBody>
      </p:sp>
    </p:spTree>
    <p:extLst>
      <p:ext uri="{BB962C8B-B14F-4D97-AF65-F5344CB8AC3E}">
        <p14:creationId xmlns:p14="http://schemas.microsoft.com/office/powerpoint/2010/main" val="1680557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18</a:t>
            </a:fld>
            <a:endParaRPr lang="en-US" dirty="0"/>
          </a:p>
        </p:txBody>
      </p:sp>
    </p:spTree>
    <p:extLst>
      <p:ext uri="{BB962C8B-B14F-4D97-AF65-F5344CB8AC3E}">
        <p14:creationId xmlns:p14="http://schemas.microsoft.com/office/powerpoint/2010/main" val="386207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important to understand that a clinical reaction is imperative to diagnose food allergy. One can have positive testing, but without a clear history of reactivity (supported with REPEATED INGESTIONS LEADING TO REACTIVITY), it isn’t food allergy. Positive testing in the absence of symptoms is merely sensitization, not food allergy. </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19</a:t>
            </a:fld>
            <a:endParaRPr lang="en-US" dirty="0"/>
          </a:p>
        </p:txBody>
      </p:sp>
    </p:spTree>
    <p:extLst>
      <p:ext uri="{BB962C8B-B14F-4D97-AF65-F5344CB8AC3E}">
        <p14:creationId xmlns:p14="http://schemas.microsoft.com/office/powerpoint/2010/main" val="3928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2</a:t>
            </a:fld>
            <a:endParaRPr lang="en-US" dirty="0"/>
          </a:p>
        </p:txBody>
      </p:sp>
    </p:spTree>
    <p:extLst>
      <p:ext uri="{BB962C8B-B14F-4D97-AF65-F5344CB8AC3E}">
        <p14:creationId xmlns:p14="http://schemas.microsoft.com/office/powerpoint/2010/main" val="253845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SPT dependent upon wash-out time for AH. No AH prior to testing. </a:t>
            </a:r>
          </a:p>
          <a:p>
            <a:endParaRPr lang="en-US" dirty="0"/>
          </a:p>
          <a:p>
            <a:r>
              <a:rPr lang="en-US" dirty="0"/>
              <a:t>Test </a:t>
            </a:r>
            <a:r>
              <a:rPr lang="en-US" b="1" dirty="0"/>
              <a:t>sensitivity</a:t>
            </a:r>
            <a:r>
              <a:rPr lang="en-US" dirty="0"/>
              <a:t> is the ability of a test to correctly identify those with the disease (true positive rate), whereas test </a:t>
            </a:r>
            <a:r>
              <a:rPr lang="en-US" b="1" dirty="0"/>
              <a:t>specificity</a:t>
            </a:r>
            <a:r>
              <a:rPr lang="en-US" dirty="0"/>
              <a:t> is the ability of the test to correctly identify those without the disease</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20</a:t>
            </a:fld>
            <a:endParaRPr lang="en-US" dirty="0"/>
          </a:p>
        </p:txBody>
      </p:sp>
    </p:spTree>
    <p:extLst>
      <p:ext uri="{BB962C8B-B14F-4D97-AF65-F5344CB8AC3E}">
        <p14:creationId xmlns:p14="http://schemas.microsoft.com/office/powerpoint/2010/main" val="359575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21</a:t>
            </a:fld>
            <a:endParaRPr lang="en-US" dirty="0"/>
          </a:p>
        </p:txBody>
      </p:sp>
    </p:spTree>
    <p:extLst>
      <p:ext uri="{BB962C8B-B14F-4D97-AF65-F5344CB8AC3E}">
        <p14:creationId xmlns:p14="http://schemas.microsoft.com/office/powerpoint/2010/main" val="907360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Skin testing for IgE-mediated allergy is preferred over in vitro testing for most allergens, because skin testing is more rapidly obtained, less expensive, and more sensitive. </a:t>
            </a:r>
            <a:endParaRPr lang="sv-SE" dirty="0"/>
          </a:p>
          <a:p>
            <a:endParaRPr lang="en-US" dirty="0"/>
          </a:p>
          <a:p>
            <a:r>
              <a:rPr lang="en-US" dirty="0"/>
              <a:t>Downfall – typically only available in allergist</a:t>
            </a:r>
            <a:r>
              <a:rPr lang="en-US" baseline="0" dirty="0"/>
              <a:t> office, requiring holding AH. </a:t>
            </a:r>
            <a:endParaRPr lang="en-US" dirty="0"/>
          </a:p>
        </p:txBody>
      </p:sp>
      <p:sp>
        <p:nvSpPr>
          <p:cNvPr id="4" name="Slide Number Placeholder 3"/>
          <p:cNvSpPr>
            <a:spLocks noGrp="1"/>
          </p:cNvSpPr>
          <p:nvPr>
            <p:ph type="sldNum" sz="quarter" idx="10"/>
          </p:nvPr>
        </p:nvSpPr>
        <p:spPr/>
        <p:txBody>
          <a:bodyPr/>
          <a:lstStyle/>
          <a:p>
            <a:fld id="{6B38EC55-7F26-4F3C-BD35-A981FC9F606D}" type="slidenum">
              <a:rPr lang="en-US" smtClean="0"/>
              <a:pPr/>
              <a:t>22</a:t>
            </a:fld>
            <a:endParaRPr lang="en-US" dirty="0"/>
          </a:p>
        </p:txBody>
      </p:sp>
    </p:spTree>
    <p:extLst>
      <p:ext uri="{BB962C8B-B14F-4D97-AF65-F5344CB8AC3E}">
        <p14:creationId xmlns:p14="http://schemas.microsoft.com/office/powerpoint/2010/main" val="1266732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23</a:t>
            </a:fld>
            <a:endParaRPr lang="en-US" dirty="0"/>
          </a:p>
        </p:txBody>
      </p:sp>
    </p:spTree>
    <p:extLst>
      <p:ext uri="{BB962C8B-B14F-4D97-AF65-F5344CB8AC3E}">
        <p14:creationId xmlns:p14="http://schemas.microsoft.com/office/powerpoint/2010/main" val="3570940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to specific </a:t>
            </a:r>
            <a:r>
              <a:rPr lang="en-US" dirty="0" err="1"/>
              <a:t>IgE</a:t>
            </a:r>
            <a:r>
              <a:rPr lang="en-US" dirty="0"/>
              <a:t> include: they are problematic for venoms, foods, some pollens, molds, latex, and drugs. </a:t>
            </a:r>
          </a:p>
        </p:txBody>
      </p:sp>
      <p:sp>
        <p:nvSpPr>
          <p:cNvPr id="4" name="Slide Number Placeholder 3"/>
          <p:cNvSpPr>
            <a:spLocks noGrp="1"/>
          </p:cNvSpPr>
          <p:nvPr>
            <p:ph type="sldNum" sz="quarter" idx="10"/>
          </p:nvPr>
        </p:nvSpPr>
        <p:spPr/>
        <p:txBody>
          <a:bodyPr/>
          <a:lstStyle/>
          <a:p>
            <a:fld id="{F5296A9D-9D20-8248-9889-992BC7DD8019}" type="slidenum">
              <a:rPr lang="en-US" smtClean="0"/>
              <a:t>24</a:t>
            </a:fld>
            <a:endParaRPr lang="en-US" dirty="0"/>
          </a:p>
        </p:txBody>
      </p:sp>
    </p:spTree>
    <p:extLst>
      <p:ext uri="{BB962C8B-B14F-4D97-AF65-F5344CB8AC3E}">
        <p14:creationId xmlns:p14="http://schemas.microsoft.com/office/powerpoint/2010/main" val="777828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peanut</a:t>
            </a:r>
            <a:r>
              <a:rPr lang="en-US" baseline="0" dirty="0"/>
              <a:t> specific </a:t>
            </a:r>
            <a:r>
              <a:rPr lang="en-US" baseline="0" dirty="0" err="1"/>
              <a:t>IgE</a:t>
            </a:r>
            <a:r>
              <a:rPr lang="en-US" baseline="0" dirty="0"/>
              <a:t> of &lt; 0.35 does NOT exclude allergic reactivity. You can also see that those with PN </a:t>
            </a:r>
            <a:r>
              <a:rPr lang="en-US" baseline="0" dirty="0" err="1"/>
              <a:t>sIgE</a:t>
            </a:r>
            <a:r>
              <a:rPr lang="en-US" baseline="0" dirty="0"/>
              <a:t> &gt; 14 have a 95% probability of reacting. </a:t>
            </a:r>
          </a:p>
          <a:p>
            <a:endParaRPr lang="en-US" baseline="0" dirty="0"/>
          </a:p>
          <a:p>
            <a:r>
              <a:rPr lang="en-US" baseline="0" dirty="0"/>
              <a:t>These values are different for various foods (and also vary by age), and this is another reason why it is important not to draw panels of many foods as the interpretation of these labs is best left to someone with considerable experience and training in interpreting these tests. </a:t>
            </a:r>
          </a:p>
          <a:p>
            <a:endParaRPr lang="en-US" baseline="0" dirty="0"/>
          </a:p>
          <a:p>
            <a:r>
              <a:rPr lang="en-US" baseline="0" dirty="0"/>
              <a:t>I use the SCAMP criteria to guide my decisions about avoidance/clinic challenge/eating at home.</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25</a:t>
            </a:fld>
            <a:endParaRPr lang="en-US" dirty="0"/>
          </a:p>
        </p:txBody>
      </p:sp>
    </p:spTree>
    <p:extLst>
      <p:ext uri="{BB962C8B-B14F-4D97-AF65-F5344CB8AC3E}">
        <p14:creationId xmlns:p14="http://schemas.microsoft.com/office/powerpoint/2010/main" val="235606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be allergic to one or more different</a:t>
            </a:r>
            <a:r>
              <a:rPr lang="en-US" baseline="0" dirty="0"/>
              <a:t> parts of the peanut. Each of these components are associated with different risks, 2 and 6 are associated with severe/systemic reactions, while monosensitization to </a:t>
            </a:r>
            <a:r>
              <a:rPr lang="en-US" baseline="0" dirty="0" err="1"/>
              <a:t>ara</a:t>
            </a:r>
            <a:r>
              <a:rPr lang="en-US" baseline="0" dirty="0"/>
              <a:t> h 8 is </a:t>
            </a:r>
            <a:r>
              <a:rPr lang="en-US" baseline="0" dirty="0" err="1"/>
              <a:t>assocciated</a:t>
            </a:r>
            <a:r>
              <a:rPr lang="en-US" baseline="0" dirty="0"/>
              <a:t> with only local symptoms, oral pruritus, and is cross reactive with birch pollen. </a:t>
            </a:r>
          </a:p>
          <a:p>
            <a:endParaRPr lang="en-US" baseline="0" dirty="0"/>
          </a:p>
          <a:p>
            <a:r>
              <a:rPr lang="en-US" baseline="0" dirty="0"/>
              <a:t>I primarily use this with egg and peanut.</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26</a:t>
            </a:fld>
            <a:endParaRPr lang="en-US" dirty="0"/>
          </a:p>
        </p:txBody>
      </p:sp>
    </p:spTree>
    <p:extLst>
      <p:ext uri="{BB962C8B-B14F-4D97-AF65-F5344CB8AC3E}">
        <p14:creationId xmlns:p14="http://schemas.microsoft.com/office/powerpoint/2010/main" val="2935739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colleagues and I do not use this at all in my practice any longer.</a:t>
            </a:r>
          </a:p>
        </p:txBody>
      </p:sp>
      <p:sp>
        <p:nvSpPr>
          <p:cNvPr id="4" name="Slide Number Placeholder 3"/>
          <p:cNvSpPr>
            <a:spLocks noGrp="1"/>
          </p:cNvSpPr>
          <p:nvPr>
            <p:ph type="sldNum" sz="quarter" idx="10"/>
          </p:nvPr>
        </p:nvSpPr>
        <p:spPr/>
        <p:txBody>
          <a:bodyPr/>
          <a:lstStyle/>
          <a:p>
            <a:fld id="{F5296A9D-9D20-8248-9889-992BC7DD8019}" type="slidenum">
              <a:rPr lang="en-US" smtClean="0"/>
              <a:t>27</a:t>
            </a:fld>
            <a:endParaRPr lang="en-US" dirty="0"/>
          </a:p>
        </p:txBody>
      </p:sp>
    </p:spTree>
    <p:extLst>
      <p:ext uri="{BB962C8B-B14F-4D97-AF65-F5344CB8AC3E}">
        <p14:creationId xmlns:p14="http://schemas.microsoft.com/office/powerpoint/2010/main" val="950064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28</a:t>
            </a:fld>
            <a:endParaRPr lang="en-US" dirty="0"/>
          </a:p>
        </p:txBody>
      </p:sp>
    </p:spTree>
    <p:extLst>
      <p:ext uri="{BB962C8B-B14F-4D97-AF65-F5344CB8AC3E}">
        <p14:creationId xmlns:p14="http://schemas.microsoft.com/office/powerpoint/2010/main" val="2477691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a:t>
            </a:r>
            <a:r>
              <a:rPr lang="en-US" baseline="0" dirty="0"/>
              <a:t> common allergen in young children, and most common food associated with fatal anaphylaxis in children (in general PN is most common). </a:t>
            </a:r>
          </a:p>
          <a:p>
            <a:r>
              <a:rPr lang="en-US" baseline="0" dirty="0" err="1"/>
              <a:t>Alimentum</a:t>
            </a:r>
            <a:r>
              <a:rPr lang="en-US" baseline="0" dirty="0"/>
              <a:t>, </a:t>
            </a:r>
            <a:r>
              <a:rPr lang="en-US" baseline="0" dirty="0" err="1"/>
              <a:t>Nutramigen</a:t>
            </a:r>
            <a:r>
              <a:rPr lang="en-US" baseline="0" dirty="0"/>
              <a:t>. </a:t>
            </a:r>
          </a:p>
          <a:p>
            <a:r>
              <a:rPr lang="en-US" baseline="0" dirty="0"/>
              <a:t>We do not recommend avoiding beef for children with CM allergy.</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30</a:t>
            </a:fld>
            <a:endParaRPr lang="en-US" dirty="0"/>
          </a:p>
        </p:txBody>
      </p:sp>
    </p:spTree>
    <p:extLst>
      <p:ext uri="{BB962C8B-B14F-4D97-AF65-F5344CB8AC3E}">
        <p14:creationId xmlns:p14="http://schemas.microsoft.com/office/powerpoint/2010/main" val="112728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allergy – but also intolerance or personal preference</a:t>
            </a:r>
          </a:p>
        </p:txBody>
      </p:sp>
      <p:sp>
        <p:nvSpPr>
          <p:cNvPr id="4" name="Slide Number Placeholder 3"/>
          <p:cNvSpPr>
            <a:spLocks noGrp="1"/>
          </p:cNvSpPr>
          <p:nvPr>
            <p:ph type="sldNum" sz="quarter" idx="5"/>
          </p:nvPr>
        </p:nvSpPr>
        <p:spPr/>
        <p:txBody>
          <a:bodyPr/>
          <a:lstStyle/>
          <a:p>
            <a:fld id="{F5296A9D-9D20-8248-9889-992BC7DD8019}" type="slidenum">
              <a:rPr lang="en-US" smtClean="0"/>
              <a:t>3</a:t>
            </a:fld>
            <a:endParaRPr lang="en-US" dirty="0"/>
          </a:p>
        </p:txBody>
      </p:sp>
    </p:spTree>
    <p:extLst>
      <p:ext uri="{BB962C8B-B14F-4D97-AF65-F5344CB8AC3E}">
        <p14:creationId xmlns:p14="http://schemas.microsoft.com/office/powerpoint/2010/main" val="968248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31</a:t>
            </a:fld>
            <a:endParaRPr lang="en-US" dirty="0"/>
          </a:p>
        </p:txBody>
      </p:sp>
    </p:spTree>
    <p:extLst>
      <p:ext uri="{BB962C8B-B14F-4D97-AF65-F5344CB8AC3E}">
        <p14:creationId xmlns:p14="http://schemas.microsoft.com/office/powerpoint/2010/main" val="3034458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33</a:t>
            </a:fld>
            <a:endParaRPr lang="en-US" dirty="0"/>
          </a:p>
        </p:txBody>
      </p:sp>
    </p:spTree>
    <p:extLst>
      <p:ext uri="{BB962C8B-B14F-4D97-AF65-F5344CB8AC3E}">
        <p14:creationId xmlns:p14="http://schemas.microsoft.com/office/powerpoint/2010/main" val="3813546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unnecessary to empirically recommend soy/legume avoidance to those with PNA.</a:t>
            </a:r>
          </a:p>
          <a:p>
            <a:endParaRPr lang="en-US" dirty="0"/>
          </a:p>
          <a:p>
            <a:r>
              <a:rPr lang="en-US" dirty="0"/>
              <a:t>HOWEVER – peanut co-allergy with tree nuts can be anywhere from 20-68%. May be worth recommending avoidance of any tree nuts the child is not known to tolerate, and advise children tolerating tree nuts to continue to do so cautious of cross-contamination with peanut.</a:t>
            </a:r>
          </a:p>
          <a:p>
            <a:endParaRPr lang="en-US" dirty="0"/>
          </a:p>
          <a:p>
            <a:r>
              <a:rPr lang="en-US" dirty="0"/>
              <a:t>FDA does not require peanut oil to be labeled as an allergen. Studies show highly refined oils can be safely eaten by those with food allergies. These contain extremely small levels of allergenic peanut protein. This is what chick Fil A uses to cook their nuggets in, and it is SAFE for people with peanut allergy to eat. However, peanut oil that is expeller pressed, extruded or cold pressed does contain peanut protein and must be clearly listed on an ingredient label as "peanut". These types of peanut oil should be avoided by those with peanut allergy.</a:t>
            </a:r>
          </a:p>
        </p:txBody>
      </p:sp>
      <p:sp>
        <p:nvSpPr>
          <p:cNvPr id="4" name="Slide Number Placeholder 3"/>
          <p:cNvSpPr>
            <a:spLocks noGrp="1"/>
          </p:cNvSpPr>
          <p:nvPr>
            <p:ph type="sldNum" sz="quarter" idx="10"/>
          </p:nvPr>
        </p:nvSpPr>
        <p:spPr/>
        <p:txBody>
          <a:bodyPr/>
          <a:lstStyle/>
          <a:p>
            <a:fld id="{F5296A9D-9D20-8248-9889-992BC7DD8019}" type="slidenum">
              <a:rPr lang="en-US" smtClean="0"/>
              <a:t>34</a:t>
            </a:fld>
            <a:endParaRPr lang="en-US" dirty="0"/>
          </a:p>
        </p:txBody>
      </p:sp>
    </p:spTree>
    <p:extLst>
      <p:ext uri="{BB962C8B-B14F-4D97-AF65-F5344CB8AC3E}">
        <p14:creationId xmlns:p14="http://schemas.microsoft.com/office/powerpoint/2010/main" val="164861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Soy is a legume; low clinical cross reactivity</a:t>
            </a:r>
            <a:r>
              <a:rPr lang="en-US" baseline="0" dirty="0"/>
              <a:t> with other legumes; no need to recommend avoiding all legumes if soy allergic.</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35</a:t>
            </a:fld>
            <a:endParaRPr lang="en-US" dirty="0"/>
          </a:p>
        </p:txBody>
      </p:sp>
    </p:spTree>
    <p:extLst>
      <p:ext uri="{BB962C8B-B14F-4D97-AF65-F5344CB8AC3E}">
        <p14:creationId xmlns:p14="http://schemas.microsoft.com/office/powerpoint/2010/main" val="359478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36</a:t>
            </a:fld>
            <a:endParaRPr lang="en-US" dirty="0"/>
          </a:p>
        </p:txBody>
      </p:sp>
    </p:spTree>
    <p:extLst>
      <p:ext uri="{BB962C8B-B14F-4D97-AF65-F5344CB8AC3E}">
        <p14:creationId xmlns:p14="http://schemas.microsoft.com/office/powerpoint/2010/main" val="3010850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Hazelnut and brazil nut</a:t>
            </a:r>
          </a:p>
        </p:txBody>
      </p:sp>
      <p:sp>
        <p:nvSpPr>
          <p:cNvPr id="4" name="Slide Number Placeholder 3"/>
          <p:cNvSpPr>
            <a:spLocks noGrp="1"/>
          </p:cNvSpPr>
          <p:nvPr>
            <p:ph type="sldNum" sz="quarter" idx="10"/>
          </p:nvPr>
        </p:nvSpPr>
        <p:spPr/>
        <p:txBody>
          <a:bodyPr/>
          <a:lstStyle/>
          <a:p>
            <a:fld id="{F5296A9D-9D20-8248-9889-992BC7DD8019}" type="slidenum">
              <a:rPr lang="en-US" smtClean="0"/>
              <a:t>37</a:t>
            </a:fld>
            <a:endParaRPr lang="en-US" dirty="0"/>
          </a:p>
        </p:txBody>
      </p:sp>
    </p:spTree>
    <p:extLst>
      <p:ext uri="{BB962C8B-B14F-4D97-AF65-F5344CB8AC3E}">
        <p14:creationId xmlns:p14="http://schemas.microsoft.com/office/powerpoint/2010/main" val="2235590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Almond and hazelnut can also go together but in clinical practice I see this much less commonly.</a:t>
            </a:r>
          </a:p>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38</a:t>
            </a:fld>
            <a:endParaRPr lang="en-US" dirty="0"/>
          </a:p>
        </p:txBody>
      </p:sp>
    </p:spTree>
    <p:extLst>
      <p:ext uri="{BB962C8B-B14F-4D97-AF65-F5344CB8AC3E}">
        <p14:creationId xmlns:p14="http://schemas.microsoft.com/office/powerpoint/2010/main" val="3669303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is also unique</a:t>
            </a:r>
            <a:r>
              <a:rPr lang="en-US" baseline="0" dirty="0"/>
              <a:t> in that it’s proteins can become aerosolized when cooking/frying and can be inhaled, causing systemic allergic reaction. One fatality due to aerosolized fish exposure last year, and have been several case studies of anaphylaxis with aerosolized exposure.  This is not the case with smelling peanut butter, for example</a:t>
            </a:r>
            <a:r>
              <a:rPr lang="en-US" dirty="0"/>
              <a:t>.</a:t>
            </a:r>
          </a:p>
        </p:txBody>
      </p:sp>
      <p:sp>
        <p:nvSpPr>
          <p:cNvPr id="4" name="Slide Number Placeholder 3"/>
          <p:cNvSpPr>
            <a:spLocks noGrp="1"/>
          </p:cNvSpPr>
          <p:nvPr>
            <p:ph type="sldNum" sz="quarter" idx="10"/>
          </p:nvPr>
        </p:nvSpPr>
        <p:spPr/>
        <p:txBody>
          <a:bodyPr/>
          <a:lstStyle/>
          <a:p>
            <a:fld id="{F5296A9D-9D20-8248-9889-992BC7DD8019}" type="slidenum">
              <a:rPr lang="en-US" smtClean="0"/>
              <a:t>39</a:t>
            </a:fld>
            <a:endParaRPr lang="en-US" dirty="0"/>
          </a:p>
        </p:txBody>
      </p:sp>
    </p:spTree>
    <p:extLst>
      <p:ext uri="{BB962C8B-B14F-4D97-AF65-F5344CB8AC3E}">
        <p14:creationId xmlns:p14="http://schemas.microsoft.com/office/powerpoint/2010/main" val="1104525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degree of cross reactivity between various finned fish, but not all fish are cross</a:t>
            </a:r>
            <a:r>
              <a:rPr lang="en-US" baseline="0" dirty="0"/>
              <a:t> reactive, meaning you can be allergic to one fish and not another. Typically it is recommended to avoid “all fish” if you are allergic to one. </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40</a:t>
            </a:fld>
            <a:endParaRPr lang="en-US" dirty="0"/>
          </a:p>
        </p:txBody>
      </p:sp>
    </p:spTree>
    <p:extLst>
      <p:ext uri="{BB962C8B-B14F-4D97-AF65-F5344CB8AC3E}">
        <p14:creationId xmlns:p14="http://schemas.microsoft.com/office/powerpoint/2010/main" val="2170352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someone is allergic to shellfish it doesn’t mean that they need to avoid contrast media for imaging studies; reactions to RCM are non-</a:t>
            </a:r>
            <a:r>
              <a:rPr lang="en-US" dirty="0" err="1"/>
              <a:t>IgE</a:t>
            </a:r>
            <a:r>
              <a:rPr lang="en-US" baseline="0" dirty="0"/>
              <a:t> mediated.</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41</a:t>
            </a:fld>
            <a:endParaRPr lang="en-US" dirty="0"/>
          </a:p>
        </p:txBody>
      </p:sp>
    </p:spTree>
    <p:extLst>
      <p:ext uri="{BB962C8B-B14F-4D97-AF65-F5344CB8AC3E}">
        <p14:creationId xmlns:p14="http://schemas.microsoft.com/office/powerpoint/2010/main" val="115066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u="sng" dirty="0">
                <a:hlinkClick r:id="rId3"/>
              </a:rPr>
              <a:t>The American Academy of Allergy, Asthma &amp; Immunology</a:t>
            </a:r>
          </a:p>
          <a:p>
            <a:endParaRPr lang="en-US" dirty="0"/>
          </a:p>
          <a:p>
            <a:endParaRPr lang="en-US" dirty="0"/>
          </a:p>
          <a:p>
            <a:r>
              <a:rPr lang="en-US" dirty="0"/>
              <a:t>One can have sensitization to a food but be able to tolerate it upon ingestion without symptoms. </a:t>
            </a:r>
          </a:p>
        </p:txBody>
      </p:sp>
      <p:sp>
        <p:nvSpPr>
          <p:cNvPr id="4" name="Slide Number Placeholder 3"/>
          <p:cNvSpPr>
            <a:spLocks noGrp="1"/>
          </p:cNvSpPr>
          <p:nvPr>
            <p:ph type="sldNum" sz="quarter" idx="5"/>
          </p:nvPr>
        </p:nvSpPr>
        <p:spPr/>
        <p:txBody>
          <a:bodyPr/>
          <a:lstStyle/>
          <a:p>
            <a:fld id="{F5296A9D-9D20-8248-9889-992BC7DD8019}" type="slidenum">
              <a:rPr lang="en-US" smtClean="0"/>
              <a:t>4</a:t>
            </a:fld>
            <a:endParaRPr lang="en-US" dirty="0"/>
          </a:p>
        </p:txBody>
      </p:sp>
    </p:spTree>
    <p:extLst>
      <p:ext uri="{BB962C8B-B14F-4D97-AF65-F5344CB8AC3E}">
        <p14:creationId xmlns:p14="http://schemas.microsoft.com/office/powerpoint/2010/main" val="3978176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43</a:t>
            </a:fld>
            <a:endParaRPr lang="en-US" dirty="0"/>
          </a:p>
        </p:txBody>
      </p:sp>
    </p:spTree>
    <p:extLst>
      <p:ext uri="{BB962C8B-B14F-4D97-AF65-F5344CB8AC3E}">
        <p14:creationId xmlns:p14="http://schemas.microsoft.com/office/powerpoint/2010/main" val="557169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www.Foodallergy.org</a:t>
            </a:r>
          </a:p>
          <a:p>
            <a:endParaRPr lang="en-US" dirty="0"/>
          </a:p>
          <a:p>
            <a:r>
              <a:rPr lang="en-US" dirty="0"/>
              <a:t>Avoid food, prepare for accidental ingestion, </a:t>
            </a:r>
            <a:r>
              <a:rPr lang="en-US" dirty="0" err="1"/>
              <a:t>reinterrogate</a:t>
            </a:r>
            <a:r>
              <a:rPr lang="en-US" dirty="0"/>
              <a:t>, eat/desensitize</a:t>
            </a:r>
          </a:p>
        </p:txBody>
      </p:sp>
      <p:sp>
        <p:nvSpPr>
          <p:cNvPr id="4" name="Slide Number Placeholder 3"/>
          <p:cNvSpPr>
            <a:spLocks noGrp="1"/>
          </p:cNvSpPr>
          <p:nvPr>
            <p:ph type="sldNum" sz="quarter" idx="10"/>
          </p:nvPr>
        </p:nvSpPr>
        <p:spPr/>
        <p:txBody>
          <a:bodyPr/>
          <a:lstStyle/>
          <a:p>
            <a:fld id="{F5296A9D-9D20-8248-9889-992BC7DD8019}" type="slidenum">
              <a:rPr lang="en-US" smtClean="0"/>
              <a:t>45</a:t>
            </a:fld>
            <a:endParaRPr lang="en-US" dirty="0"/>
          </a:p>
        </p:txBody>
      </p:sp>
    </p:spTree>
    <p:extLst>
      <p:ext uri="{BB962C8B-B14F-4D97-AF65-F5344CB8AC3E}">
        <p14:creationId xmlns:p14="http://schemas.microsoft.com/office/powerpoint/2010/main" val="706258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a:t>
            </a:r>
            <a:r>
              <a:rPr lang="en-US" dirty="0"/>
              <a:t>fter reviewing the published evidence, the authors state that the use of corticosteroids has no role in the acute management of anaphylaxis. The report notes that the time to onset of corticosteroid effect is too slow to prevent severe outcomes, such as cardiorespiratory arrest or death, which tend to occur within 5-30 minutes for allergens such as medications, insect stings and foods. They also state that patients with complete resolution of symptoms after treatment with epinephrine do not need to be prescribed corticosteroids.</a:t>
            </a:r>
          </a:p>
          <a:p>
            <a:endParaRPr lang="en-US" dirty="0"/>
          </a:p>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46</a:t>
            </a:fld>
            <a:endParaRPr lang="en-US" dirty="0"/>
          </a:p>
        </p:txBody>
      </p:sp>
    </p:spTree>
    <p:extLst>
      <p:ext uri="{BB962C8B-B14F-4D97-AF65-F5344CB8AC3E}">
        <p14:creationId xmlns:p14="http://schemas.microsoft.com/office/powerpoint/2010/main" val="449028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47</a:t>
            </a:fld>
            <a:endParaRPr lang="en-US" dirty="0"/>
          </a:p>
        </p:txBody>
      </p:sp>
    </p:spTree>
    <p:extLst>
      <p:ext uri="{BB962C8B-B14F-4D97-AF65-F5344CB8AC3E}">
        <p14:creationId xmlns:p14="http://schemas.microsoft.com/office/powerpoint/2010/main" val="3658527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ask about accidental exposures/ingestions</a:t>
            </a:r>
            <a:r>
              <a:rPr lang="en-US" baseline="0" dirty="0"/>
              <a:t> as this can be very telling of sustained allergy. </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48</a:t>
            </a:fld>
            <a:endParaRPr lang="en-US" dirty="0"/>
          </a:p>
        </p:txBody>
      </p:sp>
    </p:spTree>
    <p:extLst>
      <p:ext uri="{BB962C8B-B14F-4D97-AF65-F5344CB8AC3E}">
        <p14:creationId xmlns:p14="http://schemas.microsoft.com/office/powerpoint/2010/main" val="2696353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Won’t talk much about this – other than you can think about alpha gal in a patient who has anaphylaxis in the middle of the night or without clear trigger – this is delayed 3-6 hours after eating mammalian meat. </a:t>
            </a:r>
          </a:p>
        </p:txBody>
      </p:sp>
      <p:sp>
        <p:nvSpPr>
          <p:cNvPr id="4" name="Slide Number Placeholder 3"/>
          <p:cNvSpPr>
            <a:spLocks noGrp="1"/>
          </p:cNvSpPr>
          <p:nvPr>
            <p:ph type="sldNum" sz="quarter" idx="10"/>
          </p:nvPr>
        </p:nvSpPr>
        <p:spPr/>
        <p:txBody>
          <a:bodyPr/>
          <a:lstStyle/>
          <a:p>
            <a:fld id="{F5296A9D-9D20-8248-9889-992BC7DD8019}" type="slidenum">
              <a:rPr lang="en-US" smtClean="0"/>
              <a:t>49</a:t>
            </a:fld>
            <a:endParaRPr lang="en-US" dirty="0"/>
          </a:p>
        </p:txBody>
      </p:sp>
    </p:spTree>
    <p:extLst>
      <p:ext uri="{BB962C8B-B14F-4D97-AF65-F5344CB8AC3E}">
        <p14:creationId xmlns:p14="http://schemas.microsoft.com/office/powerpoint/2010/main" val="2112623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the Southeast region where I live, I rarely see Alpha gal in children. </a:t>
            </a:r>
          </a:p>
        </p:txBody>
      </p:sp>
      <p:sp>
        <p:nvSpPr>
          <p:cNvPr id="4" name="Slide Number Placeholder 3"/>
          <p:cNvSpPr>
            <a:spLocks noGrp="1"/>
          </p:cNvSpPr>
          <p:nvPr>
            <p:ph type="sldNum" sz="quarter" idx="5"/>
          </p:nvPr>
        </p:nvSpPr>
        <p:spPr/>
        <p:txBody>
          <a:bodyPr/>
          <a:lstStyle/>
          <a:p>
            <a:fld id="{F5296A9D-9D20-8248-9889-992BC7DD8019}" type="slidenum">
              <a:rPr lang="en-US" smtClean="0"/>
              <a:t>50</a:t>
            </a:fld>
            <a:endParaRPr lang="en-US" dirty="0"/>
          </a:p>
        </p:txBody>
      </p:sp>
    </p:spTree>
    <p:extLst>
      <p:ext uri="{BB962C8B-B14F-4D97-AF65-F5344CB8AC3E}">
        <p14:creationId xmlns:p14="http://schemas.microsoft.com/office/powerpoint/2010/main" val="1643539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related</a:t>
            </a:r>
            <a:r>
              <a:rPr lang="en-US" baseline="0" dirty="0"/>
              <a:t> to nasal allergies overflowing into the mouth. We don’t typically do allergy testing for this. Some nuts are implicated so if symptoms are limited to oral itching and the patient is avoiding, should be pursued further.</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51</a:t>
            </a:fld>
            <a:endParaRPr lang="en-US" dirty="0"/>
          </a:p>
        </p:txBody>
      </p:sp>
    </p:spTree>
    <p:extLst>
      <p:ext uri="{BB962C8B-B14F-4D97-AF65-F5344CB8AC3E}">
        <p14:creationId xmlns:p14="http://schemas.microsoft.com/office/powerpoint/2010/main" val="576637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52</a:t>
            </a:fld>
            <a:endParaRPr lang="en-US" dirty="0"/>
          </a:p>
        </p:txBody>
      </p:sp>
    </p:spTree>
    <p:extLst>
      <p:ext uri="{BB962C8B-B14F-4D97-AF65-F5344CB8AC3E}">
        <p14:creationId xmlns:p14="http://schemas.microsoft.com/office/powerpoint/2010/main" val="21624233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gears</a:t>
            </a:r>
            <a:r>
              <a:rPr lang="en-US" baseline="0" dirty="0"/>
              <a:t> to discuss non-</a:t>
            </a:r>
            <a:r>
              <a:rPr lang="en-US" baseline="0" dirty="0" err="1"/>
              <a:t>IgE</a:t>
            </a:r>
            <a:r>
              <a:rPr lang="en-US" baseline="0" dirty="0"/>
              <a:t> mediated food allergy</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53</a:t>
            </a:fld>
            <a:endParaRPr lang="en-US" dirty="0"/>
          </a:p>
        </p:txBody>
      </p:sp>
    </p:spTree>
    <p:extLst>
      <p:ext uri="{BB962C8B-B14F-4D97-AF65-F5344CB8AC3E}">
        <p14:creationId xmlns:p14="http://schemas.microsoft.com/office/powerpoint/2010/main" val="270614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discuss the non-immune</a:t>
            </a:r>
            <a:r>
              <a:rPr lang="en-US" baseline="0" dirty="0"/>
              <a:t> mediated or “intolerance” reactions today, but you should consider these when hearing families who present with concerns for adverse food reactions.</a:t>
            </a:r>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5</a:t>
            </a:fld>
            <a:endParaRPr lang="en-US" dirty="0"/>
          </a:p>
        </p:txBody>
      </p:sp>
    </p:spTree>
    <p:extLst>
      <p:ext uri="{BB962C8B-B14F-4D97-AF65-F5344CB8AC3E}">
        <p14:creationId xmlns:p14="http://schemas.microsoft.com/office/powerpoint/2010/main" val="403731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Zofran</a:t>
            </a:r>
          </a:p>
        </p:txBody>
      </p:sp>
      <p:sp>
        <p:nvSpPr>
          <p:cNvPr id="4" name="Slide Number Placeholder 3"/>
          <p:cNvSpPr>
            <a:spLocks noGrp="1"/>
          </p:cNvSpPr>
          <p:nvPr>
            <p:ph type="sldNum" sz="quarter" idx="5"/>
          </p:nvPr>
        </p:nvSpPr>
        <p:spPr/>
        <p:txBody>
          <a:bodyPr/>
          <a:lstStyle/>
          <a:p>
            <a:fld id="{F5296A9D-9D20-8248-9889-992BC7DD8019}" type="slidenum">
              <a:rPr lang="en-US" smtClean="0"/>
              <a:t>55</a:t>
            </a:fld>
            <a:endParaRPr lang="en-US" dirty="0"/>
          </a:p>
        </p:txBody>
      </p:sp>
    </p:spTree>
    <p:extLst>
      <p:ext uri="{BB962C8B-B14F-4D97-AF65-F5344CB8AC3E}">
        <p14:creationId xmlns:p14="http://schemas.microsoft.com/office/powerpoint/2010/main" val="2911722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testing for this; the</a:t>
            </a:r>
            <a:r>
              <a:rPr lang="en-US" baseline="0" dirty="0"/>
              <a:t> diagnosis is clinically made. These infants often require IV resuscitation for water loss due to repeated emesis.</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56</a:t>
            </a:fld>
            <a:endParaRPr lang="en-US" dirty="0"/>
          </a:p>
        </p:txBody>
      </p:sp>
    </p:spTree>
    <p:extLst>
      <p:ext uri="{BB962C8B-B14F-4D97-AF65-F5344CB8AC3E}">
        <p14:creationId xmlns:p14="http://schemas.microsoft.com/office/powerpoint/2010/main" val="2142342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lab findings can support a diagnosis of FPIES </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57</a:t>
            </a:fld>
            <a:endParaRPr lang="en-US" dirty="0"/>
          </a:p>
        </p:txBody>
      </p:sp>
    </p:spTree>
    <p:extLst>
      <p:ext uri="{BB962C8B-B14F-4D97-AF65-F5344CB8AC3E}">
        <p14:creationId xmlns:p14="http://schemas.microsoft.com/office/powerpoint/2010/main" val="3149835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Alimentum</a:t>
            </a:r>
            <a:r>
              <a:rPr lang="en-US" dirty="0"/>
              <a:t>, </a:t>
            </a:r>
            <a:r>
              <a:rPr lang="en-US" dirty="0" err="1"/>
              <a:t>nutramigen</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59</a:t>
            </a:fld>
            <a:endParaRPr lang="en-US" dirty="0"/>
          </a:p>
        </p:txBody>
      </p:sp>
    </p:spTree>
    <p:extLst>
      <p:ext uri="{BB962C8B-B14F-4D97-AF65-F5344CB8AC3E}">
        <p14:creationId xmlns:p14="http://schemas.microsoft.com/office/powerpoint/2010/main" val="1689577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of this in your atopic patients who have trouble with frequent vomiting, dysphagia, FTT, food sticking. </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61</a:t>
            </a:fld>
            <a:endParaRPr lang="en-US" dirty="0"/>
          </a:p>
        </p:txBody>
      </p:sp>
    </p:spTree>
    <p:extLst>
      <p:ext uri="{BB962C8B-B14F-4D97-AF65-F5344CB8AC3E}">
        <p14:creationId xmlns:p14="http://schemas.microsoft.com/office/powerpoint/2010/main" val="3948675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respond well into remission on PPI. Others require topical swallowed steroids. Elimination diets are another approach; best guided with aid of nutritionist and limited to a period of time until remission can be achieved. </a:t>
            </a:r>
          </a:p>
        </p:txBody>
      </p:sp>
      <p:sp>
        <p:nvSpPr>
          <p:cNvPr id="4" name="Slide Number Placeholder 3"/>
          <p:cNvSpPr>
            <a:spLocks noGrp="1"/>
          </p:cNvSpPr>
          <p:nvPr>
            <p:ph type="sldNum" sz="quarter" idx="5"/>
          </p:nvPr>
        </p:nvSpPr>
        <p:spPr/>
        <p:txBody>
          <a:bodyPr/>
          <a:lstStyle/>
          <a:p>
            <a:fld id="{F5296A9D-9D20-8248-9889-992BC7DD8019}" type="slidenum">
              <a:rPr lang="en-US" smtClean="0"/>
              <a:t>62</a:t>
            </a:fld>
            <a:endParaRPr lang="en-US" dirty="0"/>
          </a:p>
        </p:txBody>
      </p:sp>
    </p:spTree>
    <p:extLst>
      <p:ext uri="{BB962C8B-B14F-4D97-AF65-F5344CB8AC3E}">
        <p14:creationId xmlns:p14="http://schemas.microsoft.com/office/powerpoint/2010/main" val="3017158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296A9D-9D20-8248-9889-992BC7DD8019}" type="slidenum">
              <a:rPr lang="en-US" smtClean="0"/>
              <a:t>63</a:t>
            </a:fld>
            <a:endParaRPr lang="en-US" dirty="0"/>
          </a:p>
        </p:txBody>
      </p:sp>
    </p:spTree>
    <p:extLst>
      <p:ext uri="{BB962C8B-B14F-4D97-AF65-F5344CB8AC3E}">
        <p14:creationId xmlns:p14="http://schemas.microsoft.com/office/powerpoint/2010/main" val="1498450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LEAP</a:t>
            </a:r>
            <a:r>
              <a:rPr lang="en-US" baseline="0" dirty="0"/>
              <a:t> study – Learning Early About Peanut. It was observed that children in Israel have far lower rates of peanut allergy than western nations and this was proposed to be due to the fact that </a:t>
            </a:r>
            <a:r>
              <a:rPr lang="en-US" baseline="0" dirty="0" err="1"/>
              <a:t>Israli</a:t>
            </a:r>
            <a:r>
              <a:rPr lang="en-US" baseline="0" dirty="0"/>
              <a:t> babies eat peanut protein from a very early age in the form of </a:t>
            </a:r>
            <a:r>
              <a:rPr lang="en-US" baseline="0" dirty="0" err="1"/>
              <a:t>Bamba</a:t>
            </a:r>
            <a:r>
              <a:rPr lang="en-US" baseline="0" dirty="0"/>
              <a:t>. This is a nutritional supplement used in infants.</a:t>
            </a:r>
          </a:p>
          <a:p>
            <a:endParaRPr lang="en-US" baseline="0" dirty="0"/>
          </a:p>
          <a:p>
            <a:r>
              <a:rPr lang="en-US" dirty="0"/>
              <a:t>Over 600 children between 4 and 11 months of age at high risk for peanut allergy were randomized to either consume or avoid peanut until age 5 in order to compare the incidence of peanut allergy between the two groups. Children in the peanut consumption arm of the trial ate a peanut-containing snack-food at least three times each week, while children in the peanut avoidance arm did not ingest peanut-containing foods.  </a:t>
            </a:r>
          </a:p>
          <a:p>
            <a:r>
              <a:rPr lang="en-US" dirty="0"/>
              <a:t>Of the children who avoided peanut, 17% developed peanut allergy by the age of 5 years. Remarkably, only 3% of the children who were randomized to eating the peanut snack developed allergy by age 5.   Therefore, in high-risk infants, sustained consumption of peanut beginning in the first 11 months of life was highly effective in preventing the development of peanut allergy.</a:t>
            </a:r>
          </a:p>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64</a:t>
            </a:fld>
            <a:endParaRPr lang="en-US" dirty="0"/>
          </a:p>
        </p:txBody>
      </p:sp>
    </p:spTree>
    <p:extLst>
      <p:ext uri="{BB962C8B-B14F-4D97-AF65-F5344CB8AC3E}">
        <p14:creationId xmlns:p14="http://schemas.microsoft.com/office/powerpoint/2010/main" val="514932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this into clinical practice:</a:t>
            </a:r>
            <a:r>
              <a:rPr lang="en-US" baseline="0" dirty="0"/>
              <a:t> </a:t>
            </a:r>
          </a:p>
          <a:p>
            <a:pPr marL="232943" indent="-232943">
              <a:buAutoNum type="arabicParenR"/>
            </a:pPr>
            <a:r>
              <a:rPr lang="en-US" baseline="0" dirty="0"/>
              <a:t>If early signs of atopy:</a:t>
            </a:r>
          </a:p>
          <a:p>
            <a:pPr marL="232943" indent="-232943">
              <a:buAutoNum type="arabicParenR"/>
            </a:pPr>
            <a:r>
              <a:rPr lang="en-US" baseline="0" dirty="0"/>
              <a:t>Mild/mod eczema</a:t>
            </a:r>
          </a:p>
          <a:p>
            <a:pPr marL="232943" indent="-232943">
              <a:buAutoNum type="arabicParenR"/>
            </a:pPr>
            <a:r>
              <a:rPr lang="en-US" baseline="0" dirty="0"/>
              <a:t>No atopy</a:t>
            </a:r>
          </a:p>
          <a:p>
            <a:pPr marL="232943" indent="-232943">
              <a:buAutoNum type="arabicParenR"/>
            </a:pPr>
            <a:endParaRPr lang="en-US" baseline="0" dirty="0"/>
          </a:p>
          <a:p>
            <a:pPr marL="232943" indent="-232943">
              <a:buAutoNum type="arabicParenR"/>
            </a:pPr>
            <a:r>
              <a:rPr lang="en-US" baseline="0" dirty="0"/>
              <a:t>** there is no role for testing siblings if they are otherwise healthy</a:t>
            </a:r>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66</a:t>
            </a:fld>
            <a:endParaRPr lang="en-US" dirty="0"/>
          </a:p>
        </p:txBody>
      </p:sp>
    </p:spTree>
    <p:extLst>
      <p:ext uri="{BB962C8B-B14F-4D97-AF65-F5344CB8AC3E}">
        <p14:creationId xmlns:p14="http://schemas.microsoft.com/office/powerpoint/2010/main" val="11463398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296A9D-9D20-8248-9889-992BC7DD8019}" type="slidenum">
              <a:rPr lang="en-US" smtClean="0"/>
              <a:t>67</a:t>
            </a:fld>
            <a:endParaRPr lang="en-US" dirty="0"/>
          </a:p>
        </p:txBody>
      </p:sp>
    </p:spTree>
    <p:extLst>
      <p:ext uri="{BB962C8B-B14F-4D97-AF65-F5344CB8AC3E}">
        <p14:creationId xmlns:p14="http://schemas.microsoft.com/office/powerpoint/2010/main" val="392651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IgE</a:t>
            </a:r>
            <a:r>
              <a:rPr lang="en-US" dirty="0"/>
              <a:t> mediated – immediate reaction</a:t>
            </a:r>
          </a:p>
          <a:p>
            <a:r>
              <a:rPr lang="en-US" dirty="0"/>
              <a:t>Mixed – typically delayed </a:t>
            </a:r>
          </a:p>
        </p:txBody>
      </p:sp>
      <p:sp>
        <p:nvSpPr>
          <p:cNvPr id="4" name="Slide Number Placeholder 3"/>
          <p:cNvSpPr>
            <a:spLocks noGrp="1"/>
          </p:cNvSpPr>
          <p:nvPr>
            <p:ph type="sldNum" sz="quarter" idx="5"/>
          </p:nvPr>
        </p:nvSpPr>
        <p:spPr/>
        <p:txBody>
          <a:bodyPr/>
          <a:lstStyle/>
          <a:p>
            <a:fld id="{F5296A9D-9D20-8248-9889-992BC7DD8019}" type="slidenum">
              <a:rPr lang="en-US" smtClean="0"/>
              <a:t>6</a:t>
            </a:fld>
            <a:endParaRPr lang="en-US" dirty="0"/>
          </a:p>
        </p:txBody>
      </p:sp>
    </p:spTree>
    <p:extLst>
      <p:ext uri="{BB962C8B-B14F-4D97-AF65-F5344CB8AC3E}">
        <p14:creationId xmlns:p14="http://schemas.microsoft.com/office/powerpoint/2010/main" val="1394465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68</a:t>
            </a:fld>
            <a:endParaRPr lang="en-US" dirty="0"/>
          </a:p>
        </p:txBody>
      </p:sp>
    </p:spTree>
    <p:extLst>
      <p:ext uri="{BB962C8B-B14F-4D97-AF65-F5344CB8AC3E}">
        <p14:creationId xmlns:p14="http://schemas.microsoft.com/office/powerpoint/2010/main" val="1456753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69</a:t>
            </a:fld>
            <a:endParaRPr lang="en-US" dirty="0"/>
          </a:p>
        </p:txBody>
      </p:sp>
    </p:spTree>
    <p:extLst>
      <p:ext uri="{BB962C8B-B14F-4D97-AF65-F5344CB8AC3E}">
        <p14:creationId xmlns:p14="http://schemas.microsoft.com/office/powerpoint/2010/main" val="4184785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https://www.clinicaladvisor.com/slideshow/slides/food-allergies/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70</a:t>
            </a:fld>
            <a:endParaRPr lang="en-US" dirty="0"/>
          </a:p>
        </p:txBody>
      </p:sp>
    </p:spTree>
    <p:extLst>
      <p:ext uri="{BB962C8B-B14F-4D97-AF65-F5344CB8AC3E}">
        <p14:creationId xmlns:p14="http://schemas.microsoft.com/office/powerpoint/2010/main" val="211934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96A9D-9D20-8248-9889-992BC7DD8019}" type="slidenum">
              <a:rPr lang="en-US" smtClean="0"/>
              <a:t>73</a:t>
            </a:fld>
            <a:endParaRPr lang="en-US" dirty="0"/>
          </a:p>
        </p:txBody>
      </p:sp>
    </p:spTree>
    <p:extLst>
      <p:ext uri="{BB962C8B-B14F-4D97-AF65-F5344CB8AC3E}">
        <p14:creationId xmlns:p14="http://schemas.microsoft.com/office/powerpoint/2010/main" val="21729323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296A9D-9D20-8248-9889-992BC7DD8019}" type="slidenum">
              <a:rPr lang="en-US" smtClean="0"/>
              <a:t>74</a:t>
            </a:fld>
            <a:endParaRPr lang="en-US" dirty="0"/>
          </a:p>
        </p:txBody>
      </p:sp>
    </p:spTree>
    <p:extLst>
      <p:ext uri="{BB962C8B-B14F-4D97-AF65-F5344CB8AC3E}">
        <p14:creationId xmlns:p14="http://schemas.microsoft.com/office/powerpoint/2010/main" val="499627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grandson, Ki, reminds us that food should be fun!</a:t>
            </a:r>
          </a:p>
        </p:txBody>
      </p:sp>
      <p:sp>
        <p:nvSpPr>
          <p:cNvPr id="4" name="Slide Number Placeholder 3"/>
          <p:cNvSpPr>
            <a:spLocks noGrp="1"/>
          </p:cNvSpPr>
          <p:nvPr>
            <p:ph type="sldNum" sz="quarter" idx="5"/>
          </p:nvPr>
        </p:nvSpPr>
        <p:spPr/>
        <p:txBody>
          <a:bodyPr/>
          <a:lstStyle/>
          <a:p>
            <a:fld id="{F5296A9D-9D20-8248-9889-992BC7DD8019}" type="slidenum">
              <a:rPr lang="en-US" smtClean="0"/>
              <a:t>77</a:t>
            </a:fld>
            <a:endParaRPr lang="en-US" dirty="0"/>
          </a:p>
        </p:txBody>
      </p:sp>
    </p:spTree>
    <p:extLst>
      <p:ext uri="{BB962C8B-B14F-4D97-AF65-F5344CB8AC3E}">
        <p14:creationId xmlns:p14="http://schemas.microsoft.com/office/powerpoint/2010/main" val="4071937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t>
            </a:r>
            <a:r>
              <a:rPr lang="en-US" dirty="0" err="1"/>
              <a:t>IgE</a:t>
            </a:r>
            <a:r>
              <a:rPr lang="en-US" dirty="0"/>
              <a:t> mediated food allergy. This is what is typically presented in the media etc. and is what is typically thought of as “Classic</a:t>
            </a:r>
            <a:r>
              <a:rPr lang="en-US" baseline="0" dirty="0"/>
              <a:t> Food Allergy”, Gel and Coombs Type 1 hypersensitivity reactions. </a:t>
            </a:r>
            <a:endParaRPr lang="en-US" dirty="0"/>
          </a:p>
          <a:p>
            <a:endParaRPr lang="en-US" dirty="0"/>
          </a:p>
          <a:p>
            <a:r>
              <a:rPr lang="en-US" dirty="0"/>
              <a:t>OAS, Urticaria/angioedema, Anaphylaxis</a:t>
            </a:r>
          </a:p>
        </p:txBody>
      </p:sp>
      <p:sp>
        <p:nvSpPr>
          <p:cNvPr id="4" name="Slide Number Placeholder 3"/>
          <p:cNvSpPr>
            <a:spLocks noGrp="1"/>
          </p:cNvSpPr>
          <p:nvPr>
            <p:ph type="sldNum" sz="quarter" idx="5"/>
          </p:nvPr>
        </p:nvSpPr>
        <p:spPr/>
        <p:txBody>
          <a:bodyPr/>
          <a:lstStyle/>
          <a:p>
            <a:fld id="{F5296A9D-9D20-8248-9889-992BC7DD8019}" type="slidenum">
              <a:rPr lang="en-US" smtClean="0"/>
              <a:t>7</a:t>
            </a:fld>
            <a:endParaRPr lang="en-US" dirty="0"/>
          </a:p>
        </p:txBody>
      </p:sp>
    </p:spTree>
    <p:extLst>
      <p:ext uri="{BB962C8B-B14F-4D97-AF65-F5344CB8AC3E}">
        <p14:creationId xmlns:p14="http://schemas.microsoft.com/office/powerpoint/2010/main" val="243740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96A9D-9D20-8248-9889-992BC7DD8019}" type="slidenum">
              <a:rPr lang="en-US" smtClean="0"/>
              <a:t>8</a:t>
            </a:fld>
            <a:endParaRPr lang="en-US" dirty="0"/>
          </a:p>
        </p:txBody>
      </p:sp>
    </p:spTree>
    <p:extLst>
      <p:ext uri="{BB962C8B-B14F-4D97-AF65-F5344CB8AC3E}">
        <p14:creationId xmlns:p14="http://schemas.microsoft.com/office/powerpoint/2010/main" val="334770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FA develop? Several hypotheses exist; may be some combination of factors/influencers, such as genetics, microbiome, home environment, etc. </a:t>
            </a:r>
          </a:p>
          <a:p>
            <a:r>
              <a:rPr lang="en-US" dirty="0"/>
              <a:t>Baby on the right was born via vaginal delivery with exposure to vaginal flora. She was raised in the country/rural area, where she could play outside, free of environmental irritants and pollution, she was able to avoid unnecessary antibiotics in infancy/family did not treat viral URIs with antibiotics. She is a “free range” baby. She does not have eczema, or if she does it appears here to be well controlled likely due to aggressive moisturization (BID Vaseline) to her whole body and use of topical steroid creams/ointments on inflammatory patches until these areas are well healed. She has an oral route of food exposure – eating a varied diet from an early age (4-6 months old). When introduced orally, peanuts, eggs, milk (and the other things babies put in their mouths-bacteria) go into the gut where the dendritic cells and the food proteins bond, invoking TH1 memory cells and T-reg memory cells, which release IFN-gamma, IL10, and </a:t>
            </a:r>
            <a:r>
              <a:rPr lang="en-US" dirty="0" err="1"/>
              <a:t>TGFbeta</a:t>
            </a:r>
            <a:r>
              <a:rPr lang="en-US" dirty="0"/>
              <a:t>, which are associated with food tolerance/protection from food allergy. </a:t>
            </a:r>
          </a:p>
          <a:p>
            <a:endParaRPr lang="en-US" dirty="0"/>
          </a:p>
          <a:p>
            <a:r>
              <a:rPr lang="en-US" dirty="0"/>
              <a:t>On the left, the baby was born via C-section. She had several ear infections in early childhood and viral URIs which were always treated with antibiotics. She lived in a busy city, was kept indoors often due to inaccessibility of open outdoor spaces such as pastures/grassy areas. She clearly has eczema, which looks to be patchy, red, and broken open. This impaired skin barrier is the site of allergen exposure/introduction for this baby, who has food products introduced into poorly controlled eczema (peanut dust, </a:t>
            </a:r>
            <a:r>
              <a:rPr lang="en-US" dirty="0" err="1"/>
              <a:t>etc</a:t>
            </a:r>
            <a:r>
              <a:rPr lang="en-US" dirty="0"/>
              <a:t>). This cutaneous exposure again instigates bonding of dendritic cells in the skin with the food proteins, however the TH2 memory cells are primed, releasing IL4,5,and 13 which are associated with allergic response. This baby has been primed (her first/early exposures are cutaneous), and she develops sensitization this way so that when foods are introduced orally with solid food introduction, this baby has an allergic reaction. </a:t>
            </a:r>
          </a:p>
          <a:p>
            <a:endParaRPr lang="en-US" dirty="0"/>
          </a:p>
          <a:p>
            <a:r>
              <a:rPr lang="en-US" dirty="0"/>
              <a:t>There are also studies investigating role of Vitamin D deficiencies in the formation of allergies. At this time, no specific Vitamin D supplementation is advised.</a:t>
            </a:r>
          </a:p>
          <a:p>
            <a:endParaRPr lang="en-US" dirty="0"/>
          </a:p>
          <a:p>
            <a:r>
              <a:rPr lang="en-US" dirty="0"/>
              <a:t>Probiotics in otherwise healthy infants? I advise a well-rounded diet and yogurt.</a:t>
            </a:r>
          </a:p>
        </p:txBody>
      </p:sp>
      <p:sp>
        <p:nvSpPr>
          <p:cNvPr id="4" name="Slide Number Placeholder 3"/>
          <p:cNvSpPr>
            <a:spLocks noGrp="1"/>
          </p:cNvSpPr>
          <p:nvPr>
            <p:ph type="sldNum" sz="quarter" idx="5"/>
          </p:nvPr>
        </p:nvSpPr>
        <p:spPr/>
        <p:txBody>
          <a:bodyPr/>
          <a:lstStyle/>
          <a:p>
            <a:fld id="{F5296A9D-9D20-8248-9889-992BC7DD8019}" type="slidenum">
              <a:rPr lang="en-US" smtClean="0"/>
              <a:t>9</a:t>
            </a:fld>
            <a:endParaRPr lang="en-US" dirty="0"/>
          </a:p>
        </p:txBody>
      </p:sp>
    </p:spTree>
    <p:extLst>
      <p:ext uri="{BB962C8B-B14F-4D97-AF65-F5344CB8AC3E}">
        <p14:creationId xmlns:p14="http://schemas.microsoft.com/office/powerpoint/2010/main" val="88829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2138144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18464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369736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3750139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43089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105592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218530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423353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284011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413243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E2B6C9-1B1C-E240-A6EF-B0EE369A4997}" type="datetimeFigureOut">
              <a:rPr lang="en-US" smtClean="0"/>
              <a:t>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DD655F-D010-D84D-8D11-A10B636ACF07}" type="slidenum">
              <a:rPr lang="en-US" smtClean="0"/>
              <a:t>‹#›</a:t>
            </a:fld>
            <a:endParaRPr lang="en-US" dirty="0"/>
          </a:p>
        </p:txBody>
      </p:sp>
    </p:spTree>
    <p:extLst>
      <p:ext uri="{BB962C8B-B14F-4D97-AF65-F5344CB8AC3E}">
        <p14:creationId xmlns:p14="http://schemas.microsoft.com/office/powerpoint/2010/main" val="3051686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2B6C9-1B1C-E240-A6EF-B0EE369A4997}" type="datetimeFigureOut">
              <a:rPr lang="en-US" smtClean="0"/>
              <a:t>1/30/2021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655F-D010-D84D-8D11-A10B636ACF07}" type="slidenum">
              <a:rPr lang="en-US" smtClean="0"/>
              <a:t>‹#›</a:t>
            </a:fld>
            <a:endParaRPr lang="en-US" dirty="0"/>
          </a:p>
        </p:txBody>
      </p:sp>
    </p:spTree>
    <p:extLst>
      <p:ext uri="{BB962C8B-B14F-4D97-AF65-F5344CB8AC3E}">
        <p14:creationId xmlns:p14="http://schemas.microsoft.com/office/powerpoint/2010/main" val="2580360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11.jp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3.tiff"/><Relationship Id="rId4"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4.tiff"/><Relationship Id="rId4"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Ins and Outs of Food Allergy in Pediatrics</a:t>
            </a:r>
            <a:br>
              <a:rPr lang="en-US" dirty="0"/>
            </a:br>
            <a:r>
              <a:rPr lang="en-US" sz="3200" dirty="0"/>
              <a:t>25th Annual Three Rivers NAPNAP Winter Symposium</a:t>
            </a:r>
            <a:br>
              <a:rPr lang="en-US" sz="3200" dirty="0"/>
            </a:br>
            <a:endParaRPr lang="en-US" dirty="0"/>
          </a:p>
        </p:txBody>
      </p:sp>
      <p:sp>
        <p:nvSpPr>
          <p:cNvPr id="3" name="Subtitle 2"/>
          <p:cNvSpPr>
            <a:spLocks noGrp="1"/>
          </p:cNvSpPr>
          <p:nvPr>
            <p:ph type="subTitle" idx="1"/>
          </p:nvPr>
        </p:nvSpPr>
        <p:spPr/>
        <p:txBody>
          <a:bodyPr>
            <a:normAutofit fontScale="92500" lnSpcReduction="20000"/>
          </a:bodyPr>
          <a:lstStyle/>
          <a:p>
            <a:r>
              <a:rPr lang="en-US" dirty="0"/>
              <a:t>Kim Woodward, MSN, APRN, CPNP-PC</a:t>
            </a:r>
          </a:p>
          <a:p>
            <a:r>
              <a:rPr lang="en-US" dirty="0"/>
              <a:t>Pediatric Allergy, Immunology, &amp; Pulmonary Medicine</a:t>
            </a:r>
          </a:p>
          <a:p>
            <a:r>
              <a:rPr lang="en-US" dirty="0"/>
              <a:t>February 5, 2021</a:t>
            </a:r>
          </a:p>
          <a:p>
            <a:endParaRPr lang="en-US" dirty="0"/>
          </a:p>
        </p:txBody>
      </p:sp>
    </p:spTree>
    <p:extLst>
      <p:ext uri="{BB962C8B-B14F-4D97-AF65-F5344CB8AC3E}">
        <p14:creationId xmlns:p14="http://schemas.microsoft.com/office/powerpoint/2010/main" val="2599983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Allergens</a:t>
            </a:r>
          </a:p>
        </p:txBody>
      </p:sp>
      <p:sp>
        <p:nvSpPr>
          <p:cNvPr id="3" name="Content Placeholder 2"/>
          <p:cNvSpPr>
            <a:spLocks noGrp="1"/>
          </p:cNvSpPr>
          <p:nvPr>
            <p:ph idx="1"/>
          </p:nvPr>
        </p:nvSpPr>
        <p:spPr/>
        <p:txBody>
          <a:bodyPr>
            <a:normAutofit fontScale="85000" lnSpcReduction="20000"/>
          </a:bodyPr>
          <a:lstStyle/>
          <a:p>
            <a:r>
              <a:rPr lang="en-US" dirty="0"/>
              <a:t>Over 170 foods have been described as triggers of food related reactions</a:t>
            </a:r>
          </a:p>
          <a:p>
            <a:r>
              <a:rPr lang="en-US" dirty="0"/>
              <a:t>8 foods account for 90% of food allergies</a:t>
            </a:r>
          </a:p>
          <a:p>
            <a:pPr lvl="1"/>
            <a:r>
              <a:rPr lang="en-US" dirty="0"/>
              <a:t>peanut, tree nuts, fish, shellfish, milk, egg, wheat, soy, and seeds </a:t>
            </a:r>
          </a:p>
          <a:p>
            <a:pPr lvl="1"/>
            <a:r>
              <a:rPr lang="en-US" dirty="0"/>
              <a:t>New: 9</a:t>
            </a:r>
            <a:r>
              <a:rPr lang="en-US" baseline="30000" dirty="0"/>
              <a:t>th</a:t>
            </a:r>
            <a:r>
              <a:rPr lang="en-US" dirty="0"/>
              <a:t> “big” allergen: SESAME</a:t>
            </a:r>
          </a:p>
          <a:p>
            <a:r>
              <a:rPr lang="en-US" dirty="0"/>
              <a:t>Different patterns of consumption and allergic sensitization seems to  influence the relevance of specific foods in different parts of the world</a:t>
            </a:r>
          </a:p>
          <a:p>
            <a:pPr lvl="1"/>
            <a:r>
              <a:rPr lang="en-US" dirty="0"/>
              <a:t>Studies of European patients have identified, in addition to the most common allergens, other prevalent foods allergens including celery, mustard, sesame, lupine, and stone fruits</a:t>
            </a:r>
          </a:p>
        </p:txBody>
      </p:sp>
    </p:spTree>
    <p:extLst>
      <p:ext uri="{BB962C8B-B14F-4D97-AF65-F5344CB8AC3E}">
        <p14:creationId xmlns:p14="http://schemas.microsoft.com/office/powerpoint/2010/main" val="48304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6558"/>
            <a:ext cx="8229600" cy="1143000"/>
          </a:xfrm>
        </p:spPr>
        <p:txBody>
          <a:bodyPr/>
          <a:lstStyle/>
          <a:p>
            <a:r>
              <a:rPr lang="en-US" dirty="0"/>
              <a:t>Characteristics of food allergens</a:t>
            </a:r>
          </a:p>
        </p:txBody>
      </p:sp>
      <p:sp>
        <p:nvSpPr>
          <p:cNvPr id="3" name="Content Placeholder 2"/>
          <p:cNvSpPr>
            <a:spLocks noGrp="1"/>
          </p:cNvSpPr>
          <p:nvPr>
            <p:ph idx="1"/>
          </p:nvPr>
        </p:nvSpPr>
        <p:spPr/>
        <p:txBody>
          <a:bodyPr>
            <a:normAutofit fontScale="85000" lnSpcReduction="20000"/>
          </a:bodyPr>
          <a:lstStyle/>
          <a:p>
            <a:r>
              <a:rPr lang="en-US" dirty="0"/>
              <a:t>Must be able to survive digestion and elicit an immunological response when exposed to the mucosal immune system</a:t>
            </a:r>
          </a:p>
          <a:p>
            <a:r>
              <a:rPr lang="en-US" dirty="0"/>
              <a:t>Such characteristics are thought to include </a:t>
            </a:r>
          </a:p>
          <a:p>
            <a:pPr lvl="1"/>
            <a:r>
              <a:rPr lang="en-US" dirty="0"/>
              <a:t>water solubility 	</a:t>
            </a:r>
          </a:p>
          <a:p>
            <a:pPr lvl="1"/>
            <a:r>
              <a:rPr lang="en-US" dirty="0"/>
              <a:t>glycosylation residues</a:t>
            </a:r>
          </a:p>
          <a:p>
            <a:pPr lvl="1"/>
            <a:r>
              <a:rPr lang="en-US" dirty="0"/>
              <a:t>relatively low molecular weight</a:t>
            </a:r>
          </a:p>
          <a:p>
            <a:pPr lvl="1"/>
            <a:r>
              <a:rPr lang="en-US" dirty="0"/>
              <a:t>resistance to digestion by heat and proteases</a:t>
            </a:r>
          </a:p>
          <a:p>
            <a:pPr lvl="1"/>
            <a:r>
              <a:rPr lang="en-US" dirty="0"/>
              <a:t>abundance within the food source </a:t>
            </a:r>
          </a:p>
          <a:p>
            <a:r>
              <a:rPr lang="en-US" dirty="0"/>
              <a:t>IgE antibodies may be directed to a variety of potential allergenic proteins in foods, and in some foods there are multiple allergenic proteins </a:t>
            </a:r>
          </a:p>
          <a:p>
            <a:endParaRPr lang="en-US" dirty="0"/>
          </a:p>
          <a:p>
            <a:endParaRPr lang="en-US" dirty="0"/>
          </a:p>
        </p:txBody>
      </p:sp>
    </p:spTree>
    <p:extLst>
      <p:ext uri="{BB962C8B-B14F-4D97-AF65-F5344CB8AC3E}">
        <p14:creationId xmlns:p14="http://schemas.microsoft.com/office/powerpoint/2010/main" val="305564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st cell reac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0"/>
            <a:ext cx="5703388" cy="6858000"/>
          </a:xfrm>
          <a:prstGeom prst="rect">
            <a:avLst/>
          </a:prstGeom>
        </p:spPr>
      </p:pic>
      <p:pic>
        <p:nvPicPr>
          <p:cNvPr id="2" name="Recorded Sound">
            <a:hlinkClick r:id="" action="ppaction://media"/>
            <a:extLst>
              <a:ext uri="{FF2B5EF4-FFF2-40B4-BE49-F238E27FC236}">
                <a16:creationId xmlns:a16="http://schemas.microsoft.com/office/drawing/2014/main" id="{800AEBF1-19EC-45E7-9FBC-90126ED183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887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noAutofit/>
          </a:bodyPr>
          <a:lstStyle/>
          <a:p>
            <a:r>
              <a:rPr lang="en-US" sz="3200" b="1" dirty="0"/>
              <a:t>Symptoms Consistent With </a:t>
            </a:r>
            <a:r>
              <a:rPr lang="en-US" sz="3200" b="1" dirty="0" err="1"/>
              <a:t>IgE</a:t>
            </a:r>
            <a:r>
              <a:rPr lang="en-US" sz="3200" b="1" dirty="0"/>
              <a:t> Mediated Reactions</a:t>
            </a:r>
          </a:p>
        </p:txBody>
      </p:sp>
      <p:sp>
        <p:nvSpPr>
          <p:cNvPr id="3" name="Content Placeholder 2"/>
          <p:cNvSpPr>
            <a:spLocks noGrp="1"/>
          </p:cNvSpPr>
          <p:nvPr>
            <p:ph idx="1"/>
          </p:nvPr>
        </p:nvSpPr>
        <p:spPr/>
        <p:txBody>
          <a:bodyPr/>
          <a:lstStyle/>
          <a:p>
            <a:endParaRPr lang="en-US" dirty="0"/>
          </a:p>
          <a:p>
            <a:r>
              <a:rPr lang="en-US" dirty="0"/>
              <a:t>Skin: most common </a:t>
            </a:r>
          </a:p>
          <a:p>
            <a:r>
              <a:rPr lang="en-US" dirty="0"/>
              <a:t>Respiratory</a:t>
            </a:r>
          </a:p>
          <a:p>
            <a:r>
              <a:rPr lang="en-US" dirty="0"/>
              <a:t>GI</a:t>
            </a:r>
          </a:p>
          <a:p>
            <a:r>
              <a:rPr lang="en-US" dirty="0"/>
              <a:t>Circulatory</a:t>
            </a:r>
          </a:p>
          <a:p>
            <a:r>
              <a:rPr lang="en-US" dirty="0"/>
              <a:t>Misc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046" y="1600200"/>
            <a:ext cx="3576343" cy="48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4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b="1" dirty="0"/>
              <a:t>Characteristics of IgE mediated food reaction</a:t>
            </a:r>
          </a:p>
        </p:txBody>
      </p:sp>
      <p:sp>
        <p:nvSpPr>
          <p:cNvPr id="3" name="Content Placeholder 2"/>
          <p:cNvSpPr>
            <a:spLocks noGrp="1"/>
          </p:cNvSpPr>
          <p:nvPr>
            <p:ph idx="1"/>
          </p:nvPr>
        </p:nvSpPr>
        <p:spPr/>
        <p:txBody>
          <a:bodyPr>
            <a:normAutofit/>
          </a:bodyPr>
          <a:lstStyle/>
          <a:p>
            <a:r>
              <a:rPr lang="en-US" dirty="0"/>
              <a:t>Rapid onset after ingestion (eg, within minutes to 2 hours)</a:t>
            </a:r>
          </a:p>
          <a:p>
            <a:r>
              <a:rPr lang="en-US" dirty="0"/>
              <a:t>Small amount allergen ingested can give serious reaction</a:t>
            </a:r>
          </a:p>
          <a:p>
            <a:r>
              <a:rPr lang="en-US" dirty="0"/>
              <a:t>Reproducible</a:t>
            </a:r>
          </a:p>
          <a:p>
            <a:r>
              <a:rPr lang="en-US" dirty="0"/>
              <a:t>Allergic response seen in AD may occur hours later and look different</a:t>
            </a:r>
          </a:p>
          <a:p>
            <a:endParaRPr lang="en-US" dirty="0"/>
          </a:p>
        </p:txBody>
      </p:sp>
    </p:spTree>
    <p:extLst>
      <p:ext uri="{BB962C8B-B14F-4D97-AF65-F5344CB8AC3E}">
        <p14:creationId xmlns:p14="http://schemas.microsoft.com/office/powerpoint/2010/main" val="2378543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lstStyle/>
          <a:p>
            <a:r>
              <a:rPr lang="en-US" dirty="0"/>
              <a:t>Time from ingestion to symptoms</a:t>
            </a:r>
          </a:p>
          <a:p>
            <a:r>
              <a:rPr lang="en-US" dirty="0"/>
              <a:t>Which symptoms?</a:t>
            </a:r>
          </a:p>
          <a:p>
            <a:pPr lvl="1"/>
            <a:r>
              <a:rPr lang="en-US" dirty="0"/>
              <a:t>Do they sound </a:t>
            </a:r>
            <a:r>
              <a:rPr lang="en-US" dirty="0" err="1"/>
              <a:t>IgE</a:t>
            </a:r>
            <a:r>
              <a:rPr lang="en-US" dirty="0"/>
              <a:t> mediated?</a:t>
            </a:r>
          </a:p>
          <a:p>
            <a:r>
              <a:rPr lang="en-US" dirty="0"/>
              <a:t>Number of occasions</a:t>
            </a:r>
          </a:p>
          <a:p>
            <a:r>
              <a:rPr lang="en-US" dirty="0"/>
              <a:t>Quantity required</a:t>
            </a:r>
          </a:p>
          <a:p>
            <a:r>
              <a:rPr lang="en-US" dirty="0"/>
              <a:t>Most recent/length of time since reaction</a:t>
            </a:r>
          </a:p>
          <a:p>
            <a:r>
              <a:rPr lang="en-US" dirty="0"/>
              <a:t>Other factors: exercise, medication, alcohol</a:t>
            </a:r>
          </a:p>
        </p:txBody>
      </p:sp>
    </p:spTree>
    <p:extLst>
      <p:ext uri="{BB962C8B-B14F-4D97-AF65-F5344CB8AC3E}">
        <p14:creationId xmlns:p14="http://schemas.microsoft.com/office/powerpoint/2010/main" val="111527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1143000"/>
          </a:xfrm>
        </p:spPr>
        <p:txBody>
          <a:bodyPr/>
          <a:lstStyle/>
          <a:p>
            <a:r>
              <a:rPr lang="en-US" dirty="0"/>
              <a:t>So what about processing foods?</a:t>
            </a:r>
          </a:p>
        </p:txBody>
      </p:sp>
      <p:sp>
        <p:nvSpPr>
          <p:cNvPr id="3" name="Content Placeholder 2"/>
          <p:cNvSpPr>
            <a:spLocks noGrp="1"/>
          </p:cNvSpPr>
          <p:nvPr>
            <p:ph idx="1"/>
          </p:nvPr>
        </p:nvSpPr>
        <p:spPr/>
        <p:txBody>
          <a:bodyPr>
            <a:normAutofit/>
          </a:bodyPr>
          <a:lstStyle/>
          <a:p>
            <a:r>
              <a:rPr lang="en-US" dirty="0"/>
              <a:t>Thermal treatments (i.e. baking) can reduce the allergenicity of certain foods, like egg or milk</a:t>
            </a:r>
          </a:p>
          <a:p>
            <a:r>
              <a:rPr lang="en-US" dirty="0"/>
              <a:t>This can allow for reintroduction of problem foods earlier than otherwise possible</a:t>
            </a:r>
          </a:p>
          <a:p>
            <a:r>
              <a:rPr lang="en-US" dirty="0"/>
              <a:t>Some cooking practices, particularly roasting compared with boiling, may potentiate the allergenic activity of peanuts</a:t>
            </a:r>
          </a:p>
        </p:txBody>
      </p:sp>
    </p:spTree>
    <p:extLst>
      <p:ext uri="{BB962C8B-B14F-4D97-AF65-F5344CB8AC3E}">
        <p14:creationId xmlns:p14="http://schemas.microsoft.com/office/powerpoint/2010/main" val="4196125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0350"/>
            <a:ext cx="8229600" cy="1143000"/>
          </a:xfrm>
        </p:spPr>
        <p:txBody>
          <a:bodyPr/>
          <a:lstStyle/>
          <a:p>
            <a:r>
              <a:rPr lang="en-US" dirty="0"/>
              <a:t>Near fatal/fatal anaphylaxis</a:t>
            </a:r>
          </a:p>
        </p:txBody>
      </p:sp>
      <p:sp>
        <p:nvSpPr>
          <p:cNvPr id="3" name="Content Placeholder 2"/>
          <p:cNvSpPr>
            <a:spLocks noGrp="1"/>
          </p:cNvSpPr>
          <p:nvPr>
            <p:ph idx="1"/>
          </p:nvPr>
        </p:nvSpPr>
        <p:spPr/>
        <p:txBody>
          <a:bodyPr>
            <a:noAutofit/>
          </a:bodyPr>
          <a:lstStyle/>
          <a:p>
            <a:r>
              <a:rPr lang="en-US" sz="2000" dirty="0"/>
              <a:t>Most commonly associated foods: </a:t>
            </a:r>
          </a:p>
          <a:p>
            <a:pPr lvl="1"/>
            <a:r>
              <a:rPr lang="en-US" sz="2000" dirty="0"/>
              <a:t>Peanut</a:t>
            </a:r>
          </a:p>
          <a:p>
            <a:pPr lvl="1"/>
            <a:r>
              <a:rPr lang="en-US" sz="2000" dirty="0"/>
              <a:t>Tree nut</a:t>
            </a:r>
          </a:p>
          <a:p>
            <a:pPr lvl="1"/>
            <a:r>
              <a:rPr lang="en-US" sz="2000" dirty="0"/>
              <a:t>Shellfish</a:t>
            </a:r>
          </a:p>
          <a:p>
            <a:pPr lvl="1"/>
            <a:r>
              <a:rPr lang="en-US" sz="2000" dirty="0"/>
              <a:t>Fish</a:t>
            </a:r>
          </a:p>
          <a:p>
            <a:r>
              <a:rPr lang="en-US" sz="2000" dirty="0"/>
              <a:t>Related to several factors including</a:t>
            </a:r>
          </a:p>
          <a:p>
            <a:pPr lvl="1"/>
            <a:r>
              <a:rPr lang="en-US" sz="2000" dirty="0"/>
              <a:t>Being an adolescent</a:t>
            </a:r>
          </a:p>
          <a:p>
            <a:pPr lvl="1"/>
            <a:r>
              <a:rPr lang="en-US" sz="2000" b="1" dirty="0"/>
              <a:t>Underlying respiratory disease (asthma)</a:t>
            </a:r>
          </a:p>
          <a:p>
            <a:pPr lvl="1"/>
            <a:r>
              <a:rPr lang="en-US" sz="2000" dirty="0"/>
              <a:t>Concomitant use of beta blockers</a:t>
            </a:r>
          </a:p>
          <a:p>
            <a:pPr lvl="1"/>
            <a:r>
              <a:rPr lang="en-US" sz="2000" dirty="0"/>
              <a:t>Non-cutaneous reactions</a:t>
            </a:r>
          </a:p>
          <a:p>
            <a:pPr lvl="1"/>
            <a:r>
              <a:rPr lang="en-US" sz="2000" b="1" dirty="0"/>
              <a:t>Delayed epinephrine</a:t>
            </a:r>
          </a:p>
          <a:p>
            <a:r>
              <a:rPr lang="en-US" sz="2000" dirty="0"/>
              <a:t>Regarding nuts: &gt; 50% of FA fatalities were in patients with mild previous reactions</a:t>
            </a:r>
          </a:p>
        </p:txBody>
      </p:sp>
    </p:spTree>
    <p:extLst>
      <p:ext uri="{BB962C8B-B14F-4D97-AF65-F5344CB8AC3E}">
        <p14:creationId xmlns:p14="http://schemas.microsoft.com/office/powerpoint/2010/main" val="1470737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foods by age</a:t>
            </a:r>
          </a:p>
        </p:txBody>
      </p:sp>
      <p:pic>
        <p:nvPicPr>
          <p:cNvPr id="4" name="Content Placeholder 3" descr="sampson chart FA.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733" t="4912" r="6467" b="4912"/>
          <a:stretch/>
        </p:blipFill>
        <p:spPr>
          <a:xfrm>
            <a:off x="918082" y="1600200"/>
            <a:ext cx="7307837" cy="4525963"/>
          </a:xfrm>
        </p:spPr>
      </p:pic>
    </p:spTree>
    <p:extLst>
      <p:ext uri="{BB962C8B-B14F-4D97-AF65-F5344CB8AC3E}">
        <p14:creationId xmlns:p14="http://schemas.microsoft.com/office/powerpoint/2010/main" val="427141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p>
        </p:txBody>
      </p:sp>
      <p:sp>
        <p:nvSpPr>
          <p:cNvPr id="3" name="Content Placeholder 2"/>
          <p:cNvSpPr>
            <a:spLocks noGrp="1"/>
          </p:cNvSpPr>
          <p:nvPr>
            <p:ph idx="1"/>
          </p:nvPr>
        </p:nvSpPr>
        <p:spPr/>
        <p:txBody>
          <a:bodyPr/>
          <a:lstStyle/>
          <a:p>
            <a:r>
              <a:rPr lang="en-US" dirty="0"/>
              <a:t>Isolated ingestion of allergen on several occasions leading to reaction plus positive SPT or </a:t>
            </a:r>
            <a:r>
              <a:rPr lang="en-US" dirty="0" err="1"/>
              <a:t>ImmunoCAP</a:t>
            </a:r>
            <a:r>
              <a:rPr lang="en-US" dirty="0"/>
              <a:t> (sometimes called RAST or specific </a:t>
            </a:r>
            <a:r>
              <a:rPr lang="en-US" dirty="0" err="1"/>
              <a:t>IgE</a:t>
            </a:r>
            <a:r>
              <a:rPr lang="en-US" dirty="0"/>
              <a:t>)</a:t>
            </a:r>
          </a:p>
          <a:p>
            <a:endParaRPr lang="en-US" dirty="0"/>
          </a:p>
          <a:p>
            <a:r>
              <a:rPr lang="en-US" dirty="0"/>
              <a:t>WHAT HAPPENS WHEN YOU EAT THE FOOD?</a:t>
            </a:r>
          </a:p>
        </p:txBody>
      </p:sp>
    </p:spTree>
    <p:extLst>
      <p:ext uri="{BB962C8B-B14F-4D97-AF65-F5344CB8AC3E}">
        <p14:creationId xmlns:p14="http://schemas.microsoft.com/office/powerpoint/2010/main" val="2971475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normAutofit lnSpcReduction="10000"/>
          </a:bodyPr>
          <a:lstStyle/>
          <a:p>
            <a:r>
              <a:rPr lang="en-US" dirty="0"/>
              <a:t>Overview of FA: background, prevalence, definitions</a:t>
            </a:r>
          </a:p>
          <a:p>
            <a:r>
              <a:rPr lang="en-US" dirty="0"/>
              <a:t>IgE mediated </a:t>
            </a:r>
          </a:p>
          <a:p>
            <a:r>
              <a:rPr lang="en-US" dirty="0"/>
              <a:t>Allergens</a:t>
            </a:r>
          </a:p>
          <a:p>
            <a:r>
              <a:rPr lang="en-US" dirty="0"/>
              <a:t>Diagnosis, treatment, prevention</a:t>
            </a:r>
          </a:p>
          <a:p>
            <a:r>
              <a:rPr lang="en-US" dirty="0"/>
              <a:t>Non IgE mediated </a:t>
            </a:r>
          </a:p>
          <a:p>
            <a:r>
              <a:rPr lang="en-US" dirty="0"/>
              <a:t>Mixed</a:t>
            </a:r>
          </a:p>
          <a:p>
            <a:r>
              <a:rPr lang="en-US" dirty="0"/>
              <a:t>What’s new in the world of FA</a:t>
            </a:r>
          </a:p>
          <a:p>
            <a:endParaRPr lang="en-US" dirty="0"/>
          </a:p>
          <a:p>
            <a:endParaRPr lang="en-US" dirty="0"/>
          </a:p>
        </p:txBody>
      </p:sp>
    </p:spTree>
    <p:extLst>
      <p:ext uri="{BB962C8B-B14F-4D97-AF65-F5344CB8AC3E}">
        <p14:creationId xmlns:p14="http://schemas.microsoft.com/office/powerpoint/2010/main" val="168078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testing</a:t>
            </a:r>
          </a:p>
        </p:txBody>
      </p:sp>
      <p:sp>
        <p:nvSpPr>
          <p:cNvPr id="3" name="Content Placeholder 2"/>
          <p:cNvSpPr>
            <a:spLocks noGrp="1"/>
          </p:cNvSpPr>
          <p:nvPr>
            <p:ph idx="1"/>
          </p:nvPr>
        </p:nvSpPr>
        <p:spPr/>
        <p:txBody>
          <a:bodyPr>
            <a:noAutofit/>
          </a:bodyPr>
          <a:lstStyle/>
          <a:p>
            <a:r>
              <a:rPr lang="en-US" sz="2000" dirty="0"/>
              <a:t>Highly sensitive ~85%</a:t>
            </a:r>
          </a:p>
          <a:p>
            <a:r>
              <a:rPr lang="en-US" sz="2000" dirty="0"/>
              <a:t>Less specific ~40-80%</a:t>
            </a:r>
          </a:p>
          <a:p>
            <a:pPr lvl="1"/>
            <a:r>
              <a:rPr lang="en-US" sz="2000" dirty="0"/>
              <a:t>Well suited for foods for which you have high suspicion</a:t>
            </a:r>
          </a:p>
          <a:p>
            <a:pPr lvl="1"/>
            <a:r>
              <a:rPr lang="en-US" sz="2000" dirty="0"/>
              <a:t>Poor prognostic capability if not truly allergic – high false positive rate!</a:t>
            </a:r>
          </a:p>
          <a:p>
            <a:r>
              <a:rPr lang="en-US" sz="2000" dirty="0"/>
              <a:t>PPV &lt; 50% (presence of IgE antibody but no hypersensitivity)</a:t>
            </a:r>
          </a:p>
          <a:p>
            <a:r>
              <a:rPr lang="en-US" sz="2000" dirty="0"/>
              <a:t>No intradermal testing to foods</a:t>
            </a:r>
          </a:p>
          <a:p>
            <a:pPr lvl="1"/>
            <a:r>
              <a:rPr lang="en-US" sz="2000" dirty="0"/>
              <a:t>Higher rate of false positives</a:t>
            </a:r>
          </a:p>
          <a:p>
            <a:pPr lvl="1"/>
            <a:r>
              <a:rPr lang="en-US" sz="2000" dirty="0"/>
              <a:t>Can elicit systemic reactions</a:t>
            </a:r>
          </a:p>
          <a:p>
            <a:endParaRPr lang="en-US" sz="2000" dirty="0"/>
          </a:p>
          <a:p>
            <a:r>
              <a:rPr lang="en-US" sz="2000" dirty="0"/>
              <a:t>“Consequently, panels of food allergy tests should not be performed without consideration of the history because one may be faced with numerous irrelevant positive results (particularly in disorders with high total </a:t>
            </a:r>
            <a:r>
              <a:rPr lang="en-US" sz="2000" dirty="0" err="1"/>
              <a:t>IgE</a:t>
            </a:r>
            <a:r>
              <a:rPr lang="en-US" sz="2000" dirty="0"/>
              <a:t> antibody).” </a:t>
            </a:r>
          </a:p>
        </p:txBody>
      </p:sp>
    </p:spTree>
    <p:extLst>
      <p:ext uri="{BB962C8B-B14F-4D97-AF65-F5344CB8AC3E}">
        <p14:creationId xmlns:p14="http://schemas.microsoft.com/office/powerpoint/2010/main" val="1269044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9738"/>
            <a:ext cx="8229600" cy="1143000"/>
          </a:xfrm>
        </p:spPr>
        <p:txBody>
          <a:bodyPr/>
          <a:lstStyle/>
          <a:p>
            <a:r>
              <a:rPr lang="en-US" dirty="0"/>
              <a:t>Skin testing preparations</a:t>
            </a:r>
          </a:p>
        </p:txBody>
      </p:sp>
      <p:sp>
        <p:nvSpPr>
          <p:cNvPr id="3" name="Content Placeholder 2"/>
          <p:cNvSpPr>
            <a:spLocks noGrp="1"/>
          </p:cNvSpPr>
          <p:nvPr>
            <p:ph idx="1"/>
          </p:nvPr>
        </p:nvSpPr>
        <p:spPr/>
        <p:txBody>
          <a:bodyPr>
            <a:normAutofit/>
          </a:bodyPr>
          <a:lstStyle/>
          <a:p>
            <a:r>
              <a:rPr lang="en-US" dirty="0"/>
              <a:t>Commercial food extracts </a:t>
            </a:r>
          </a:p>
          <a:p>
            <a:pPr lvl="1"/>
            <a:r>
              <a:rPr lang="en-US" dirty="0"/>
              <a:t>stable proteins </a:t>
            </a:r>
          </a:p>
          <a:p>
            <a:pPr lvl="1"/>
            <a:r>
              <a:rPr lang="en-US" dirty="0"/>
              <a:t>peanut, milk, egg, tree nuts, fish, shellfish</a:t>
            </a:r>
          </a:p>
          <a:p>
            <a:r>
              <a:rPr lang="en-US" dirty="0"/>
              <a:t>Prick-prick</a:t>
            </a:r>
          </a:p>
          <a:p>
            <a:pPr lvl="1"/>
            <a:r>
              <a:rPr lang="en-US" dirty="0"/>
              <a:t>Extracts from foods with heat labile proteins</a:t>
            </a:r>
          </a:p>
          <a:p>
            <a:pPr marL="0" indent="0">
              <a:buNone/>
            </a:pPr>
            <a:endParaRPr lang="en-US" dirty="0"/>
          </a:p>
          <a:p>
            <a:endParaRPr lang="en-US" dirty="0"/>
          </a:p>
        </p:txBody>
      </p:sp>
    </p:spTree>
    <p:extLst>
      <p:ext uri="{BB962C8B-B14F-4D97-AF65-F5344CB8AC3E}">
        <p14:creationId xmlns:p14="http://schemas.microsoft.com/office/powerpoint/2010/main" val="30940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6"/>
          <a:srcRect l="2560" t="1794" r="50528" b="3139"/>
          <a:stretch>
            <a:fillRect/>
          </a:stretch>
        </p:blipFill>
        <p:spPr bwMode="auto">
          <a:xfrm>
            <a:off x="244522" y="777772"/>
            <a:ext cx="4038600" cy="4267200"/>
          </a:xfrm>
          <a:prstGeom prst="rect">
            <a:avLst/>
          </a:prstGeom>
          <a:noFill/>
          <a:ln w="9525">
            <a:noFill/>
            <a:miter lim="800000"/>
            <a:headEnd/>
            <a:tailEnd/>
          </a:ln>
        </p:spPr>
      </p:pic>
      <p:pic>
        <p:nvPicPr>
          <p:cNvPr id="4"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412" y="785190"/>
            <a:ext cx="4662632" cy="3124200"/>
          </a:xfrm>
          <a:prstGeom prst="rect">
            <a:avLst/>
          </a:prstGeom>
        </p:spPr>
      </p:pic>
      <p:sp>
        <p:nvSpPr>
          <p:cNvPr id="5" name="TextBox 4"/>
          <p:cNvSpPr txBox="1"/>
          <p:nvPr/>
        </p:nvSpPr>
        <p:spPr>
          <a:xfrm>
            <a:off x="762000" y="5181600"/>
            <a:ext cx="7848600" cy="954107"/>
          </a:xfrm>
          <a:prstGeom prst="rect">
            <a:avLst/>
          </a:prstGeom>
          <a:noFill/>
        </p:spPr>
        <p:txBody>
          <a:bodyPr wrap="square" rtlCol="0">
            <a:spAutoFit/>
          </a:bodyPr>
          <a:lstStyle/>
          <a:p>
            <a:pPr algn="ctr"/>
            <a:r>
              <a:rPr lang="en-US" sz="2800" b="1" dirty="0"/>
              <a:t>Skin Testing for IgE mediated Allergy is preferred over in vitro testing</a:t>
            </a:r>
          </a:p>
        </p:txBody>
      </p:sp>
      <p:pic>
        <p:nvPicPr>
          <p:cNvPr id="3" name="Recorded Sound">
            <a:hlinkClick r:id="" action="ppaction://media"/>
            <a:extLst>
              <a:ext uri="{FF2B5EF4-FFF2-40B4-BE49-F238E27FC236}">
                <a16:creationId xmlns:a16="http://schemas.microsoft.com/office/drawing/2014/main" id="{DF512992-CBFA-48CF-A026-E231E0AEFE8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custDataLst>
      <p:tags r:id="rId1"/>
    </p:custDataLst>
    <p:extLst>
      <p:ext uri="{BB962C8B-B14F-4D97-AF65-F5344CB8AC3E}">
        <p14:creationId xmlns:p14="http://schemas.microsoft.com/office/powerpoint/2010/main" val="29378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229600" cy="1143000"/>
          </a:xfrm>
        </p:spPr>
        <p:txBody>
          <a:bodyPr/>
          <a:lstStyle/>
          <a:p>
            <a:r>
              <a:rPr lang="en-US" dirty="0"/>
              <a:t>Specific IgE: Immunocap</a:t>
            </a:r>
          </a:p>
        </p:txBody>
      </p:sp>
      <p:pic>
        <p:nvPicPr>
          <p:cNvPr id="4" name="Picture 3" descr="RAST testin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198" y="1568088"/>
            <a:ext cx="6468581" cy="4423915"/>
          </a:xfrm>
          <a:prstGeom prst="rect">
            <a:avLst/>
          </a:prstGeom>
        </p:spPr>
      </p:pic>
    </p:spTree>
    <p:extLst>
      <p:ext uri="{BB962C8B-B14F-4D97-AF65-F5344CB8AC3E}">
        <p14:creationId xmlns:p14="http://schemas.microsoft.com/office/powerpoint/2010/main" val="3242420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ImmunoCAP</a:t>
            </a:r>
            <a:endParaRPr lang="en-US" dirty="0"/>
          </a:p>
        </p:txBody>
      </p:sp>
      <p:sp>
        <p:nvSpPr>
          <p:cNvPr id="3" name="Content Placeholder 2"/>
          <p:cNvSpPr>
            <a:spLocks noGrp="1"/>
          </p:cNvSpPr>
          <p:nvPr>
            <p:ph idx="1"/>
          </p:nvPr>
        </p:nvSpPr>
        <p:spPr>
          <a:xfrm>
            <a:off x="457198" y="1600200"/>
            <a:ext cx="8400213" cy="4525963"/>
          </a:xfrm>
        </p:spPr>
        <p:txBody>
          <a:bodyPr>
            <a:normAutofit fontScale="70000" lnSpcReduction="20000"/>
          </a:bodyPr>
          <a:lstStyle/>
          <a:p>
            <a:r>
              <a:rPr lang="en-US" dirty="0"/>
              <a:t>Previously known as RAST </a:t>
            </a:r>
          </a:p>
          <a:p>
            <a:r>
              <a:rPr lang="en-US" dirty="0"/>
              <a:t>Use for patients with dermatographism, severe AD and limited surface, patients who can’t discontinue antihistamine, recent anaphylaxis</a:t>
            </a:r>
          </a:p>
          <a:p>
            <a:r>
              <a:rPr lang="en-US" dirty="0"/>
              <a:t>Cheap, easy</a:t>
            </a:r>
          </a:p>
          <a:p>
            <a:r>
              <a:rPr lang="en-US" dirty="0"/>
              <a:t>Trend outgrowth especially in peanut allergy</a:t>
            </a:r>
          </a:p>
          <a:p>
            <a:r>
              <a:rPr lang="en-US" dirty="0"/>
              <a:t>The precise sensitivity of specific </a:t>
            </a:r>
            <a:r>
              <a:rPr lang="en-US" dirty="0" err="1"/>
              <a:t>IgE</a:t>
            </a:r>
            <a:r>
              <a:rPr lang="en-US" dirty="0"/>
              <a:t> immunoassays compared with skin prick/puncture tests is approximately 70% to 75%. </a:t>
            </a:r>
          </a:p>
          <a:p>
            <a:r>
              <a:rPr lang="en-US" dirty="0"/>
              <a:t>Tables for interpretation</a:t>
            </a:r>
          </a:p>
          <a:p>
            <a:pPr lvl="1"/>
            <a:r>
              <a:rPr lang="en-US" dirty="0"/>
              <a:t>H. Sampson, give the IgE level above which there is a 95% PPV that patient will react if challenged with the food</a:t>
            </a:r>
          </a:p>
          <a:p>
            <a:pPr lvl="1"/>
            <a:r>
              <a:rPr lang="en-US" dirty="0"/>
              <a:t>Age specific</a:t>
            </a:r>
          </a:p>
          <a:p>
            <a:pPr lvl="1"/>
            <a:r>
              <a:rPr lang="en-US" dirty="0" err="1"/>
              <a:t>Simberloff</a:t>
            </a:r>
            <a:r>
              <a:rPr lang="en-US" dirty="0"/>
              <a:t>, et al: Standardized Clinical Assessment and Management Plan (SCAMP) for Food Challenges</a:t>
            </a:r>
          </a:p>
        </p:txBody>
      </p:sp>
    </p:spTree>
    <p:extLst>
      <p:ext uri="{BB962C8B-B14F-4D97-AF65-F5344CB8AC3E}">
        <p14:creationId xmlns:p14="http://schemas.microsoft.com/office/powerpoint/2010/main" val="687606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v ra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5900"/>
            <a:ext cx="9144000" cy="3875898"/>
          </a:xfrm>
          <a:prstGeom prst="rect">
            <a:avLst/>
          </a:prstGeom>
        </p:spPr>
      </p:pic>
      <p:sp>
        <p:nvSpPr>
          <p:cNvPr id="5" name="Footer Placeholder 4"/>
          <p:cNvSpPr>
            <a:spLocks noGrp="1"/>
          </p:cNvSpPr>
          <p:nvPr>
            <p:ph type="ftr" sz="quarter" idx="11"/>
          </p:nvPr>
        </p:nvSpPr>
        <p:spPr>
          <a:xfrm>
            <a:off x="5867400" y="5872597"/>
            <a:ext cx="2895600" cy="564711"/>
          </a:xfrm>
        </p:spPr>
        <p:txBody>
          <a:bodyPr/>
          <a:lstStyle/>
          <a:p>
            <a:r>
              <a:rPr lang="en-US" dirty="0"/>
              <a:t>Update on food allergy Hugh A Sampson  The Journal of Allergy and Clinical Immunology - May 2004 (Vol. 113, Issue 5, Pages 805-819, DOI: 10.1016/j.jaci.2004.03.014) </a:t>
            </a:r>
          </a:p>
        </p:txBody>
      </p:sp>
      <p:pic>
        <p:nvPicPr>
          <p:cNvPr id="2" name="Recorded Sound">
            <a:hlinkClick r:id="" action="ppaction://media"/>
            <a:extLst>
              <a:ext uri="{FF2B5EF4-FFF2-40B4-BE49-F238E27FC236}">
                <a16:creationId xmlns:a16="http://schemas.microsoft.com/office/drawing/2014/main" id="{0FCF6D00-639E-49F4-88B4-13776E953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949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 testing</a:t>
            </a:r>
          </a:p>
        </p:txBody>
      </p:sp>
      <p:sp>
        <p:nvSpPr>
          <p:cNvPr id="3" name="Content Placeholder 2"/>
          <p:cNvSpPr>
            <a:spLocks noGrp="1"/>
          </p:cNvSpPr>
          <p:nvPr>
            <p:ph idx="1"/>
          </p:nvPr>
        </p:nvSpPr>
        <p:spPr/>
        <p:txBody>
          <a:bodyPr>
            <a:normAutofit fontScale="85000" lnSpcReduction="20000"/>
          </a:bodyPr>
          <a:lstStyle/>
          <a:p>
            <a:r>
              <a:rPr lang="en-US" dirty="0"/>
              <a:t>Most applicable for peanut allergy</a:t>
            </a:r>
          </a:p>
          <a:p>
            <a:r>
              <a:rPr lang="en-US" dirty="0"/>
              <a:t>Assays for specific </a:t>
            </a:r>
            <a:r>
              <a:rPr lang="en-US" dirty="0" err="1"/>
              <a:t>IgE</a:t>
            </a:r>
            <a:r>
              <a:rPr lang="en-US" dirty="0"/>
              <a:t> to the different </a:t>
            </a:r>
            <a:r>
              <a:rPr lang="en-US" dirty="0" err="1"/>
              <a:t>Ara</a:t>
            </a:r>
            <a:r>
              <a:rPr lang="en-US" dirty="0"/>
              <a:t> h peanut antigen components</a:t>
            </a:r>
          </a:p>
          <a:p>
            <a:pPr lvl="1"/>
            <a:r>
              <a:rPr lang="en-US" dirty="0" err="1"/>
              <a:t>Ara</a:t>
            </a:r>
            <a:r>
              <a:rPr lang="en-US" dirty="0"/>
              <a:t> h 2 </a:t>
            </a:r>
          </a:p>
          <a:p>
            <a:pPr lvl="1"/>
            <a:r>
              <a:rPr lang="en-US" dirty="0" err="1"/>
              <a:t>Ara</a:t>
            </a:r>
            <a:r>
              <a:rPr lang="en-US" dirty="0"/>
              <a:t> h 1 and </a:t>
            </a:r>
            <a:r>
              <a:rPr lang="en-US" dirty="0" err="1"/>
              <a:t>Ara</a:t>
            </a:r>
            <a:r>
              <a:rPr lang="en-US" dirty="0"/>
              <a:t> h 3 </a:t>
            </a:r>
          </a:p>
          <a:p>
            <a:pPr lvl="1"/>
            <a:r>
              <a:rPr lang="en-US" dirty="0" err="1"/>
              <a:t>Ara</a:t>
            </a:r>
            <a:r>
              <a:rPr lang="en-US" dirty="0"/>
              <a:t> h 6 cross reacts with </a:t>
            </a:r>
            <a:r>
              <a:rPr lang="en-US" dirty="0" err="1"/>
              <a:t>Ara</a:t>
            </a:r>
            <a:r>
              <a:rPr lang="en-US" dirty="0"/>
              <a:t> h 2 (typically these are found together)</a:t>
            </a:r>
          </a:p>
          <a:p>
            <a:pPr lvl="1"/>
            <a:r>
              <a:rPr lang="en-US" dirty="0"/>
              <a:t>Isolated </a:t>
            </a:r>
            <a:r>
              <a:rPr lang="en-US" dirty="0" err="1"/>
              <a:t>Ara</a:t>
            </a:r>
            <a:r>
              <a:rPr lang="en-US" dirty="0"/>
              <a:t> h 8 sensitization has been reported to be associated with no or mild symptoms among peanut-sensitized subjects</a:t>
            </a:r>
          </a:p>
          <a:p>
            <a:pPr lvl="2"/>
            <a:r>
              <a:rPr lang="en-US" dirty="0"/>
              <a:t>may indicate tolerance or oral allergy syndrome</a:t>
            </a:r>
          </a:p>
          <a:p>
            <a:r>
              <a:rPr lang="en-US" dirty="0"/>
              <a:t>Milk, egg, hazelnut, shrimp</a:t>
            </a:r>
          </a:p>
        </p:txBody>
      </p:sp>
    </p:spTree>
    <p:extLst>
      <p:ext uri="{BB962C8B-B14F-4D97-AF65-F5344CB8AC3E}">
        <p14:creationId xmlns:p14="http://schemas.microsoft.com/office/powerpoint/2010/main" val="116841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Atopy patch testing</a:t>
            </a:r>
          </a:p>
        </p:txBody>
      </p:sp>
      <p:sp>
        <p:nvSpPr>
          <p:cNvPr id="3" name="Content Placeholder 2"/>
          <p:cNvSpPr>
            <a:spLocks noGrp="1"/>
          </p:cNvSpPr>
          <p:nvPr>
            <p:ph idx="1"/>
          </p:nvPr>
        </p:nvSpPr>
        <p:spPr/>
        <p:txBody>
          <a:bodyPr/>
          <a:lstStyle/>
          <a:p>
            <a:r>
              <a:rPr lang="en-US" dirty="0"/>
              <a:t>Useful for non IgE mediated sensitivity</a:t>
            </a:r>
          </a:p>
          <a:p>
            <a:r>
              <a:rPr lang="en-US" dirty="0"/>
              <a:t>Most commonly used for T-cell mediated conditions such as AD</a:t>
            </a:r>
          </a:p>
          <a:p>
            <a:r>
              <a:rPr lang="en-US" dirty="0"/>
              <a:t>Opinions differ on the utility</a:t>
            </a:r>
          </a:p>
          <a:p>
            <a:r>
              <a:rPr lang="en-US" dirty="0"/>
              <a:t>* Food allergy testing is not recommended for </a:t>
            </a:r>
            <a:r>
              <a:rPr lang="en-US" dirty="0" err="1"/>
              <a:t>EoE</a:t>
            </a:r>
            <a:endParaRPr lang="en-US" dirty="0"/>
          </a:p>
        </p:txBody>
      </p:sp>
    </p:spTree>
    <p:extLst>
      <p:ext uri="{BB962C8B-B14F-4D97-AF65-F5344CB8AC3E}">
        <p14:creationId xmlns:p14="http://schemas.microsoft.com/office/powerpoint/2010/main" val="3543850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351D-026D-4108-BDC3-42581458022F}"/>
              </a:ext>
            </a:extLst>
          </p:cNvPr>
          <p:cNvSpPr>
            <a:spLocks noGrp="1"/>
          </p:cNvSpPr>
          <p:nvPr>
            <p:ph type="title"/>
          </p:nvPr>
        </p:nvSpPr>
        <p:spPr/>
        <p:txBody>
          <a:bodyPr/>
          <a:lstStyle/>
          <a:p>
            <a:r>
              <a:rPr lang="en-US" dirty="0"/>
              <a:t>What about other tests?</a:t>
            </a:r>
          </a:p>
        </p:txBody>
      </p:sp>
      <p:sp>
        <p:nvSpPr>
          <p:cNvPr id="3" name="Content Placeholder 2">
            <a:extLst>
              <a:ext uri="{FF2B5EF4-FFF2-40B4-BE49-F238E27FC236}">
                <a16:creationId xmlns:a16="http://schemas.microsoft.com/office/drawing/2014/main" id="{4ED6E883-A687-41F3-B7F6-23DC17814042}"/>
              </a:ext>
            </a:extLst>
          </p:cNvPr>
          <p:cNvSpPr>
            <a:spLocks noGrp="1"/>
          </p:cNvSpPr>
          <p:nvPr>
            <p:ph idx="1"/>
          </p:nvPr>
        </p:nvSpPr>
        <p:spPr/>
        <p:txBody>
          <a:bodyPr>
            <a:normAutofit fontScale="70000" lnSpcReduction="20000"/>
          </a:bodyPr>
          <a:lstStyle/>
          <a:p>
            <a:pPr marL="0" indent="0">
              <a:buNone/>
            </a:pPr>
            <a:r>
              <a:rPr lang="en-US" dirty="0"/>
              <a:t>There are methods of allergy testing that the American Academy of Allergy, Asthma &amp; Immunology (AAAAI) believes are not useful, effective or may lead to inappropriate diagnosis and treatment. These include: </a:t>
            </a:r>
          </a:p>
          <a:p>
            <a:r>
              <a:rPr lang="en-US" dirty="0"/>
              <a:t>allergy screening tests done in supermarkets or drug stores, </a:t>
            </a:r>
          </a:p>
          <a:p>
            <a:r>
              <a:rPr lang="en-US" dirty="0"/>
              <a:t>home testing</a:t>
            </a:r>
          </a:p>
          <a:p>
            <a:r>
              <a:rPr lang="en-US" dirty="0"/>
              <a:t>applied kinesiology (allergy testing by testing muscle strength or weakness)</a:t>
            </a:r>
          </a:p>
          <a:p>
            <a:r>
              <a:rPr lang="en-US" dirty="0"/>
              <a:t>cytotoxicity testing for food allergy</a:t>
            </a:r>
          </a:p>
          <a:p>
            <a:r>
              <a:rPr lang="en-US" dirty="0" err="1"/>
              <a:t>Rinkel</a:t>
            </a:r>
            <a:r>
              <a:rPr lang="en-US" dirty="0"/>
              <a:t> skin titration method</a:t>
            </a:r>
          </a:p>
          <a:p>
            <a:r>
              <a:rPr lang="en-US" dirty="0"/>
              <a:t>provocative neutralization testing</a:t>
            </a:r>
          </a:p>
          <a:p>
            <a:r>
              <a:rPr lang="en-US" dirty="0"/>
              <a:t>Immunoglobulin G (IgG) testing for food allergy </a:t>
            </a:r>
          </a:p>
          <a:p>
            <a:r>
              <a:rPr lang="en-US" dirty="0"/>
              <a:t>Sublingual provocation</a:t>
            </a:r>
          </a:p>
          <a:p>
            <a:endParaRPr lang="en-US" dirty="0"/>
          </a:p>
        </p:txBody>
      </p:sp>
    </p:spTree>
    <p:extLst>
      <p:ext uri="{BB962C8B-B14F-4D97-AF65-F5344CB8AC3E}">
        <p14:creationId xmlns:p14="http://schemas.microsoft.com/office/powerpoint/2010/main" val="4133046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Common foods, interesting trivia </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1768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538"/>
            <a:ext cx="8229600" cy="1143000"/>
          </a:xfrm>
        </p:spPr>
        <p:txBody>
          <a:bodyPr/>
          <a:lstStyle/>
          <a:p>
            <a:r>
              <a:rPr lang="en-US" dirty="0"/>
              <a:t>Public perception</a:t>
            </a:r>
          </a:p>
        </p:txBody>
      </p:sp>
      <p:sp>
        <p:nvSpPr>
          <p:cNvPr id="3" name="Content Placeholder 2"/>
          <p:cNvSpPr>
            <a:spLocks noGrp="1"/>
          </p:cNvSpPr>
          <p:nvPr>
            <p:ph idx="1"/>
          </p:nvPr>
        </p:nvSpPr>
        <p:spPr>
          <a:xfrm>
            <a:off x="457200" y="1600200"/>
            <a:ext cx="3073385" cy="4525963"/>
          </a:xfrm>
        </p:spPr>
        <p:txBody>
          <a:bodyPr>
            <a:normAutofit fontScale="92500" lnSpcReduction="10000"/>
          </a:bodyPr>
          <a:lstStyle/>
          <a:p>
            <a:r>
              <a:rPr lang="en-US" dirty="0"/>
              <a:t>¼ households in US have dietary modifications in place due to perceived food reaction</a:t>
            </a:r>
          </a:p>
          <a:p>
            <a:r>
              <a:rPr lang="en-US" dirty="0"/>
              <a:t>Parents are quick to label any reaction an “allergy”</a:t>
            </a:r>
          </a:p>
          <a:p>
            <a:pPr marL="0" indent="0">
              <a:buNone/>
            </a:pPr>
            <a:endParaRPr lang="en-US" dirty="0"/>
          </a:p>
          <a:p>
            <a:pPr marL="0" indent="0">
              <a:buNone/>
            </a:pPr>
            <a:endParaRPr lang="en-US" dirty="0"/>
          </a:p>
        </p:txBody>
      </p:sp>
      <p:pic>
        <p:nvPicPr>
          <p:cNvPr id="4" name="Picture 3" descr="gluten free.tiff"/>
          <p:cNvPicPr>
            <a:picLocks noChangeAspect="1"/>
          </p:cNvPicPr>
          <p:nvPr/>
        </p:nvPicPr>
        <p:blipFill rotWithShape="1">
          <a:blip r:embed="rId5">
            <a:extLst>
              <a:ext uri="{28A0092B-C50C-407E-A947-70E740481C1C}">
                <a14:useLocalDpi xmlns:a14="http://schemas.microsoft.com/office/drawing/2010/main" val="0"/>
              </a:ext>
            </a:extLst>
          </a:blip>
          <a:srcRect l="3686" t="-662" r="4423" b="3142"/>
          <a:stretch/>
        </p:blipFill>
        <p:spPr>
          <a:xfrm>
            <a:off x="4114800" y="1593706"/>
            <a:ext cx="4749800" cy="3740294"/>
          </a:xfrm>
          <a:prstGeom prst="rect">
            <a:avLst/>
          </a:prstGeom>
        </p:spPr>
      </p:pic>
      <p:pic>
        <p:nvPicPr>
          <p:cNvPr id="5" name="Recorded Sound">
            <a:hlinkClick r:id="" action="ppaction://media"/>
            <a:extLst>
              <a:ext uri="{FF2B5EF4-FFF2-40B4-BE49-F238E27FC236}">
                <a16:creationId xmlns:a16="http://schemas.microsoft.com/office/drawing/2014/main" id="{7BCFDA9D-8BDB-4231-957B-2F7A72B2F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663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Cow’s milk</a:t>
            </a:r>
          </a:p>
        </p:txBody>
      </p:sp>
      <p:sp>
        <p:nvSpPr>
          <p:cNvPr id="3" name="Content Placeholder 2"/>
          <p:cNvSpPr>
            <a:spLocks noGrp="1"/>
          </p:cNvSpPr>
          <p:nvPr>
            <p:ph idx="1"/>
          </p:nvPr>
        </p:nvSpPr>
        <p:spPr>
          <a:xfrm>
            <a:off x="457200" y="1503944"/>
            <a:ext cx="8229600" cy="4525963"/>
          </a:xfrm>
        </p:spPr>
        <p:txBody>
          <a:bodyPr>
            <a:noAutofit/>
          </a:bodyPr>
          <a:lstStyle/>
          <a:p>
            <a:r>
              <a:rPr lang="en-US" sz="2200" dirty="0"/>
              <a:t>2.5% of infants, 0.2% adults</a:t>
            </a:r>
          </a:p>
          <a:p>
            <a:r>
              <a:rPr lang="en-US" sz="2200" dirty="0"/>
              <a:t>Most achieve tolerance (approximately 85%) by the age of 3 to 5 years </a:t>
            </a:r>
          </a:p>
          <a:p>
            <a:r>
              <a:rPr lang="en-US" sz="2200" dirty="0"/>
              <a:t>Can usually tolerate extensively hydrolyzed formulas based on cow’s milk protein (approximately 98%) or soy (approximately 85%) </a:t>
            </a:r>
          </a:p>
          <a:p>
            <a:r>
              <a:rPr lang="en-US" sz="2200" dirty="0" err="1"/>
              <a:t>IgE</a:t>
            </a:r>
            <a:r>
              <a:rPr lang="en-US" sz="2200" dirty="0"/>
              <a:t> antibodies to casein and whey (beta-</a:t>
            </a:r>
            <a:r>
              <a:rPr lang="en-US" sz="2200" dirty="0" err="1"/>
              <a:t>lactoglobulin</a:t>
            </a:r>
            <a:r>
              <a:rPr lang="en-US" sz="2200" dirty="0"/>
              <a:t> and alpha-</a:t>
            </a:r>
            <a:r>
              <a:rPr lang="en-US" sz="2200" dirty="0" err="1"/>
              <a:t>lactalbumin</a:t>
            </a:r>
            <a:r>
              <a:rPr lang="en-US" sz="2200" dirty="0"/>
              <a:t>) proteins most commonly</a:t>
            </a:r>
          </a:p>
          <a:p>
            <a:r>
              <a:rPr lang="en-US" sz="2200" dirty="0"/>
              <a:t>Cow’s milk cross reacts with other mammal’s milk i.e. goat (90%)</a:t>
            </a:r>
          </a:p>
          <a:p>
            <a:pPr lvl="1"/>
            <a:r>
              <a:rPr lang="en-US" sz="2200" dirty="0"/>
              <a:t>Not mare or human </a:t>
            </a:r>
          </a:p>
          <a:p>
            <a:r>
              <a:rPr lang="en-US" sz="2200" dirty="0"/>
              <a:t>Approximately 10% react to beef</a:t>
            </a:r>
          </a:p>
          <a:p>
            <a:r>
              <a:rPr lang="en-US" sz="2200" dirty="0"/>
              <a:t>CM can be denatured by heating it such that some allergic individuals do not recognize baked milk as allergenic</a:t>
            </a:r>
          </a:p>
        </p:txBody>
      </p:sp>
    </p:spTree>
    <p:extLst>
      <p:ext uri="{BB962C8B-B14F-4D97-AF65-F5344CB8AC3E}">
        <p14:creationId xmlns:p14="http://schemas.microsoft.com/office/powerpoint/2010/main" val="1354737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Egg</a:t>
            </a:r>
          </a:p>
        </p:txBody>
      </p:sp>
      <p:sp>
        <p:nvSpPr>
          <p:cNvPr id="3" name="Content Placeholder 2"/>
          <p:cNvSpPr>
            <a:spLocks noGrp="1"/>
          </p:cNvSpPr>
          <p:nvPr>
            <p:ph idx="1"/>
          </p:nvPr>
        </p:nvSpPr>
        <p:spPr/>
        <p:txBody>
          <a:bodyPr>
            <a:normAutofit/>
          </a:bodyPr>
          <a:lstStyle/>
          <a:p>
            <a:r>
              <a:rPr lang="en-US" dirty="0"/>
              <a:t>Approximately 1.3-2.5% of infants and young children, 0.2% adults</a:t>
            </a:r>
          </a:p>
          <a:p>
            <a:r>
              <a:rPr lang="en-US" dirty="0"/>
              <a:t>Major allergenic proteins are in egg white (ovalbumin, ovomucoid (heat-stable), </a:t>
            </a:r>
            <a:r>
              <a:rPr lang="en-US" dirty="0" err="1"/>
              <a:t>ovotransferrin</a:t>
            </a:r>
            <a:r>
              <a:rPr lang="en-US" dirty="0"/>
              <a:t>)</a:t>
            </a:r>
          </a:p>
          <a:p>
            <a:r>
              <a:rPr lang="en-US" dirty="0"/>
              <a:t>Egg allergic children sometimes tolerate egg in baked products or have contact urticaria from egg interaction, but eat it without symptoms</a:t>
            </a:r>
          </a:p>
        </p:txBody>
      </p:sp>
    </p:spTree>
    <p:extLst>
      <p:ext uri="{BB962C8B-B14F-4D97-AF65-F5344CB8AC3E}">
        <p14:creationId xmlns:p14="http://schemas.microsoft.com/office/powerpoint/2010/main" val="440930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 warn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98641"/>
            <a:ext cx="8128000" cy="6096000"/>
          </a:xfrm>
          <a:prstGeom prst="rect">
            <a:avLst/>
          </a:prstGeom>
        </p:spPr>
      </p:pic>
    </p:spTree>
    <p:extLst>
      <p:ext uri="{BB962C8B-B14F-4D97-AF65-F5344CB8AC3E}">
        <p14:creationId xmlns:p14="http://schemas.microsoft.com/office/powerpoint/2010/main" val="1643673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Peanut</a:t>
            </a:r>
          </a:p>
        </p:txBody>
      </p:sp>
      <p:sp>
        <p:nvSpPr>
          <p:cNvPr id="3" name="Content Placeholder 2"/>
          <p:cNvSpPr>
            <a:spLocks noGrp="1"/>
          </p:cNvSpPr>
          <p:nvPr>
            <p:ph idx="1"/>
          </p:nvPr>
        </p:nvSpPr>
        <p:spPr/>
        <p:txBody>
          <a:bodyPr>
            <a:normAutofit fontScale="92500"/>
          </a:bodyPr>
          <a:lstStyle/>
          <a:p>
            <a:r>
              <a:rPr lang="en-US" dirty="0"/>
              <a:t>Approximately 0.8% children, 0.6% adults</a:t>
            </a:r>
          </a:p>
          <a:p>
            <a:r>
              <a:rPr lang="en-US" dirty="0"/>
              <a:t>Most common in fatal food-induced anaphylaxis</a:t>
            </a:r>
          </a:p>
          <a:p>
            <a:r>
              <a:rPr lang="en-US" dirty="0"/>
              <a:t>Approximately 20% of children with a peanut allergy established under the age of 2 years will outgrow it </a:t>
            </a:r>
          </a:p>
          <a:p>
            <a:r>
              <a:rPr lang="en-US" dirty="0"/>
              <a:t>Recurrence of resolved peanut allergy has been observed </a:t>
            </a:r>
          </a:p>
          <a:p>
            <a:pPr lvl="1"/>
            <a:r>
              <a:rPr lang="en-US" dirty="0"/>
              <a:t>Thought to be affected by not complying with recommended diet </a:t>
            </a:r>
          </a:p>
          <a:p>
            <a:endParaRPr lang="en-US" dirty="0"/>
          </a:p>
          <a:p>
            <a:endParaRPr lang="en-US" dirty="0"/>
          </a:p>
        </p:txBody>
      </p:sp>
    </p:spTree>
    <p:extLst>
      <p:ext uri="{BB962C8B-B14F-4D97-AF65-F5344CB8AC3E}">
        <p14:creationId xmlns:p14="http://schemas.microsoft.com/office/powerpoint/2010/main" val="3347647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158993" cy="4525963"/>
          </a:xfrm>
        </p:spPr>
        <p:txBody>
          <a:bodyPr>
            <a:normAutofit lnSpcReduction="10000"/>
          </a:bodyPr>
          <a:lstStyle/>
          <a:p>
            <a:r>
              <a:rPr lang="en-US" dirty="0"/>
              <a:t>Peanut allergic patients tolerate other legumes (95%), including soy</a:t>
            </a:r>
          </a:p>
          <a:p>
            <a:r>
              <a:rPr lang="en-US" dirty="0"/>
              <a:t>Highly refined peanut oil tolerated (Chick Fil A = OK)</a:t>
            </a:r>
          </a:p>
          <a:p>
            <a:endParaRPr lang="en-US" dirty="0"/>
          </a:p>
        </p:txBody>
      </p:sp>
      <p:pic>
        <p:nvPicPr>
          <p:cNvPr id="2" name="Picture 1">
            <a:extLst>
              <a:ext uri="{FF2B5EF4-FFF2-40B4-BE49-F238E27FC236}">
                <a16:creationId xmlns:a16="http://schemas.microsoft.com/office/drawing/2014/main" id="{1380A1A9-060D-41ED-860E-A9CDF767F8B4}"/>
              </a:ext>
            </a:extLst>
          </p:cNvPr>
          <p:cNvPicPr>
            <a:picLocks noChangeAspect="1"/>
          </p:cNvPicPr>
          <p:nvPr/>
        </p:nvPicPr>
        <p:blipFill>
          <a:blip r:embed="rId5"/>
          <a:stretch>
            <a:fillRect/>
          </a:stretch>
        </p:blipFill>
        <p:spPr>
          <a:xfrm>
            <a:off x="4572000" y="667265"/>
            <a:ext cx="4092395" cy="5458898"/>
          </a:xfrm>
          <a:prstGeom prst="rect">
            <a:avLst/>
          </a:prstGeom>
        </p:spPr>
      </p:pic>
      <p:pic>
        <p:nvPicPr>
          <p:cNvPr id="4" name="Recorded Sound">
            <a:hlinkClick r:id="" action="ppaction://media"/>
            <a:extLst>
              <a:ext uri="{FF2B5EF4-FFF2-40B4-BE49-F238E27FC236}">
                <a16:creationId xmlns:a16="http://schemas.microsoft.com/office/drawing/2014/main" id="{19329D2F-4B7E-4D68-A72B-3749E4D2CA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774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Soybean</a:t>
            </a:r>
          </a:p>
        </p:txBody>
      </p:sp>
      <p:sp>
        <p:nvSpPr>
          <p:cNvPr id="3" name="Content Placeholder 2"/>
          <p:cNvSpPr>
            <a:spLocks noGrp="1"/>
          </p:cNvSpPr>
          <p:nvPr>
            <p:ph idx="1"/>
          </p:nvPr>
        </p:nvSpPr>
        <p:spPr/>
        <p:txBody>
          <a:bodyPr>
            <a:normAutofit fontScale="92500" lnSpcReduction="10000"/>
          </a:bodyPr>
          <a:lstStyle/>
          <a:p>
            <a:r>
              <a:rPr lang="en-US" dirty="0"/>
              <a:t>Prevalence not widely studied, thought to be 0.3% to 0.4% </a:t>
            </a:r>
          </a:p>
          <a:p>
            <a:pPr lvl="1"/>
            <a:r>
              <a:rPr lang="en-US" dirty="0"/>
              <a:t>typically transient </a:t>
            </a:r>
          </a:p>
          <a:p>
            <a:r>
              <a:rPr lang="en-US" dirty="0"/>
              <a:t>Soybean oil usually okay</a:t>
            </a:r>
          </a:p>
          <a:p>
            <a:r>
              <a:rPr lang="en-US" dirty="0"/>
              <a:t>High in vitro cross reactivity, but oral food challenges have demonstrated low clinical cross-reactivity in soy allergic children, typically transitory</a:t>
            </a:r>
          </a:p>
          <a:p>
            <a:pPr lvl="1"/>
            <a:r>
              <a:rPr lang="en-US" dirty="0"/>
              <a:t>peanut, soybean, lima beans, pea, garbanzo bean, green bean </a:t>
            </a:r>
          </a:p>
          <a:p>
            <a:pPr lvl="1"/>
            <a:endParaRPr lang="en-US" dirty="0"/>
          </a:p>
        </p:txBody>
      </p:sp>
      <p:pic>
        <p:nvPicPr>
          <p:cNvPr id="4" name="Recorded Sound">
            <a:hlinkClick r:id="" action="ppaction://media"/>
            <a:extLst>
              <a:ext uri="{FF2B5EF4-FFF2-40B4-BE49-F238E27FC236}">
                <a16:creationId xmlns:a16="http://schemas.microsoft.com/office/drawing/2014/main" id="{8E25031D-6EB1-4C2E-97EB-46B39F5DD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7181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Tree nut</a:t>
            </a:r>
          </a:p>
        </p:txBody>
      </p:sp>
      <p:sp>
        <p:nvSpPr>
          <p:cNvPr id="3" name="Content Placeholder 2"/>
          <p:cNvSpPr>
            <a:spLocks noGrp="1"/>
          </p:cNvSpPr>
          <p:nvPr>
            <p:ph idx="1"/>
          </p:nvPr>
        </p:nvSpPr>
        <p:spPr/>
        <p:txBody>
          <a:bodyPr>
            <a:normAutofit/>
          </a:bodyPr>
          <a:lstStyle/>
          <a:p>
            <a:r>
              <a:rPr lang="en-US" dirty="0"/>
              <a:t>Almond, walnut, cashew, Brazil nut, pistachio, hazelnut, pecan</a:t>
            </a:r>
          </a:p>
          <a:p>
            <a:r>
              <a:rPr lang="en-US" dirty="0"/>
              <a:t>0.2% of children, 0.5% adults</a:t>
            </a:r>
          </a:p>
          <a:p>
            <a:r>
              <a:rPr lang="en-US" dirty="0"/>
              <a:t>20-68% of peanut allergic people are also allergic to tree nut</a:t>
            </a:r>
          </a:p>
          <a:p>
            <a:endParaRPr lang="en-US" dirty="0"/>
          </a:p>
          <a:p>
            <a:endParaRPr lang="en-US" dirty="0"/>
          </a:p>
        </p:txBody>
      </p:sp>
    </p:spTree>
    <p:extLst>
      <p:ext uri="{BB962C8B-B14F-4D97-AF65-F5344CB8AC3E}">
        <p14:creationId xmlns:p14="http://schemas.microsoft.com/office/powerpoint/2010/main" val="451846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a:t>
            </a:r>
          </a:p>
        </p:txBody>
      </p:sp>
      <p:pic>
        <p:nvPicPr>
          <p:cNvPr id="4" name="Picture 3"/>
          <p:cNvPicPr>
            <a:picLocks noChangeAspect="1"/>
          </p:cNvPicPr>
          <p:nvPr/>
        </p:nvPicPr>
        <p:blipFill>
          <a:blip r:embed="rId5"/>
          <a:stretch>
            <a:fillRect/>
          </a:stretch>
        </p:blipFill>
        <p:spPr>
          <a:xfrm>
            <a:off x="220893" y="2049816"/>
            <a:ext cx="4226314" cy="3832741"/>
          </a:xfrm>
          <a:prstGeom prst="rect">
            <a:avLst/>
          </a:prstGeom>
        </p:spPr>
      </p:pic>
      <p:pic>
        <p:nvPicPr>
          <p:cNvPr id="5" name="Picture 4"/>
          <p:cNvPicPr>
            <a:picLocks noChangeAspect="1"/>
          </p:cNvPicPr>
          <p:nvPr/>
        </p:nvPicPr>
        <p:blipFill rotWithShape="1">
          <a:blip r:embed="rId6"/>
          <a:srcRect l="3200" r="12502"/>
          <a:stretch/>
        </p:blipFill>
        <p:spPr>
          <a:xfrm>
            <a:off x="4638728" y="2370869"/>
            <a:ext cx="4284380" cy="3511688"/>
          </a:xfrm>
          <a:prstGeom prst="rect">
            <a:avLst/>
          </a:prstGeom>
        </p:spPr>
      </p:pic>
      <p:pic>
        <p:nvPicPr>
          <p:cNvPr id="3" name="Recorded Sound">
            <a:hlinkClick r:id="" action="ppaction://media"/>
            <a:extLst>
              <a:ext uri="{FF2B5EF4-FFF2-40B4-BE49-F238E27FC236}">
                <a16:creationId xmlns:a16="http://schemas.microsoft.com/office/drawing/2014/main" id="{CF36C8BD-F90A-4557-AD6F-25993CF8AF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829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nuts</a:t>
            </a:r>
          </a:p>
        </p:txBody>
      </p:sp>
      <p:sp>
        <p:nvSpPr>
          <p:cNvPr id="3" name="Content Placeholder 2"/>
          <p:cNvSpPr>
            <a:spLocks noGrp="1"/>
          </p:cNvSpPr>
          <p:nvPr>
            <p:ph idx="1"/>
          </p:nvPr>
        </p:nvSpPr>
        <p:spPr/>
        <p:txBody>
          <a:bodyPr>
            <a:normAutofit/>
          </a:bodyPr>
          <a:lstStyle/>
          <a:p>
            <a:r>
              <a:rPr lang="en-US" dirty="0"/>
              <a:t>Allergens in tree nuts are highly homologous and can crossreact</a:t>
            </a:r>
          </a:p>
          <a:p>
            <a:pPr lvl="1"/>
            <a:r>
              <a:rPr lang="en-US" dirty="0"/>
              <a:t> pistachio and cashew </a:t>
            </a:r>
          </a:p>
          <a:p>
            <a:pPr lvl="1"/>
            <a:r>
              <a:rPr lang="en-US" dirty="0"/>
              <a:t> pecan and walnut</a:t>
            </a:r>
          </a:p>
          <a:p>
            <a:pPr marL="342900" lvl="1" indent="-342900">
              <a:buFont typeface="Arial"/>
              <a:buChar char="•"/>
            </a:pPr>
            <a:r>
              <a:rPr lang="en-US" sz="3200" dirty="0"/>
              <a:t>First manifestation of allergy to another nut can be on the first known exposure</a:t>
            </a:r>
          </a:p>
          <a:p>
            <a:pPr marL="342900" lvl="1" indent="-342900">
              <a:buFont typeface="Arial"/>
              <a:buChar char="•"/>
            </a:pPr>
            <a:r>
              <a:rPr lang="en-US" sz="3200" dirty="0"/>
              <a:t>Recommend avoidance of all tree nuts that one is not known to tolerate</a:t>
            </a:r>
          </a:p>
          <a:p>
            <a:endParaRPr lang="en-US" dirty="0"/>
          </a:p>
          <a:p>
            <a:endParaRPr lang="en-US" dirty="0"/>
          </a:p>
        </p:txBody>
      </p:sp>
    </p:spTree>
    <p:extLst>
      <p:ext uri="{BB962C8B-B14F-4D97-AF65-F5344CB8AC3E}">
        <p14:creationId xmlns:p14="http://schemas.microsoft.com/office/powerpoint/2010/main" val="1637715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a:t>
            </a:r>
          </a:p>
        </p:txBody>
      </p:sp>
      <p:sp>
        <p:nvSpPr>
          <p:cNvPr id="3" name="Content Placeholder 2"/>
          <p:cNvSpPr>
            <a:spLocks noGrp="1"/>
          </p:cNvSpPr>
          <p:nvPr>
            <p:ph idx="1"/>
          </p:nvPr>
        </p:nvSpPr>
        <p:spPr/>
        <p:txBody>
          <a:bodyPr>
            <a:normAutofit/>
          </a:bodyPr>
          <a:lstStyle/>
          <a:p>
            <a:r>
              <a:rPr lang="en-US" dirty="0"/>
              <a:t>0.1% children, 0.4% adults</a:t>
            </a:r>
          </a:p>
          <a:p>
            <a:r>
              <a:rPr lang="en-US" dirty="0"/>
              <a:t>Potentially severe</a:t>
            </a:r>
          </a:p>
          <a:p>
            <a:r>
              <a:rPr lang="en-US" dirty="0"/>
              <a:t>Common to have reactions to multiple fish</a:t>
            </a:r>
          </a:p>
          <a:p>
            <a:r>
              <a:rPr lang="en-US" dirty="0"/>
              <a:t>Typically long lived allergy</a:t>
            </a:r>
          </a:p>
          <a:p>
            <a:r>
              <a:rPr lang="en-US" dirty="0"/>
              <a:t>Common in areas of world where fish is major source of protein</a:t>
            </a:r>
          </a:p>
          <a:p>
            <a:r>
              <a:rPr lang="en-US" dirty="0"/>
              <a:t>There have been case reports of anaphylaxis with aerosolized fish exposure</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202826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418"/>
            <a:ext cx="8229600" cy="1143000"/>
          </a:xfrm>
        </p:spPr>
        <p:txBody>
          <a:bodyPr/>
          <a:lstStyle/>
          <a:p>
            <a:r>
              <a:rPr lang="en-US" dirty="0"/>
              <a:t>AAAAI* definition of food allergy</a:t>
            </a:r>
          </a:p>
        </p:txBody>
      </p:sp>
      <p:sp>
        <p:nvSpPr>
          <p:cNvPr id="3" name="Content Placeholder 2"/>
          <p:cNvSpPr>
            <a:spLocks noGrp="1"/>
          </p:cNvSpPr>
          <p:nvPr>
            <p:ph idx="1"/>
          </p:nvPr>
        </p:nvSpPr>
        <p:spPr/>
        <p:txBody>
          <a:bodyPr>
            <a:normAutofit lnSpcReduction="10000"/>
          </a:bodyPr>
          <a:lstStyle/>
          <a:p>
            <a:r>
              <a:rPr lang="en-US" dirty="0"/>
              <a:t>“Adverse health effect arising from a specific immune response that occurs reproducibly on exposure to a given food.’’</a:t>
            </a:r>
          </a:p>
          <a:p>
            <a:pPr lvl="1"/>
            <a:r>
              <a:rPr lang="en-US" dirty="0"/>
              <a:t>Not limited to IgE-mediated reactions </a:t>
            </a:r>
          </a:p>
          <a:p>
            <a:pPr lvl="1"/>
            <a:r>
              <a:rPr lang="en-US" dirty="0"/>
              <a:t>Describes the induction of clinical signs and symptoms</a:t>
            </a:r>
          </a:p>
          <a:p>
            <a:pPr lvl="1"/>
            <a:r>
              <a:rPr lang="en-US" dirty="0"/>
              <a:t>This contrasts with sensitization, which indicates the presence of IgE antibodies to a food, often in the absence of clinical symptomatology. </a:t>
            </a:r>
          </a:p>
          <a:p>
            <a:r>
              <a:rPr lang="en-US" dirty="0"/>
              <a:t>*</a:t>
            </a:r>
            <a:r>
              <a:rPr lang="en-US" sz="1400" dirty="0"/>
              <a:t>American Academy of Allergy Asthma &amp; Immunology</a:t>
            </a:r>
          </a:p>
        </p:txBody>
      </p:sp>
    </p:spTree>
    <p:extLst>
      <p:ext uri="{BB962C8B-B14F-4D97-AF65-F5344CB8AC3E}">
        <p14:creationId xmlns:p14="http://schemas.microsoft.com/office/powerpoint/2010/main" val="1206173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a:t>
            </a:r>
          </a:p>
        </p:txBody>
      </p:sp>
      <p:sp>
        <p:nvSpPr>
          <p:cNvPr id="3" name="Content Placeholder 2"/>
          <p:cNvSpPr>
            <a:spLocks noGrp="1"/>
          </p:cNvSpPr>
          <p:nvPr>
            <p:ph idx="1"/>
          </p:nvPr>
        </p:nvSpPr>
        <p:spPr/>
        <p:txBody>
          <a:bodyPr>
            <a:normAutofit/>
          </a:bodyPr>
          <a:lstStyle/>
          <a:p>
            <a:r>
              <a:rPr lang="en-US" dirty="0"/>
              <a:t>Dominant allergen in finned fish is parvalbumin</a:t>
            </a:r>
          </a:p>
          <a:p>
            <a:pPr lvl="1"/>
            <a:r>
              <a:rPr lang="en-US" dirty="0"/>
              <a:t>Both fresh and salt water fish</a:t>
            </a:r>
          </a:p>
          <a:p>
            <a:r>
              <a:rPr lang="en-US" dirty="0"/>
              <a:t>Patients with fish allergy should be cautious about ingestion of other fishes until safely eaten(? Oral challenge)</a:t>
            </a:r>
          </a:p>
        </p:txBody>
      </p:sp>
    </p:spTree>
    <p:extLst>
      <p:ext uri="{BB962C8B-B14F-4D97-AF65-F5344CB8AC3E}">
        <p14:creationId xmlns:p14="http://schemas.microsoft.com/office/powerpoint/2010/main" val="2529958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Shellfish</a:t>
            </a:r>
          </a:p>
        </p:txBody>
      </p:sp>
      <p:sp>
        <p:nvSpPr>
          <p:cNvPr id="3" name="Content Placeholder 2"/>
          <p:cNvSpPr>
            <a:spLocks noGrp="1"/>
          </p:cNvSpPr>
          <p:nvPr>
            <p:ph idx="1"/>
          </p:nvPr>
        </p:nvSpPr>
        <p:spPr/>
        <p:txBody>
          <a:bodyPr>
            <a:normAutofit fontScale="92500" lnSpcReduction="10000"/>
          </a:bodyPr>
          <a:lstStyle/>
          <a:p>
            <a:r>
              <a:rPr lang="en-US" dirty="0"/>
              <a:t>0.2% children, 0.5-2% adults</a:t>
            </a:r>
          </a:p>
          <a:p>
            <a:r>
              <a:rPr lang="en-US" dirty="0"/>
              <a:t>High risk of cross-reactivity between crustaceans</a:t>
            </a:r>
          </a:p>
          <a:p>
            <a:pPr lvl="1"/>
            <a:r>
              <a:rPr lang="en-US" dirty="0"/>
              <a:t>Less well defined between mollusks and crustaceans</a:t>
            </a:r>
          </a:p>
          <a:p>
            <a:r>
              <a:rPr lang="en-US" dirty="0"/>
              <a:t>Potentially severe </a:t>
            </a:r>
          </a:p>
          <a:p>
            <a:r>
              <a:rPr lang="en-US" dirty="0"/>
              <a:t>No cross-reactivity between fish and shellfish</a:t>
            </a:r>
          </a:p>
          <a:p>
            <a:r>
              <a:rPr lang="en-US" dirty="0"/>
              <a:t>No documented relationship between reactions to radiocontrast media and allergy to fish, crustacean shellfish, or iodine</a:t>
            </a:r>
          </a:p>
          <a:p>
            <a:pPr lvl="1"/>
            <a:r>
              <a:rPr lang="en-US" dirty="0"/>
              <a:t>RCM reactions are non IgE mediated</a:t>
            </a:r>
          </a:p>
          <a:p>
            <a:endParaRPr lang="en-US" dirty="0"/>
          </a:p>
          <a:p>
            <a:endParaRPr lang="en-US" dirty="0"/>
          </a:p>
        </p:txBody>
      </p:sp>
    </p:spTree>
    <p:extLst>
      <p:ext uri="{BB962C8B-B14F-4D97-AF65-F5344CB8AC3E}">
        <p14:creationId xmlns:p14="http://schemas.microsoft.com/office/powerpoint/2010/main" val="994063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llfish famil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70" y="1376010"/>
            <a:ext cx="8043720" cy="4480854"/>
          </a:xfrm>
          <a:prstGeom prst="rect">
            <a:avLst/>
          </a:prstGeom>
        </p:spPr>
      </p:pic>
    </p:spTree>
    <p:extLst>
      <p:ext uri="{BB962C8B-B14F-4D97-AF65-F5344CB8AC3E}">
        <p14:creationId xmlns:p14="http://schemas.microsoft.com/office/powerpoint/2010/main" val="2180168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372F-912B-4E7C-BC4E-23C186D7FE12}"/>
              </a:ext>
            </a:extLst>
          </p:cNvPr>
          <p:cNvSpPr>
            <a:spLocks noGrp="1"/>
          </p:cNvSpPr>
          <p:nvPr>
            <p:ph type="title"/>
          </p:nvPr>
        </p:nvSpPr>
        <p:spPr>
          <a:xfrm>
            <a:off x="457200" y="441454"/>
            <a:ext cx="8229600" cy="1143000"/>
          </a:xfrm>
        </p:spPr>
        <p:txBody>
          <a:bodyPr/>
          <a:lstStyle/>
          <a:p>
            <a:r>
              <a:rPr lang="en-US" dirty="0"/>
              <a:t>Getting the history</a:t>
            </a:r>
          </a:p>
        </p:txBody>
      </p:sp>
      <p:sp>
        <p:nvSpPr>
          <p:cNvPr id="3" name="Content Placeholder 2">
            <a:extLst>
              <a:ext uri="{FF2B5EF4-FFF2-40B4-BE49-F238E27FC236}">
                <a16:creationId xmlns:a16="http://schemas.microsoft.com/office/drawing/2014/main" id="{FCB4D5E0-ACE9-496D-A52F-88ED6374BD13}"/>
              </a:ext>
            </a:extLst>
          </p:cNvPr>
          <p:cNvSpPr>
            <a:spLocks noGrp="1"/>
          </p:cNvSpPr>
          <p:nvPr>
            <p:ph idx="1"/>
          </p:nvPr>
        </p:nvSpPr>
        <p:spPr/>
        <p:txBody>
          <a:bodyPr>
            <a:normAutofit fontScale="85000" lnSpcReduction="10000"/>
          </a:bodyPr>
          <a:lstStyle/>
          <a:p>
            <a:r>
              <a:rPr lang="en-US" dirty="0"/>
              <a:t>What happens when you eat the food?</a:t>
            </a:r>
          </a:p>
          <a:p>
            <a:r>
              <a:rPr lang="en-US" dirty="0"/>
              <a:t>How much did you eat? Other foods ingested concurrently?</a:t>
            </a:r>
          </a:p>
          <a:p>
            <a:r>
              <a:rPr lang="en-US" dirty="0"/>
              <a:t>How long after eating did you have symptoms?</a:t>
            </a:r>
          </a:p>
          <a:p>
            <a:r>
              <a:rPr lang="en-US" dirty="0"/>
              <a:t>How long do symptoms last?</a:t>
            </a:r>
          </a:p>
          <a:p>
            <a:r>
              <a:rPr lang="en-US" dirty="0"/>
              <a:t>Did you have to seek care or use treatment?</a:t>
            </a:r>
          </a:p>
          <a:p>
            <a:r>
              <a:rPr lang="en-US" dirty="0"/>
              <a:t>Have you tried the food again? </a:t>
            </a:r>
          </a:p>
          <a:p>
            <a:r>
              <a:rPr lang="en-US" dirty="0"/>
              <a:t>Have you tolerated the food prior to the reaction?</a:t>
            </a:r>
          </a:p>
          <a:p>
            <a:r>
              <a:rPr lang="en-US" dirty="0"/>
              <a:t>Common culprit foods</a:t>
            </a:r>
          </a:p>
          <a:p>
            <a:r>
              <a:rPr lang="en-US" dirty="0"/>
              <a:t>History of other allergic conditions?</a:t>
            </a:r>
          </a:p>
          <a:p>
            <a:endParaRPr lang="en-US" dirty="0"/>
          </a:p>
        </p:txBody>
      </p:sp>
    </p:spTree>
    <p:extLst>
      <p:ext uri="{BB962C8B-B14F-4D97-AF65-F5344CB8AC3E}">
        <p14:creationId xmlns:p14="http://schemas.microsoft.com/office/powerpoint/2010/main" val="2039510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ED2B-76DF-4E6F-9438-4115A12A08B3}"/>
              </a:ext>
            </a:extLst>
          </p:cNvPr>
          <p:cNvSpPr>
            <a:spLocks noGrp="1"/>
          </p:cNvSpPr>
          <p:nvPr>
            <p:ph type="title"/>
          </p:nvPr>
        </p:nvSpPr>
        <p:spPr>
          <a:xfrm>
            <a:off x="457200" y="385851"/>
            <a:ext cx="8229600" cy="1143000"/>
          </a:xfrm>
        </p:spPr>
        <p:txBody>
          <a:bodyPr/>
          <a:lstStyle/>
          <a:p>
            <a:r>
              <a:rPr lang="en-US" dirty="0"/>
              <a:t>Physical Examination</a:t>
            </a:r>
          </a:p>
        </p:txBody>
      </p:sp>
      <p:sp>
        <p:nvSpPr>
          <p:cNvPr id="3" name="Content Placeholder 2">
            <a:extLst>
              <a:ext uri="{FF2B5EF4-FFF2-40B4-BE49-F238E27FC236}">
                <a16:creationId xmlns:a16="http://schemas.microsoft.com/office/drawing/2014/main" id="{89EFC25E-9738-4AC3-8E0F-2FA2069730AA}"/>
              </a:ext>
            </a:extLst>
          </p:cNvPr>
          <p:cNvSpPr>
            <a:spLocks noGrp="1"/>
          </p:cNvSpPr>
          <p:nvPr>
            <p:ph idx="1"/>
          </p:nvPr>
        </p:nvSpPr>
        <p:spPr/>
        <p:txBody>
          <a:bodyPr>
            <a:normAutofit/>
          </a:bodyPr>
          <a:lstStyle/>
          <a:p>
            <a:r>
              <a:rPr lang="en-US" dirty="0"/>
              <a:t>Acute Reaction</a:t>
            </a:r>
          </a:p>
          <a:p>
            <a:endParaRPr lang="en-US" dirty="0"/>
          </a:p>
          <a:p>
            <a:r>
              <a:rPr lang="en-US" dirty="0"/>
              <a:t>Follow up care</a:t>
            </a:r>
          </a:p>
          <a:p>
            <a:pPr marL="857250" lvl="1" indent="-457200">
              <a:buFontTx/>
              <a:buChar char="-"/>
            </a:pPr>
            <a:r>
              <a:rPr lang="en-US" dirty="0"/>
              <a:t>Signs of other atopy/allergic stigmata</a:t>
            </a:r>
          </a:p>
          <a:p>
            <a:pPr marL="857250" lvl="1" indent="-457200">
              <a:buFontTx/>
              <a:buChar char="-"/>
            </a:pPr>
            <a:r>
              <a:rPr lang="en-US" dirty="0" err="1"/>
              <a:t>Dennie</a:t>
            </a:r>
            <a:r>
              <a:rPr lang="en-US" dirty="0"/>
              <a:t> Morgan lines</a:t>
            </a:r>
          </a:p>
          <a:p>
            <a:pPr marL="857250" lvl="1" indent="-457200">
              <a:buFontTx/>
              <a:buChar char="-"/>
            </a:pPr>
            <a:r>
              <a:rPr lang="en-US" dirty="0"/>
              <a:t>Eczema lesions</a:t>
            </a:r>
          </a:p>
          <a:p>
            <a:pPr marL="857250" lvl="1" indent="-457200">
              <a:buFontTx/>
              <a:buChar char="-"/>
            </a:pPr>
            <a:r>
              <a:rPr lang="en-US" dirty="0"/>
              <a:t>Wheezing</a:t>
            </a:r>
          </a:p>
          <a:p>
            <a:pPr marL="857250" lvl="1" indent="-457200">
              <a:buFontTx/>
              <a:buChar char="-"/>
            </a:pPr>
            <a:r>
              <a:rPr lang="en-US" dirty="0"/>
              <a:t>Rhinitis/pale, boggy </a:t>
            </a:r>
            <a:r>
              <a:rPr lang="en-US" dirty="0" err="1"/>
              <a:t>turbinates</a:t>
            </a:r>
            <a:endParaRPr lang="en-US" dirty="0"/>
          </a:p>
        </p:txBody>
      </p:sp>
    </p:spTree>
    <p:extLst>
      <p:ext uri="{BB962C8B-B14F-4D97-AF65-F5344CB8AC3E}">
        <p14:creationId xmlns:p14="http://schemas.microsoft.com/office/powerpoint/2010/main" val="99286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583"/>
            <a:ext cx="8229600" cy="1143000"/>
          </a:xfrm>
        </p:spPr>
        <p:txBody>
          <a:bodyPr/>
          <a:lstStyle/>
          <a:p>
            <a:r>
              <a:rPr lang="en-US" dirty="0"/>
              <a:t>Management: </a:t>
            </a:r>
            <a:r>
              <a:rPr lang="en-US" dirty="0" err="1"/>
              <a:t>IgE</a:t>
            </a:r>
            <a:r>
              <a:rPr lang="en-US" dirty="0"/>
              <a:t> mediated FA	</a:t>
            </a:r>
          </a:p>
        </p:txBody>
      </p:sp>
      <p:sp>
        <p:nvSpPr>
          <p:cNvPr id="3" name="Content Placeholder 2"/>
          <p:cNvSpPr>
            <a:spLocks noGrp="1"/>
          </p:cNvSpPr>
          <p:nvPr>
            <p:ph idx="1"/>
          </p:nvPr>
        </p:nvSpPr>
        <p:spPr/>
        <p:txBody>
          <a:bodyPr>
            <a:normAutofit lnSpcReduction="10000"/>
          </a:bodyPr>
          <a:lstStyle/>
          <a:p>
            <a:r>
              <a:rPr lang="en-US" dirty="0"/>
              <a:t>Education</a:t>
            </a:r>
          </a:p>
          <a:p>
            <a:r>
              <a:rPr lang="en-US" dirty="0"/>
              <a:t>Avoidance</a:t>
            </a:r>
          </a:p>
          <a:p>
            <a:r>
              <a:rPr lang="en-US" dirty="0"/>
              <a:t>Reading labels</a:t>
            </a:r>
          </a:p>
          <a:p>
            <a:pPr lvl="1"/>
            <a:r>
              <a:rPr lang="en-US" dirty="0"/>
              <a:t>A great resource is the FARE website</a:t>
            </a:r>
          </a:p>
          <a:p>
            <a:r>
              <a:rPr lang="en-US" dirty="0"/>
              <a:t>Epinephrine </a:t>
            </a:r>
          </a:p>
          <a:p>
            <a:r>
              <a:rPr lang="en-US" dirty="0"/>
              <a:t>Serial testing</a:t>
            </a:r>
          </a:p>
          <a:p>
            <a:r>
              <a:rPr lang="en-US" dirty="0"/>
              <a:t>Oral challenge</a:t>
            </a:r>
          </a:p>
          <a:p>
            <a:r>
              <a:rPr lang="en-US" dirty="0"/>
              <a:t>PN OIT – </a:t>
            </a:r>
            <a:r>
              <a:rPr lang="en-US" dirty="0" err="1"/>
              <a:t>palforzia</a:t>
            </a:r>
            <a:r>
              <a:rPr lang="en-US" dirty="0"/>
              <a:t>: FDA approval 1/31/2020</a:t>
            </a:r>
          </a:p>
        </p:txBody>
      </p:sp>
    </p:spTree>
    <p:extLst>
      <p:ext uri="{BB962C8B-B14F-4D97-AF65-F5344CB8AC3E}">
        <p14:creationId xmlns:p14="http://schemas.microsoft.com/office/powerpoint/2010/main" val="797518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6A9F-504A-4E2A-A941-16DF8BD98DDD}"/>
              </a:ext>
            </a:extLst>
          </p:cNvPr>
          <p:cNvSpPr>
            <a:spLocks noGrp="1"/>
          </p:cNvSpPr>
          <p:nvPr>
            <p:ph type="title"/>
          </p:nvPr>
        </p:nvSpPr>
        <p:spPr/>
        <p:txBody>
          <a:bodyPr/>
          <a:lstStyle/>
          <a:p>
            <a:r>
              <a:rPr lang="en-US" dirty="0"/>
              <a:t>Management in your office</a:t>
            </a:r>
          </a:p>
        </p:txBody>
      </p:sp>
      <p:sp>
        <p:nvSpPr>
          <p:cNvPr id="3" name="Content Placeholder 2">
            <a:extLst>
              <a:ext uri="{FF2B5EF4-FFF2-40B4-BE49-F238E27FC236}">
                <a16:creationId xmlns:a16="http://schemas.microsoft.com/office/drawing/2014/main" id="{5C37DDBC-EA66-4DB1-AF4B-A1167C0ACE70}"/>
              </a:ext>
            </a:extLst>
          </p:cNvPr>
          <p:cNvSpPr>
            <a:spLocks noGrp="1"/>
          </p:cNvSpPr>
          <p:nvPr>
            <p:ph idx="1"/>
          </p:nvPr>
        </p:nvSpPr>
        <p:spPr/>
        <p:txBody>
          <a:bodyPr>
            <a:normAutofit/>
          </a:bodyPr>
          <a:lstStyle/>
          <a:p>
            <a:r>
              <a:rPr lang="en-US" dirty="0"/>
              <a:t>Epinephrine</a:t>
            </a:r>
          </a:p>
          <a:p>
            <a:r>
              <a:rPr lang="en-US" dirty="0"/>
              <a:t>+ diphenhydramine/albuterol</a:t>
            </a:r>
          </a:p>
          <a:p>
            <a:r>
              <a:rPr lang="en-US" dirty="0"/>
              <a:t>Oxygen</a:t>
            </a:r>
          </a:p>
          <a:p>
            <a:endParaRPr lang="en-US" dirty="0"/>
          </a:p>
          <a:p>
            <a:r>
              <a:rPr lang="en-US" dirty="0"/>
              <a:t>Role of steroids?</a:t>
            </a:r>
          </a:p>
          <a:p>
            <a:r>
              <a:rPr lang="en-US" dirty="0"/>
              <a:t>Biphasic reactions – may occur in up to 20% of anaphylaxis – patient well for &gt;1 hour, with recurrence of symptoms up to 72 hours later.</a:t>
            </a:r>
          </a:p>
          <a:p>
            <a:endParaRPr lang="en-US" dirty="0"/>
          </a:p>
        </p:txBody>
      </p:sp>
    </p:spTree>
    <p:extLst>
      <p:ext uri="{BB962C8B-B14F-4D97-AF65-F5344CB8AC3E}">
        <p14:creationId xmlns:p14="http://schemas.microsoft.com/office/powerpoint/2010/main" val="1129473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142"/>
            <a:ext cx="8229600" cy="1143000"/>
          </a:xfrm>
        </p:spPr>
        <p:txBody>
          <a:bodyPr/>
          <a:lstStyle/>
          <a:p>
            <a:r>
              <a:rPr lang="en-US" dirty="0"/>
              <a:t>Will they outgrow it??</a:t>
            </a:r>
          </a:p>
        </p:txBody>
      </p:sp>
      <p:sp>
        <p:nvSpPr>
          <p:cNvPr id="3" name="Content Placeholder 2"/>
          <p:cNvSpPr>
            <a:spLocks noGrp="1"/>
          </p:cNvSpPr>
          <p:nvPr>
            <p:ph idx="1"/>
          </p:nvPr>
        </p:nvSpPr>
        <p:spPr/>
        <p:txBody>
          <a:bodyPr>
            <a:normAutofit fontScale="62500" lnSpcReduction="20000"/>
          </a:bodyPr>
          <a:lstStyle/>
          <a:p>
            <a:r>
              <a:rPr lang="en-US" dirty="0"/>
              <a:t>Most children with food allergy eventually tolerate milk, egg, wheat, and soy.</a:t>
            </a:r>
          </a:p>
          <a:p>
            <a:r>
              <a:rPr lang="en-US" dirty="0"/>
              <a:t>It does seem that kids are outgrowing these allergies later than we previously thought</a:t>
            </a:r>
          </a:p>
          <a:p>
            <a:pPr lvl="1"/>
            <a:r>
              <a:rPr lang="en-US" dirty="0"/>
              <a:t>Milk:  19% at age 4 years, 64% at age 12 years, and 79% by age 16 years. </a:t>
            </a:r>
          </a:p>
          <a:p>
            <a:pPr lvl="1"/>
            <a:r>
              <a:rPr lang="en-US" dirty="0"/>
              <a:t>Egg: similar to milk</a:t>
            </a:r>
          </a:p>
          <a:p>
            <a:pPr lvl="1"/>
            <a:r>
              <a:rPr lang="en-US" dirty="0"/>
              <a:t>Wheat: 29% by age 4 years and 65% by age 12 years </a:t>
            </a:r>
          </a:p>
          <a:p>
            <a:pPr lvl="1"/>
            <a:r>
              <a:rPr lang="en-US" dirty="0"/>
              <a:t>Soy: 25% by age 4 years and 69% by age 10 years</a:t>
            </a:r>
          </a:p>
          <a:p>
            <a:pPr lvl="1"/>
            <a:r>
              <a:rPr lang="en-US" dirty="0"/>
              <a:t>May suggest that we can follow kids with less frequent retesting, especially if their levels are high</a:t>
            </a:r>
          </a:p>
          <a:p>
            <a:r>
              <a:rPr lang="en-US" dirty="0"/>
              <a:t>Allergies to peanut, tree nuts, fish, and shellfish do seem to stick around more often but some kids do resolve them</a:t>
            </a:r>
          </a:p>
          <a:p>
            <a:pPr lvl="1"/>
            <a:r>
              <a:rPr lang="en-US" dirty="0"/>
              <a:t>20% become tolerant to peanut</a:t>
            </a:r>
          </a:p>
          <a:p>
            <a:pPr lvl="1"/>
            <a:r>
              <a:rPr lang="en-US" dirty="0"/>
              <a:t>10% to tree nut  </a:t>
            </a:r>
          </a:p>
          <a:p>
            <a:pPr lvl="1"/>
            <a:r>
              <a:rPr lang="en-US" dirty="0"/>
              <a:t>The rate of resolution is probably slightly lower for fish and shellfish </a:t>
            </a:r>
          </a:p>
          <a:p>
            <a:endParaRPr lang="en-US" dirty="0"/>
          </a:p>
        </p:txBody>
      </p:sp>
    </p:spTree>
    <p:extLst>
      <p:ext uri="{BB962C8B-B14F-4D97-AF65-F5344CB8AC3E}">
        <p14:creationId xmlns:p14="http://schemas.microsoft.com/office/powerpoint/2010/main" val="1686427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7158"/>
            <a:ext cx="8229600" cy="1143000"/>
          </a:xfrm>
        </p:spPr>
        <p:txBody>
          <a:bodyPr>
            <a:normAutofit fontScale="90000"/>
          </a:bodyPr>
          <a:lstStyle/>
          <a:p>
            <a:r>
              <a:rPr lang="en-US" b="1" dirty="0"/>
              <a:t>How do we know if they have outgrown it?</a:t>
            </a:r>
          </a:p>
        </p:txBody>
      </p:sp>
      <p:sp>
        <p:nvSpPr>
          <p:cNvPr id="3" name="Content Placeholder 2"/>
          <p:cNvSpPr>
            <a:spLocks noGrp="1"/>
          </p:cNvSpPr>
          <p:nvPr>
            <p:ph idx="1"/>
          </p:nvPr>
        </p:nvSpPr>
        <p:spPr>
          <a:xfrm>
            <a:off x="457200" y="1992090"/>
            <a:ext cx="8229600" cy="4525963"/>
          </a:xfrm>
        </p:spPr>
        <p:txBody>
          <a:bodyPr/>
          <a:lstStyle/>
          <a:p>
            <a:r>
              <a:rPr lang="en-US" dirty="0"/>
              <a:t>Serial testing every 1-2 years</a:t>
            </a:r>
          </a:p>
          <a:p>
            <a:r>
              <a:rPr lang="en-US" dirty="0" err="1"/>
              <a:t>Downtrending</a:t>
            </a:r>
            <a:r>
              <a:rPr lang="en-US" dirty="0"/>
              <a:t> results</a:t>
            </a:r>
          </a:p>
          <a:p>
            <a:r>
              <a:rPr lang="en-US" dirty="0"/>
              <a:t>Consider observed food challenge </a:t>
            </a:r>
          </a:p>
          <a:p>
            <a:r>
              <a:rPr lang="en-US" dirty="0"/>
              <a:t>Tolerance of accidental ingestions</a:t>
            </a:r>
          </a:p>
        </p:txBody>
      </p:sp>
    </p:spTree>
    <p:extLst>
      <p:ext uri="{BB962C8B-B14F-4D97-AF65-F5344CB8AC3E}">
        <p14:creationId xmlns:p14="http://schemas.microsoft.com/office/powerpoint/2010/main" val="2224128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gal</a:t>
            </a:r>
          </a:p>
        </p:txBody>
      </p:sp>
      <p:sp>
        <p:nvSpPr>
          <p:cNvPr id="3" name="Content Placeholder 2"/>
          <p:cNvSpPr>
            <a:spLocks noGrp="1"/>
          </p:cNvSpPr>
          <p:nvPr>
            <p:ph idx="1"/>
          </p:nvPr>
        </p:nvSpPr>
        <p:spPr>
          <a:xfrm>
            <a:off x="457200" y="2064916"/>
            <a:ext cx="8229600" cy="4525963"/>
          </a:xfrm>
        </p:spPr>
        <p:txBody>
          <a:bodyPr>
            <a:normAutofit fontScale="70000" lnSpcReduction="20000"/>
          </a:bodyPr>
          <a:lstStyle/>
          <a:p>
            <a:r>
              <a:rPr lang="en-US" dirty="0"/>
              <a:t>Sort of newly described delayed systemic reaction to red meat</a:t>
            </a:r>
          </a:p>
          <a:p>
            <a:r>
              <a:rPr lang="en-US" dirty="0"/>
              <a:t>Due to the production of IgE to alpha-galactose (which is an alpha linked glycan) in susceptible subjects, secondary to a tick bite.</a:t>
            </a:r>
          </a:p>
          <a:p>
            <a:pPr lvl="1"/>
            <a:r>
              <a:rPr lang="en-US" dirty="0"/>
              <a:t>Carbohydrate epitopes such as α-galactose tend to be more stable to food processing procedures than proteins, which respond to many of these procedures by altering their shape and thereby changing their IgE reactivity.</a:t>
            </a:r>
          </a:p>
          <a:p>
            <a:r>
              <a:rPr lang="en-US" dirty="0"/>
              <a:t>Alpha-gal specific IgE will recognize epitopes present in all mammals, and thus all of these meats should be eliminated from the diet. </a:t>
            </a:r>
          </a:p>
          <a:p>
            <a:r>
              <a:rPr lang="en-US" dirty="0"/>
              <a:t>Think of this in patients with urticaria, angioedema, and/or anaphylaxis occurring 3 to 6 hours after eating beef, pork, lamb, and venison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411" y="169178"/>
            <a:ext cx="1987467" cy="18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52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 spectrum P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500"/>
            <a:ext cx="9144000" cy="3930316"/>
          </a:xfrm>
          <a:prstGeom prst="rect">
            <a:avLst/>
          </a:prstGeom>
        </p:spPr>
      </p:pic>
    </p:spTree>
    <p:extLst>
      <p:ext uri="{BB962C8B-B14F-4D97-AF65-F5344CB8AC3E}">
        <p14:creationId xmlns:p14="http://schemas.microsoft.com/office/powerpoint/2010/main" val="3674941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gal prevalence</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3021" y="1804372"/>
            <a:ext cx="5305926" cy="410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10463" y="6077634"/>
            <a:ext cx="3465095" cy="523220"/>
          </a:xfrm>
          <a:prstGeom prst="rect">
            <a:avLst/>
          </a:prstGeom>
          <a:noFill/>
        </p:spPr>
        <p:txBody>
          <a:bodyPr wrap="square" rtlCol="0">
            <a:spAutoFit/>
          </a:bodyPr>
          <a:lstStyle/>
          <a:p>
            <a:r>
              <a:rPr lang="en-US" sz="1400" dirty="0">
                <a:solidFill>
                  <a:schemeClr val="tx1">
                    <a:lumMod val="50000"/>
                    <a:lumOff val="50000"/>
                  </a:schemeClr>
                </a:solidFill>
              </a:rPr>
              <a:t>Self reported alpha-gal allergy in the US, 3/2017 (Zee Maps) </a:t>
            </a:r>
          </a:p>
        </p:txBody>
      </p:sp>
    </p:spTree>
    <p:extLst>
      <p:ext uri="{BB962C8B-B14F-4D97-AF65-F5344CB8AC3E}">
        <p14:creationId xmlns:p14="http://schemas.microsoft.com/office/powerpoint/2010/main" val="2726268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554"/>
            <a:ext cx="8229600" cy="1143000"/>
          </a:xfrm>
        </p:spPr>
        <p:txBody>
          <a:bodyPr/>
          <a:lstStyle/>
          <a:p>
            <a:r>
              <a:rPr lang="en-US" dirty="0"/>
              <a:t>Oral allergy syndrome</a:t>
            </a:r>
          </a:p>
        </p:txBody>
      </p:sp>
      <p:sp>
        <p:nvSpPr>
          <p:cNvPr id="3" name="Content Placeholder 2"/>
          <p:cNvSpPr>
            <a:spLocks noGrp="1"/>
          </p:cNvSpPr>
          <p:nvPr>
            <p:ph idx="1"/>
          </p:nvPr>
        </p:nvSpPr>
        <p:spPr/>
        <p:txBody>
          <a:bodyPr>
            <a:normAutofit fontScale="92500" lnSpcReduction="20000"/>
          </a:bodyPr>
          <a:lstStyle/>
          <a:p>
            <a:r>
              <a:rPr lang="en-US" dirty="0"/>
              <a:t>Localized IgE-mediated allergy, usually to raw fruits or vegetables, and confined to the lips, mouth, and throat (patient can tolerate these when cooked)</a:t>
            </a:r>
          </a:p>
          <a:p>
            <a:r>
              <a:rPr lang="en-US" dirty="0"/>
              <a:t> Most commonly affects patients who are allergic to pollens (commonly ragweed and birch).</a:t>
            </a:r>
          </a:p>
          <a:p>
            <a:r>
              <a:rPr lang="en-US" dirty="0"/>
              <a:t>Symptoms include pruritus and/or tingling of the lips, tongue, roof of the mouth, and throat with or without swelling. </a:t>
            </a:r>
          </a:p>
          <a:p>
            <a:r>
              <a:rPr lang="en-US" dirty="0"/>
              <a:t>Systemic reactions are rare</a:t>
            </a:r>
          </a:p>
          <a:p>
            <a:r>
              <a:rPr lang="en-US" dirty="0"/>
              <a:t>No need to avoid</a:t>
            </a:r>
          </a:p>
          <a:p>
            <a:endParaRPr lang="en-US" dirty="0"/>
          </a:p>
        </p:txBody>
      </p:sp>
    </p:spTree>
    <p:extLst>
      <p:ext uri="{BB962C8B-B14F-4D97-AF65-F5344CB8AC3E}">
        <p14:creationId xmlns:p14="http://schemas.microsoft.com/office/powerpoint/2010/main" val="2810916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F28406-CD5A-479A-B088-037FA96F8023}"/>
              </a:ext>
            </a:extLst>
          </p:cNvPr>
          <p:cNvSpPr>
            <a:spLocks noGrp="1"/>
          </p:cNvSpPr>
          <p:nvPr>
            <p:ph type="title"/>
          </p:nvPr>
        </p:nvSpPr>
        <p:spPr/>
        <p:txBody>
          <a:bodyPr>
            <a:normAutofit/>
          </a:bodyPr>
          <a:lstStyle/>
          <a:p>
            <a:r>
              <a:rPr lang="en-US" sz="2400" dirty="0"/>
              <a:t>Cross-reactivity patterns in oral allergy syndrome (pollen-food allergy syndrome)</a:t>
            </a:r>
          </a:p>
        </p:txBody>
      </p:sp>
      <p:pic>
        <p:nvPicPr>
          <p:cNvPr id="3" name="Picture Placeholder 2" descr="A picture containing company name&#10;&#10;Description automatically generated">
            <a:extLst>
              <a:ext uri="{FF2B5EF4-FFF2-40B4-BE49-F238E27FC236}">
                <a16:creationId xmlns:a16="http://schemas.microsoft.com/office/drawing/2014/main" id="{8945D527-6997-4B44-A855-453483E76843}"/>
              </a:ext>
            </a:extLst>
          </p:cNvPr>
          <p:cNvPicPr>
            <a:picLocks noGrp="1" noChangeAspect="1"/>
          </p:cNvPicPr>
          <p:nvPr>
            <p:ph idx="1"/>
          </p:nvPr>
        </p:nvPicPr>
        <p:blipFill rotWithShape="1">
          <a:blip r:embed="rId3"/>
          <a:stretch/>
        </p:blipFill>
        <p:spPr>
          <a:xfrm>
            <a:off x="2793943" y="1600200"/>
            <a:ext cx="3556113" cy="4525963"/>
          </a:xfrm>
        </p:spPr>
      </p:pic>
      <p:sp>
        <p:nvSpPr>
          <p:cNvPr id="26" name="TextBox 25">
            <a:extLst>
              <a:ext uri="{FF2B5EF4-FFF2-40B4-BE49-F238E27FC236}">
                <a16:creationId xmlns:a16="http://schemas.microsoft.com/office/drawing/2014/main" id="{ECBBAADC-22A2-4E46-8840-F494829D4E61}"/>
              </a:ext>
            </a:extLst>
          </p:cNvPr>
          <p:cNvSpPr txBox="1"/>
          <p:nvPr/>
        </p:nvSpPr>
        <p:spPr>
          <a:xfrm>
            <a:off x="4114800" y="2971800"/>
            <a:ext cx="914400" cy="914400"/>
          </a:xfrm>
          <a:prstGeom prst="rect">
            <a:avLst/>
          </a:prstGeom>
          <a:noFill/>
        </p:spPr>
        <p:txBody>
          <a:bodyPr wrap="square" rtlCol="0">
            <a:spAutoFit/>
          </a:bodyPr>
          <a:lstStyle/>
          <a:p>
            <a:endParaRPr lang="en-US" dirty="0"/>
          </a:p>
        </p:txBody>
      </p:sp>
      <p:sp>
        <p:nvSpPr>
          <p:cNvPr id="27" name="Footer Placeholder 26">
            <a:extLst>
              <a:ext uri="{FF2B5EF4-FFF2-40B4-BE49-F238E27FC236}">
                <a16:creationId xmlns:a16="http://schemas.microsoft.com/office/drawing/2014/main" id="{A983560B-C4FE-4771-8BEC-81E27E5E7731}"/>
              </a:ext>
            </a:extLst>
          </p:cNvPr>
          <p:cNvSpPr>
            <a:spLocks noGrp="1"/>
          </p:cNvSpPr>
          <p:nvPr>
            <p:ph type="ftr" sz="quarter" idx="11"/>
          </p:nvPr>
        </p:nvSpPr>
        <p:spPr/>
        <p:txBody>
          <a:bodyPr/>
          <a:lstStyle/>
          <a:p>
            <a:r>
              <a:rPr lang="en-US"/>
              <a:t>Chart taken from UpToDate; Adapted and extended from: Sicherer SH. Clinical im;ications of cross-reactive food allergens. J Allergy Clin Immunol 2001; 108: 881.</a:t>
            </a:r>
            <a:endParaRPr lang="en-US" dirty="0"/>
          </a:p>
        </p:txBody>
      </p:sp>
      <p:sp>
        <p:nvSpPr>
          <p:cNvPr id="28" name="TextBox 27">
            <a:extLst>
              <a:ext uri="{FF2B5EF4-FFF2-40B4-BE49-F238E27FC236}">
                <a16:creationId xmlns:a16="http://schemas.microsoft.com/office/drawing/2014/main" id="{26121B3C-9218-4304-8D13-7CBEFF2C44B5}"/>
              </a:ext>
            </a:extLst>
          </p:cNvPr>
          <p:cNvSpPr txBox="1"/>
          <p:nvPr/>
        </p:nvSpPr>
        <p:spPr>
          <a:xfrm>
            <a:off x="6789420" y="4480560"/>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222264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ectrum 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3421380"/>
          </a:xfrm>
          <a:prstGeom prst="rect">
            <a:avLst/>
          </a:prstGeom>
        </p:spPr>
      </p:pic>
      <p:sp>
        <p:nvSpPr>
          <p:cNvPr id="5" name="Footer Placeholder 4"/>
          <p:cNvSpPr>
            <a:spLocks noGrp="1"/>
          </p:cNvSpPr>
          <p:nvPr>
            <p:ph type="ftr" sz="quarter" idx="11"/>
          </p:nvPr>
        </p:nvSpPr>
        <p:spPr/>
        <p:txBody>
          <a:bodyPr/>
          <a:lstStyle/>
          <a:p>
            <a:r>
              <a:rPr lang="en-US" dirty="0"/>
              <a:t>Waserman and Watson Allergy, Asthma &amp; Clinical Immunology 2011 7(Suppl 1):S7   doi:10.1186/1710-1492-7-S1-S7</a:t>
            </a:r>
          </a:p>
        </p:txBody>
      </p:sp>
    </p:spTree>
    <p:extLst>
      <p:ext uri="{BB962C8B-B14F-4D97-AF65-F5344CB8AC3E}">
        <p14:creationId xmlns:p14="http://schemas.microsoft.com/office/powerpoint/2010/main" val="3756670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Non IgE mediated food allergy</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72968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54"/>
            <a:ext cx="8229600" cy="1143000"/>
          </a:xfrm>
        </p:spPr>
        <p:txBody>
          <a:bodyPr>
            <a:normAutofit fontScale="90000"/>
          </a:bodyPr>
          <a:lstStyle/>
          <a:p>
            <a:r>
              <a:rPr lang="en-US" dirty="0"/>
              <a:t>Food protein induced enterocolitis syndrome (FPIES)</a:t>
            </a:r>
          </a:p>
        </p:txBody>
      </p:sp>
      <p:sp>
        <p:nvSpPr>
          <p:cNvPr id="3" name="Content Placeholder 2"/>
          <p:cNvSpPr>
            <a:spLocks noGrp="1"/>
          </p:cNvSpPr>
          <p:nvPr>
            <p:ph idx="1"/>
          </p:nvPr>
        </p:nvSpPr>
        <p:spPr>
          <a:xfrm>
            <a:off x="457200" y="1965964"/>
            <a:ext cx="8229600" cy="4525963"/>
          </a:xfrm>
        </p:spPr>
        <p:txBody>
          <a:bodyPr>
            <a:normAutofit fontScale="70000" lnSpcReduction="20000"/>
          </a:bodyPr>
          <a:lstStyle/>
          <a:p>
            <a:r>
              <a:rPr lang="en-US" dirty="0"/>
              <a:t>Most severe end of the spectrum of food protein induced GI disease in infants</a:t>
            </a:r>
          </a:p>
          <a:p>
            <a:r>
              <a:rPr lang="en-US" dirty="0"/>
              <a:t>Symptom pattern is determined by the frequency and dose of food allergen in the diet</a:t>
            </a:r>
          </a:p>
          <a:p>
            <a:r>
              <a:rPr lang="en-US" dirty="0"/>
              <a:t>Chronic symptoms develop with regular intake of the food (i.e. formula) and include intermittent but progressive emesis, diarrhea (with or without blood), and FTT.</a:t>
            </a:r>
          </a:p>
          <a:p>
            <a:r>
              <a:rPr lang="en-US" dirty="0"/>
              <a:t> Acute symptoms develop with intermittent exposure or re-exposure after a period of food avoidance</a:t>
            </a:r>
          </a:p>
          <a:p>
            <a:pPr lvl="1"/>
            <a:r>
              <a:rPr lang="en-US" dirty="0"/>
              <a:t>Manifests as severe, projectile, and repetitive emesis starting within 1 to 3 hours of food ingestion (delayed)</a:t>
            </a:r>
          </a:p>
          <a:p>
            <a:pPr lvl="1"/>
            <a:r>
              <a:rPr lang="en-US" dirty="0"/>
              <a:t> Associated features include pallor and lethargy, with or without diarrhea</a:t>
            </a:r>
          </a:p>
          <a:p>
            <a:pPr lvl="1"/>
            <a:r>
              <a:rPr lang="en-US" dirty="0"/>
              <a:t>Hypotension has been reported in up to 15% of reactions. </a:t>
            </a:r>
          </a:p>
          <a:p>
            <a:endParaRPr lang="en-US" dirty="0"/>
          </a:p>
        </p:txBody>
      </p:sp>
    </p:spTree>
    <p:extLst>
      <p:ext uri="{BB962C8B-B14F-4D97-AF65-F5344CB8AC3E}">
        <p14:creationId xmlns:p14="http://schemas.microsoft.com/office/powerpoint/2010/main" val="909300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FPIES</a:t>
            </a:r>
          </a:p>
        </p:txBody>
      </p:sp>
      <p:sp>
        <p:nvSpPr>
          <p:cNvPr id="3" name="Content Placeholder 2"/>
          <p:cNvSpPr>
            <a:spLocks noGrp="1"/>
          </p:cNvSpPr>
          <p:nvPr>
            <p:ph idx="1"/>
          </p:nvPr>
        </p:nvSpPr>
        <p:spPr/>
        <p:txBody>
          <a:bodyPr>
            <a:normAutofit/>
          </a:bodyPr>
          <a:lstStyle/>
          <a:p>
            <a:r>
              <a:rPr lang="en-US" dirty="0"/>
              <a:t>Most commonly attributed to cow’s milk and soy in the first 3-6 months</a:t>
            </a:r>
          </a:p>
          <a:p>
            <a:r>
              <a:rPr lang="en-US" dirty="0"/>
              <a:t>Also occurs to solid foods around 4-7 months (most commonly rice and oat)</a:t>
            </a:r>
          </a:p>
          <a:p>
            <a:pPr lvl="1"/>
            <a:r>
              <a:rPr lang="en-US" dirty="0"/>
              <a:t>Barley, chicken, turkey, egg white, green pea, peanut, sweet potato, white potato, corn, fruit protein, fish, and mollusks have also been described</a:t>
            </a:r>
          </a:p>
          <a:p>
            <a:pPr marL="0" indent="0">
              <a:buNone/>
            </a:pPr>
            <a:endParaRPr lang="en-US" dirty="0"/>
          </a:p>
        </p:txBody>
      </p:sp>
    </p:spTree>
    <p:extLst>
      <p:ext uri="{BB962C8B-B14F-4D97-AF65-F5344CB8AC3E}">
        <p14:creationId xmlns:p14="http://schemas.microsoft.com/office/powerpoint/2010/main" val="1944619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43"/>
            <a:ext cx="8229600" cy="1143000"/>
          </a:xfrm>
        </p:spPr>
        <p:txBody>
          <a:bodyPr>
            <a:normAutofit fontScale="90000"/>
          </a:bodyPr>
          <a:lstStyle/>
          <a:p>
            <a:r>
              <a:rPr lang="en-US" dirty="0"/>
              <a:t>Lab abnormalities: FPIES acute reaction</a:t>
            </a:r>
          </a:p>
        </p:txBody>
      </p:sp>
      <p:sp>
        <p:nvSpPr>
          <p:cNvPr id="3" name="Content Placeholder 2"/>
          <p:cNvSpPr>
            <a:spLocks noGrp="1"/>
          </p:cNvSpPr>
          <p:nvPr>
            <p:ph idx="1"/>
          </p:nvPr>
        </p:nvSpPr>
        <p:spPr>
          <a:xfrm>
            <a:off x="457201" y="2629510"/>
            <a:ext cx="4401196" cy="3645980"/>
          </a:xfrm>
        </p:spPr>
        <p:txBody>
          <a:bodyPr/>
          <a:lstStyle/>
          <a:p>
            <a:r>
              <a:rPr lang="en-US" dirty="0"/>
              <a:t>Neutrophilia </a:t>
            </a:r>
          </a:p>
          <a:p>
            <a:r>
              <a:rPr lang="en-US" dirty="0"/>
              <a:t>Eosinophilia</a:t>
            </a:r>
          </a:p>
          <a:p>
            <a:r>
              <a:rPr lang="en-US" dirty="0"/>
              <a:t>Thrombocytosis</a:t>
            </a:r>
          </a:p>
          <a:p>
            <a:r>
              <a:rPr lang="en-US" dirty="0"/>
              <a:t>Metabolic acidosis</a:t>
            </a:r>
          </a:p>
          <a:p>
            <a:r>
              <a:rPr lang="en-US" dirty="0"/>
              <a:t>Methemoglobinemia</a:t>
            </a:r>
          </a:p>
        </p:txBody>
      </p:sp>
      <p:pic>
        <p:nvPicPr>
          <p:cNvPr id="4" name="Picture 3" descr="fpies pi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855" y="1961199"/>
            <a:ext cx="4490145" cy="4039032"/>
          </a:xfrm>
          <a:prstGeom prst="rect">
            <a:avLst/>
          </a:prstGeom>
        </p:spPr>
      </p:pic>
    </p:spTree>
    <p:extLst>
      <p:ext uri="{BB962C8B-B14F-4D97-AF65-F5344CB8AC3E}">
        <p14:creationId xmlns:p14="http://schemas.microsoft.com/office/powerpoint/2010/main" val="3813380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FPIES: Diagnosis</a:t>
            </a:r>
          </a:p>
        </p:txBody>
      </p:sp>
      <p:sp>
        <p:nvSpPr>
          <p:cNvPr id="3" name="Content Placeholder 2"/>
          <p:cNvSpPr>
            <a:spLocks noGrp="1"/>
          </p:cNvSpPr>
          <p:nvPr>
            <p:ph idx="1"/>
          </p:nvPr>
        </p:nvSpPr>
        <p:spPr/>
        <p:txBody>
          <a:bodyPr>
            <a:normAutofit/>
          </a:bodyPr>
          <a:lstStyle/>
          <a:p>
            <a:r>
              <a:rPr lang="en-US" dirty="0"/>
              <a:t>History</a:t>
            </a:r>
          </a:p>
          <a:p>
            <a:r>
              <a:rPr lang="en-US" dirty="0"/>
              <a:t>Response to elimination diet</a:t>
            </a:r>
          </a:p>
          <a:p>
            <a:pPr lvl="1"/>
            <a:r>
              <a:rPr lang="en-US" dirty="0"/>
              <a:t>Should see improvement of emesis and diarrhea within a few hours in patients with acute and within days in patients with chronic FPIES </a:t>
            </a:r>
          </a:p>
          <a:p>
            <a:r>
              <a:rPr lang="en-US" dirty="0"/>
              <a:t>Oral food challenge (usually done in an infusion clinic with IV access)</a:t>
            </a:r>
          </a:p>
          <a:p>
            <a:pPr marL="0" indent="0">
              <a:buNone/>
            </a:pPr>
            <a:endParaRPr lang="en-US" dirty="0"/>
          </a:p>
        </p:txBody>
      </p:sp>
    </p:spTree>
    <p:extLst>
      <p:ext uri="{BB962C8B-B14F-4D97-AF65-F5344CB8AC3E}">
        <p14:creationId xmlns:p14="http://schemas.microsoft.com/office/powerpoint/2010/main" val="4250315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idx="1"/>
          </p:nvPr>
        </p:nvSpPr>
        <p:spPr/>
        <p:txBody>
          <a:bodyPr>
            <a:normAutofit fontScale="85000" lnSpcReduction="20000"/>
          </a:bodyPr>
          <a:lstStyle/>
          <a:p>
            <a:r>
              <a:rPr lang="en-US" dirty="0"/>
              <a:t>Use hydrolyzed formulas in these patients as there is risk of concomitant soy and milk FPIES</a:t>
            </a:r>
          </a:p>
          <a:p>
            <a:pPr lvl="1"/>
            <a:r>
              <a:rPr lang="en-US" dirty="0"/>
              <a:t>Approximately half of children will react to both milk and soy, and of those, 25% will also react to rice or oat</a:t>
            </a:r>
          </a:p>
          <a:p>
            <a:pPr lvl="1"/>
            <a:r>
              <a:rPr lang="en-US" dirty="0"/>
              <a:t>Cautious introduction of those foods</a:t>
            </a:r>
          </a:p>
          <a:p>
            <a:r>
              <a:rPr lang="en-US" dirty="0"/>
              <a:t>A proportion of children will develop IgE sensitization to the food of concern, so there is a role for testing</a:t>
            </a:r>
          </a:p>
          <a:p>
            <a:r>
              <a:rPr lang="en-US" dirty="0"/>
              <a:t>When to reintroduce? 12 to 18 months after the last reaction, in a supervised setting (with IV fluids and an IV in place)</a:t>
            </a:r>
          </a:p>
          <a:p>
            <a:pPr lvl="1"/>
            <a:r>
              <a:rPr lang="en-US" dirty="0"/>
              <a:t>60% lose sensitivity to milk and 25% to soy by age 2</a:t>
            </a:r>
          </a:p>
          <a:p>
            <a:pPr lvl="1"/>
            <a:r>
              <a:rPr lang="en-US" dirty="0"/>
              <a:t>Some patients maintain sensitivity beyond age 6</a:t>
            </a:r>
          </a:p>
          <a:p>
            <a:pPr marL="0" indent="0">
              <a:buNone/>
            </a:pPr>
            <a:endParaRPr lang="en-US" dirty="0"/>
          </a:p>
        </p:txBody>
      </p:sp>
    </p:spTree>
    <p:extLst>
      <p:ext uri="{BB962C8B-B14F-4D97-AF65-F5344CB8AC3E}">
        <p14:creationId xmlns:p14="http://schemas.microsoft.com/office/powerpoint/2010/main" val="1182048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ectrum 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3421380"/>
          </a:xfrm>
          <a:prstGeom prst="rect">
            <a:avLst/>
          </a:prstGeom>
        </p:spPr>
      </p:pic>
      <p:sp>
        <p:nvSpPr>
          <p:cNvPr id="2" name="Title 1">
            <a:extLst>
              <a:ext uri="{FF2B5EF4-FFF2-40B4-BE49-F238E27FC236}">
                <a16:creationId xmlns:a16="http://schemas.microsoft.com/office/drawing/2014/main" id="{7C472FBC-6E7D-4FF3-978B-953C878E6201}"/>
              </a:ext>
            </a:extLst>
          </p:cNvPr>
          <p:cNvSpPr>
            <a:spLocks noGrp="1"/>
          </p:cNvSpPr>
          <p:nvPr>
            <p:ph type="title"/>
          </p:nvPr>
        </p:nvSpPr>
        <p:spPr/>
        <p:txBody>
          <a:bodyPr/>
          <a:lstStyle/>
          <a:p>
            <a:r>
              <a:rPr lang="en-US" dirty="0"/>
              <a:t>Immune Mediated</a:t>
            </a:r>
          </a:p>
        </p:txBody>
      </p:sp>
      <p:sp>
        <p:nvSpPr>
          <p:cNvPr id="5" name="Footer Placeholder 4"/>
          <p:cNvSpPr>
            <a:spLocks noGrp="1"/>
          </p:cNvSpPr>
          <p:nvPr>
            <p:ph type="ftr" sz="quarter" idx="11"/>
          </p:nvPr>
        </p:nvSpPr>
        <p:spPr>
          <a:xfrm>
            <a:off x="5176520" y="6218237"/>
            <a:ext cx="3683000" cy="365125"/>
          </a:xfrm>
        </p:spPr>
        <p:txBody>
          <a:bodyPr/>
          <a:lstStyle/>
          <a:p>
            <a:r>
              <a:rPr lang="en-US" dirty="0"/>
              <a:t>Waserman and Watson Allergy, Asthma &amp; Clinical Immunology 2011 7(Suppl 1):S7   doi:10.1186/1710-1492-7-S1-S7</a:t>
            </a:r>
          </a:p>
        </p:txBody>
      </p:sp>
    </p:spTree>
    <p:extLst>
      <p:ext uri="{BB962C8B-B14F-4D97-AF65-F5344CB8AC3E}">
        <p14:creationId xmlns:p14="http://schemas.microsoft.com/office/powerpoint/2010/main" val="1029646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Mixed IgE/non IgE</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35907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457"/>
            <a:ext cx="8229600" cy="1143000"/>
          </a:xfrm>
        </p:spPr>
        <p:txBody>
          <a:bodyPr/>
          <a:lstStyle/>
          <a:p>
            <a:r>
              <a:rPr lang="en-US" dirty="0"/>
              <a:t>Eosinophilic esophagitis</a:t>
            </a:r>
          </a:p>
        </p:txBody>
      </p:sp>
      <p:sp>
        <p:nvSpPr>
          <p:cNvPr id="3" name="Content Placeholder 2"/>
          <p:cNvSpPr>
            <a:spLocks noGrp="1"/>
          </p:cNvSpPr>
          <p:nvPr>
            <p:ph idx="1"/>
          </p:nvPr>
        </p:nvSpPr>
        <p:spPr/>
        <p:txBody>
          <a:bodyPr>
            <a:normAutofit fontScale="92500"/>
          </a:bodyPr>
          <a:lstStyle/>
          <a:p>
            <a:r>
              <a:rPr lang="en-US" dirty="0"/>
              <a:t>Thought to involve both IgE and non-IgE mediated mechanisms</a:t>
            </a:r>
          </a:p>
          <a:p>
            <a:r>
              <a:rPr lang="en-US" dirty="0"/>
              <a:t>Strongly associated with other atopic disorders</a:t>
            </a:r>
          </a:p>
          <a:p>
            <a:r>
              <a:rPr lang="en-US" dirty="0"/>
              <a:t>Feeding dysfunction</a:t>
            </a:r>
          </a:p>
          <a:p>
            <a:r>
              <a:rPr lang="en-US" dirty="0"/>
              <a:t>Vomiting </a:t>
            </a:r>
          </a:p>
          <a:p>
            <a:r>
              <a:rPr lang="en-US" dirty="0"/>
              <a:t>Abdominal pain </a:t>
            </a:r>
          </a:p>
          <a:p>
            <a:r>
              <a:rPr lang="en-US" dirty="0"/>
              <a:t>Dysphagia </a:t>
            </a:r>
          </a:p>
          <a:p>
            <a:r>
              <a:rPr lang="en-US" dirty="0"/>
              <a:t>Food impaction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84749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394"/>
            <a:ext cx="8229600" cy="1143000"/>
          </a:xfrm>
        </p:spPr>
        <p:txBody>
          <a:bodyPr/>
          <a:lstStyle/>
          <a:p>
            <a:r>
              <a:rPr lang="en-US" dirty="0"/>
              <a:t>Diagnosis/Treatment</a:t>
            </a:r>
          </a:p>
        </p:txBody>
      </p:sp>
      <p:sp>
        <p:nvSpPr>
          <p:cNvPr id="3" name="Content Placeholder 2"/>
          <p:cNvSpPr>
            <a:spLocks noGrp="1"/>
          </p:cNvSpPr>
          <p:nvPr>
            <p:ph idx="1"/>
          </p:nvPr>
        </p:nvSpPr>
        <p:spPr/>
        <p:txBody>
          <a:bodyPr>
            <a:normAutofit fontScale="92500" lnSpcReduction="10000"/>
          </a:bodyPr>
          <a:lstStyle/>
          <a:p>
            <a:r>
              <a:rPr lang="en-US" dirty="0"/>
              <a:t>Symptoms plus an esophageal biopsy that show greater than 15 eosinophils per HPF, after at least 6-8 weeks of acid suppression</a:t>
            </a:r>
          </a:p>
          <a:p>
            <a:r>
              <a:rPr lang="en-US" dirty="0"/>
              <a:t>Biopsy is only diagnostic method at this time</a:t>
            </a:r>
          </a:p>
          <a:p>
            <a:r>
              <a:rPr lang="en-US" dirty="0"/>
              <a:t>Skin testing is not useful</a:t>
            </a:r>
          </a:p>
          <a:p>
            <a:r>
              <a:rPr lang="en-US" dirty="0"/>
              <a:t>Medical therapies vs dietary elimination</a:t>
            </a:r>
          </a:p>
          <a:p>
            <a:r>
              <a:rPr lang="en-US" dirty="0"/>
              <a:t>Clinical trials - biologics</a:t>
            </a:r>
          </a:p>
          <a:p>
            <a:r>
              <a:rPr lang="en-US" dirty="0"/>
              <a:t>Send patients to the combined Allergy/GI “EGID” clinic</a:t>
            </a:r>
          </a:p>
        </p:txBody>
      </p:sp>
    </p:spTree>
    <p:extLst>
      <p:ext uri="{BB962C8B-B14F-4D97-AF65-F5344CB8AC3E}">
        <p14:creationId xmlns:p14="http://schemas.microsoft.com/office/powerpoint/2010/main" val="1770749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What’s New</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86125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ap titl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11300"/>
            <a:ext cx="9144000" cy="3832936"/>
          </a:xfrm>
          <a:prstGeom prst="rect">
            <a:avLst/>
          </a:prstGeom>
        </p:spPr>
      </p:pic>
      <p:pic>
        <p:nvPicPr>
          <p:cNvPr id="2" name="Recorded Sound">
            <a:hlinkClick r:id="" action="ppaction://media"/>
            <a:extLst>
              <a:ext uri="{FF2B5EF4-FFF2-40B4-BE49-F238E27FC236}">
                <a16:creationId xmlns:a16="http://schemas.microsoft.com/office/drawing/2014/main" id="{8D2B9AB5-FE96-4636-846D-7FB81734B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4516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42FC-448D-4F32-B9D8-7D64AAC4B014}"/>
              </a:ext>
            </a:extLst>
          </p:cNvPr>
          <p:cNvSpPr>
            <a:spLocks noGrp="1"/>
          </p:cNvSpPr>
          <p:nvPr>
            <p:ph type="title"/>
          </p:nvPr>
        </p:nvSpPr>
        <p:spPr/>
        <p:txBody>
          <a:bodyPr/>
          <a:lstStyle/>
          <a:p>
            <a:r>
              <a:rPr lang="en-US" dirty="0"/>
              <a:t>What do we consider a LEAP baby?</a:t>
            </a:r>
          </a:p>
        </p:txBody>
      </p:sp>
      <p:sp>
        <p:nvSpPr>
          <p:cNvPr id="3" name="Content Placeholder 2">
            <a:extLst>
              <a:ext uri="{FF2B5EF4-FFF2-40B4-BE49-F238E27FC236}">
                <a16:creationId xmlns:a16="http://schemas.microsoft.com/office/drawing/2014/main" id="{F88DE912-06E8-4DF8-ACC2-3B0272B06C83}"/>
              </a:ext>
            </a:extLst>
          </p:cNvPr>
          <p:cNvSpPr>
            <a:spLocks noGrp="1"/>
          </p:cNvSpPr>
          <p:nvPr>
            <p:ph idx="1"/>
          </p:nvPr>
        </p:nvSpPr>
        <p:spPr/>
        <p:txBody>
          <a:bodyPr/>
          <a:lstStyle/>
          <a:p>
            <a:r>
              <a:rPr lang="en-US" dirty="0"/>
              <a:t>Send a baby with moderate to severe eczema to allergist for peanut and egg testing prior to introduction</a:t>
            </a:r>
          </a:p>
          <a:p>
            <a:r>
              <a:rPr lang="en-US" dirty="0"/>
              <a:t>If testing is indicative of potential allergy, we’ll do first peanut introduction in clinic</a:t>
            </a:r>
          </a:p>
          <a:p>
            <a:endParaRPr lang="en-US" dirty="0"/>
          </a:p>
        </p:txBody>
      </p:sp>
    </p:spTree>
    <p:extLst>
      <p:ext uri="{BB962C8B-B14F-4D97-AF65-F5344CB8AC3E}">
        <p14:creationId xmlns:p14="http://schemas.microsoft.com/office/powerpoint/2010/main" val="3731637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p recs 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5000"/>
            <a:ext cx="9144000" cy="3026979"/>
          </a:xfrm>
          <a:prstGeom prst="rect">
            <a:avLst/>
          </a:prstGeom>
        </p:spPr>
      </p:pic>
      <p:pic>
        <p:nvPicPr>
          <p:cNvPr id="3" name="Recorded Sound">
            <a:hlinkClick r:id="" action="ppaction://media"/>
            <a:extLst>
              <a:ext uri="{FF2B5EF4-FFF2-40B4-BE49-F238E27FC236}">
                <a16:creationId xmlns:a16="http://schemas.microsoft.com/office/drawing/2014/main" id="{01219148-9818-48C7-B995-75BE7BD176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613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ap rec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100"/>
            <a:ext cx="9144000" cy="4982382"/>
          </a:xfrm>
          <a:prstGeom prst="rect">
            <a:avLst/>
          </a:prstGeom>
        </p:spPr>
      </p:pic>
    </p:spTree>
    <p:extLst>
      <p:ext uri="{BB962C8B-B14F-4D97-AF65-F5344CB8AC3E}">
        <p14:creationId xmlns:p14="http://schemas.microsoft.com/office/powerpoint/2010/main" val="3555502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43"/>
            <a:ext cx="8229600" cy="1143000"/>
          </a:xfrm>
        </p:spPr>
        <p:txBody>
          <a:bodyPr/>
          <a:lstStyle/>
          <a:p>
            <a:r>
              <a:rPr lang="en-US" dirty="0"/>
              <a:t>Immunotherapy for foods</a:t>
            </a:r>
          </a:p>
        </p:txBody>
      </p:sp>
      <p:sp>
        <p:nvSpPr>
          <p:cNvPr id="3" name="Content Placeholder 2"/>
          <p:cNvSpPr>
            <a:spLocks noGrp="1"/>
          </p:cNvSpPr>
          <p:nvPr>
            <p:ph idx="1"/>
          </p:nvPr>
        </p:nvSpPr>
        <p:spPr/>
        <p:txBody>
          <a:bodyPr>
            <a:normAutofit fontScale="92500" lnSpcReduction="20000"/>
          </a:bodyPr>
          <a:lstStyle/>
          <a:p>
            <a:r>
              <a:rPr lang="en-US" dirty="0"/>
              <a:t>FDA Approval of </a:t>
            </a:r>
            <a:r>
              <a:rPr lang="en-US" dirty="0" err="1"/>
              <a:t>Palforzia</a:t>
            </a:r>
            <a:r>
              <a:rPr lang="en-US" dirty="0"/>
              <a:t> Jan 2020</a:t>
            </a:r>
          </a:p>
          <a:p>
            <a:r>
              <a:rPr lang="en-US" dirty="0"/>
              <a:t>Trials for tree nuts, egg, milk</a:t>
            </a:r>
          </a:p>
          <a:p>
            <a:r>
              <a:rPr lang="en-US" dirty="0"/>
              <a:t>Induces a state of unresponsiveness to the foods, with daily ingestion</a:t>
            </a:r>
          </a:p>
          <a:p>
            <a:r>
              <a:rPr lang="en-US" dirty="0"/>
              <a:t>It works, but side effects are common and can be severe</a:t>
            </a:r>
          </a:p>
          <a:p>
            <a:pPr lvl="1"/>
            <a:r>
              <a:rPr lang="en-US" dirty="0"/>
              <a:t>Anaphylaxis, development of eosinophilic esophagitis</a:t>
            </a:r>
          </a:p>
          <a:p>
            <a:r>
              <a:rPr lang="en-US" dirty="0"/>
              <a:t>Shown decrease in skin reactivity as measured by SPT and increased threshold for challenge </a:t>
            </a:r>
          </a:p>
          <a:p>
            <a:r>
              <a:rPr lang="en-US" dirty="0"/>
              <a:t>Increase in specific IgG4</a:t>
            </a:r>
          </a:p>
          <a:p>
            <a:endParaRPr lang="en-US" dirty="0"/>
          </a:p>
        </p:txBody>
      </p:sp>
    </p:spTree>
    <p:extLst>
      <p:ext uri="{BB962C8B-B14F-4D97-AF65-F5344CB8AC3E}">
        <p14:creationId xmlns:p14="http://schemas.microsoft.com/office/powerpoint/2010/main" val="1673274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D3F61-156C-4911-8C87-A1D308A46EFC}"/>
              </a:ext>
            </a:extLst>
          </p:cNvPr>
          <p:cNvSpPr>
            <a:spLocks noGrp="1"/>
          </p:cNvSpPr>
          <p:nvPr>
            <p:ph type="title"/>
          </p:nvPr>
        </p:nvSpPr>
        <p:spPr/>
        <p:txBody>
          <a:bodyPr/>
          <a:lstStyle/>
          <a:p>
            <a:r>
              <a:rPr lang="en-US" dirty="0" err="1"/>
              <a:t>Palforzia</a:t>
            </a:r>
            <a:endParaRPr lang="en-US" dirty="0"/>
          </a:p>
        </p:txBody>
      </p:sp>
      <p:sp>
        <p:nvSpPr>
          <p:cNvPr id="3" name="Content Placeholder 2">
            <a:extLst>
              <a:ext uri="{FF2B5EF4-FFF2-40B4-BE49-F238E27FC236}">
                <a16:creationId xmlns:a16="http://schemas.microsoft.com/office/drawing/2014/main" id="{3417D6F3-FBDF-4FD4-9BB5-2724ACBAD52C}"/>
              </a:ext>
            </a:extLst>
          </p:cNvPr>
          <p:cNvSpPr>
            <a:spLocks noGrp="1"/>
          </p:cNvSpPr>
          <p:nvPr>
            <p:ph idx="1"/>
          </p:nvPr>
        </p:nvSpPr>
        <p:spPr/>
        <p:txBody>
          <a:bodyPr>
            <a:normAutofit fontScale="92500" lnSpcReduction="10000"/>
          </a:bodyPr>
          <a:lstStyle/>
          <a:p>
            <a:r>
              <a:rPr lang="en-US" dirty="0"/>
              <a:t>Only available to trained providers (will not be generally accessible)</a:t>
            </a:r>
          </a:p>
          <a:p>
            <a:r>
              <a:rPr lang="en-US" dirty="0"/>
              <a:t>Requires frequent daily dosing adjustments in clinic, then home with a maintenance dose. </a:t>
            </a:r>
            <a:r>
              <a:rPr lang="en-US" dirty="0" err="1"/>
              <a:t>Updosing</a:t>
            </a:r>
            <a:r>
              <a:rPr lang="en-US" dirty="0"/>
              <a:t> every 2 weeks done in office. </a:t>
            </a:r>
          </a:p>
          <a:p>
            <a:r>
              <a:rPr lang="en-US" dirty="0"/>
              <a:t>Side effects mainly GI; family needs to demonstrate preparedness to treat anaphylaxis, which was seen in clinical trials.</a:t>
            </a:r>
          </a:p>
          <a:p>
            <a:r>
              <a:rPr lang="en-US" dirty="0"/>
              <a:t>Academic food allergy centers are starting to roll this out (FDA approved 2020, but COVID delayed)</a:t>
            </a:r>
          </a:p>
        </p:txBody>
      </p:sp>
    </p:spTree>
    <p:extLst>
      <p:ext uri="{BB962C8B-B14F-4D97-AF65-F5344CB8AC3E}">
        <p14:creationId xmlns:p14="http://schemas.microsoft.com/office/powerpoint/2010/main" val="109475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IgE mediated food allergy</a:t>
            </a:r>
          </a:p>
        </p:txBody>
      </p:sp>
    </p:spTree>
    <p:extLst>
      <p:ext uri="{BB962C8B-B14F-4D97-AF65-F5344CB8AC3E}">
        <p14:creationId xmlns:p14="http://schemas.microsoft.com/office/powerpoint/2010/main" val="23491870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challenge!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2220" y="1279095"/>
            <a:ext cx="6968836" cy="4645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781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88AC-0C92-436C-AF98-D8F5F18964D7}"/>
              </a:ext>
            </a:extLst>
          </p:cNvPr>
          <p:cNvSpPr>
            <a:spLocks noGrp="1"/>
          </p:cNvSpPr>
          <p:nvPr>
            <p:ph type="title"/>
          </p:nvPr>
        </p:nvSpPr>
        <p:spPr/>
        <p:txBody>
          <a:bodyPr>
            <a:normAutofit fontScale="90000"/>
          </a:bodyPr>
          <a:lstStyle/>
          <a:p>
            <a:r>
              <a:rPr lang="en-US" dirty="0"/>
              <a:t>What does a food challenge look like?</a:t>
            </a:r>
          </a:p>
        </p:txBody>
      </p:sp>
      <p:sp>
        <p:nvSpPr>
          <p:cNvPr id="3" name="Content Placeholder 2">
            <a:extLst>
              <a:ext uri="{FF2B5EF4-FFF2-40B4-BE49-F238E27FC236}">
                <a16:creationId xmlns:a16="http://schemas.microsoft.com/office/drawing/2014/main" id="{62495B52-313A-4A8A-A934-687BDE252B57}"/>
              </a:ext>
            </a:extLst>
          </p:cNvPr>
          <p:cNvSpPr>
            <a:spLocks noGrp="1"/>
          </p:cNvSpPr>
          <p:nvPr>
            <p:ph idx="1"/>
          </p:nvPr>
        </p:nvSpPr>
        <p:spPr/>
        <p:txBody>
          <a:bodyPr/>
          <a:lstStyle/>
          <a:p>
            <a:r>
              <a:rPr lang="en-US" dirty="0"/>
              <a:t>If skin prick testing and/or specific </a:t>
            </a:r>
            <a:r>
              <a:rPr lang="en-US" dirty="0" err="1"/>
              <a:t>IgE</a:t>
            </a:r>
            <a:r>
              <a:rPr lang="en-US" dirty="0"/>
              <a:t> favorable, schedule for a 4-hour appointment block, off antihistamines</a:t>
            </a:r>
          </a:p>
          <a:p>
            <a:r>
              <a:rPr lang="en-US" dirty="0"/>
              <a:t>Feed small and increasing amounts of the food in 15-20 increments over about an hour until protein level is reached (set by ACAAI)</a:t>
            </a:r>
          </a:p>
          <a:p>
            <a:r>
              <a:rPr lang="en-US" dirty="0"/>
              <a:t>Monitor during feeding and for 1 hour after</a:t>
            </a:r>
          </a:p>
          <a:p>
            <a:r>
              <a:rPr lang="en-US" dirty="0"/>
              <a:t>This captures 95% of risk</a:t>
            </a:r>
          </a:p>
        </p:txBody>
      </p:sp>
    </p:spTree>
    <p:extLst>
      <p:ext uri="{BB962C8B-B14F-4D97-AF65-F5344CB8AC3E}">
        <p14:creationId xmlns:p14="http://schemas.microsoft.com/office/powerpoint/2010/main" val="448617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D264-FE22-45D7-82A6-32549906B666}"/>
              </a:ext>
            </a:extLst>
          </p:cNvPr>
          <p:cNvSpPr>
            <a:spLocks noGrp="1"/>
          </p:cNvSpPr>
          <p:nvPr>
            <p:ph type="title"/>
          </p:nvPr>
        </p:nvSpPr>
        <p:spPr/>
        <p:txBody>
          <a:bodyPr/>
          <a:lstStyle/>
          <a:p>
            <a:r>
              <a:rPr lang="en-US" dirty="0"/>
              <a:t>Food challenges</a:t>
            </a:r>
          </a:p>
        </p:txBody>
      </p:sp>
      <p:sp>
        <p:nvSpPr>
          <p:cNvPr id="3" name="Content Placeholder 2">
            <a:extLst>
              <a:ext uri="{FF2B5EF4-FFF2-40B4-BE49-F238E27FC236}">
                <a16:creationId xmlns:a16="http://schemas.microsoft.com/office/drawing/2014/main" id="{AA17A697-E6F4-44A4-A139-3F742767015F}"/>
              </a:ext>
            </a:extLst>
          </p:cNvPr>
          <p:cNvSpPr>
            <a:spLocks noGrp="1"/>
          </p:cNvSpPr>
          <p:nvPr>
            <p:ph idx="1"/>
          </p:nvPr>
        </p:nvSpPr>
        <p:spPr/>
        <p:txBody>
          <a:bodyPr/>
          <a:lstStyle/>
          <a:p>
            <a:r>
              <a:rPr lang="en-US" dirty="0"/>
              <a:t>Family must have in-date epi pens in case of late reaction </a:t>
            </a:r>
          </a:p>
          <a:p>
            <a:r>
              <a:rPr lang="en-US" dirty="0"/>
              <a:t>Food can only be eaten with parent/guardian for 1 year after passing challenge</a:t>
            </a:r>
          </a:p>
          <a:p>
            <a:r>
              <a:rPr lang="en-US" dirty="0"/>
              <a:t>If epinephrine is given twice in clinic, EMS transport to ED for extended monitoring</a:t>
            </a:r>
          </a:p>
        </p:txBody>
      </p:sp>
    </p:spTree>
    <p:extLst>
      <p:ext uri="{BB962C8B-B14F-4D97-AF65-F5344CB8AC3E}">
        <p14:creationId xmlns:p14="http://schemas.microsoft.com/office/powerpoint/2010/main" val="1947415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463"/>
            <a:ext cx="8229600" cy="1143000"/>
          </a:xfrm>
        </p:spPr>
        <p:txBody>
          <a:bodyPr>
            <a:normAutofit fontScale="90000"/>
          </a:bodyPr>
          <a:lstStyle/>
          <a:p>
            <a:r>
              <a:rPr lang="en-US" dirty="0"/>
              <a:t>So what are our recommendations?</a:t>
            </a:r>
          </a:p>
        </p:txBody>
      </p:sp>
      <p:sp>
        <p:nvSpPr>
          <p:cNvPr id="3" name="Content Placeholder 2"/>
          <p:cNvSpPr>
            <a:spLocks noGrp="1"/>
          </p:cNvSpPr>
          <p:nvPr>
            <p:ph idx="1"/>
          </p:nvPr>
        </p:nvSpPr>
        <p:spPr/>
        <p:txBody>
          <a:bodyPr>
            <a:normAutofit fontScale="85000" lnSpcReduction="10000"/>
          </a:bodyPr>
          <a:lstStyle/>
          <a:p>
            <a:r>
              <a:rPr lang="en-US" dirty="0"/>
              <a:t>In 2000, the AAP recommended delaying the introduction of allergenic foods in hopes of preventing the development of FA.</a:t>
            </a:r>
          </a:p>
          <a:p>
            <a:r>
              <a:rPr lang="en-US" dirty="0"/>
              <a:t>The incidence of FA rose during the subsequent decade, so those recommendations have been revised to advise early peanut introduction (4-6 months).</a:t>
            </a:r>
          </a:p>
          <a:p>
            <a:r>
              <a:rPr lang="en-US" dirty="0"/>
              <a:t>Breastfeed if possible</a:t>
            </a:r>
          </a:p>
          <a:p>
            <a:r>
              <a:rPr lang="en-US" dirty="0"/>
              <a:t>For a baby who is high risk for FA and is not being breastfed, hydrolyzed formula (like </a:t>
            </a:r>
            <a:r>
              <a:rPr lang="en-US" dirty="0" err="1"/>
              <a:t>Alimentum</a:t>
            </a:r>
            <a:r>
              <a:rPr lang="en-US" dirty="0"/>
              <a:t>) is the better option to help prevent the development of allergic disease</a:t>
            </a:r>
          </a:p>
        </p:txBody>
      </p:sp>
    </p:spTree>
    <p:extLst>
      <p:ext uri="{BB962C8B-B14F-4D97-AF65-F5344CB8AC3E}">
        <p14:creationId xmlns:p14="http://schemas.microsoft.com/office/powerpoint/2010/main" val="1990974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endParaRPr lang="en-US" dirty="0"/>
          </a:p>
          <a:p>
            <a:r>
              <a:rPr lang="en-US" dirty="0"/>
              <a:t>Try non allergenic foods first: i.e. fruits and vegetables</a:t>
            </a:r>
          </a:p>
          <a:p>
            <a:r>
              <a:rPr lang="en-US" dirty="0"/>
              <a:t>We recommend introducing the potentially allergenic foods at home, not at a restaurant or daycare</a:t>
            </a:r>
          </a:p>
          <a:p>
            <a:r>
              <a:rPr lang="en-US" dirty="0"/>
              <a:t>If there is no reaction, gradually increase the amount</a:t>
            </a:r>
          </a:p>
          <a:p>
            <a:r>
              <a:rPr lang="en-US" dirty="0"/>
              <a:t>Patients with severe or difficult to control atopic dermatitis or with a known food allergy can benefit from evaluation by an allergist prior to introducing further allergenic foods.</a:t>
            </a:r>
          </a:p>
          <a:p>
            <a:r>
              <a:rPr lang="en-US" dirty="0"/>
              <a:t>Human fetal T cells are responsive as early as 22 weeks gestation, both to the positive (microbial exposure and diet) and the negative (cigarette smoke, pollution)</a:t>
            </a:r>
          </a:p>
          <a:p>
            <a:endParaRPr lang="en-US" dirty="0"/>
          </a:p>
          <a:p>
            <a:endParaRPr lang="en-US" dirty="0"/>
          </a:p>
        </p:txBody>
      </p:sp>
    </p:spTree>
    <p:extLst>
      <p:ext uri="{BB962C8B-B14F-4D97-AF65-F5344CB8AC3E}">
        <p14:creationId xmlns:p14="http://schemas.microsoft.com/office/powerpoint/2010/main" val="2722513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9F251-475B-44DA-AC57-222E6F26171F}"/>
              </a:ext>
            </a:extLst>
          </p:cNvPr>
          <p:cNvSpPr>
            <a:spLocks noGrp="1"/>
          </p:cNvSpPr>
          <p:nvPr>
            <p:ph type="title"/>
          </p:nvPr>
        </p:nvSpPr>
        <p:spPr/>
        <p:txBody>
          <a:bodyPr/>
          <a:lstStyle/>
          <a:p>
            <a:r>
              <a:rPr lang="en-US" dirty="0"/>
              <a:t>Recommendations cont’d</a:t>
            </a:r>
          </a:p>
        </p:txBody>
      </p:sp>
      <p:sp>
        <p:nvSpPr>
          <p:cNvPr id="3" name="Content Placeholder 2">
            <a:extLst>
              <a:ext uri="{FF2B5EF4-FFF2-40B4-BE49-F238E27FC236}">
                <a16:creationId xmlns:a16="http://schemas.microsoft.com/office/drawing/2014/main" id="{7E1DD373-61F5-471E-8184-0670185A2577}"/>
              </a:ext>
            </a:extLst>
          </p:cNvPr>
          <p:cNvSpPr>
            <a:spLocks noGrp="1"/>
          </p:cNvSpPr>
          <p:nvPr>
            <p:ph idx="1"/>
          </p:nvPr>
        </p:nvSpPr>
        <p:spPr/>
        <p:txBody>
          <a:bodyPr/>
          <a:lstStyle/>
          <a:p>
            <a:r>
              <a:rPr lang="en-US" dirty="0"/>
              <a:t>No need to limit foods in breastmilk as this may actually increase tolerance in infant to allergenic foods and even environmental allergens</a:t>
            </a:r>
          </a:p>
          <a:p>
            <a:r>
              <a:rPr lang="en-US" dirty="0"/>
              <a:t>Complementary foods can be introduced between 4 and 6 months of age.</a:t>
            </a:r>
          </a:p>
          <a:p>
            <a:endParaRPr lang="en-US" dirty="0"/>
          </a:p>
        </p:txBody>
      </p:sp>
    </p:spTree>
    <p:extLst>
      <p:ext uri="{BB962C8B-B14F-4D97-AF65-F5344CB8AC3E}">
        <p14:creationId xmlns:p14="http://schemas.microsoft.com/office/powerpoint/2010/main" val="15370245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8B67-1335-4A06-BC29-7AAF7284B005}"/>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6C8A70B6-D33C-42E8-B63A-1B4A4E945AC0}"/>
              </a:ext>
            </a:extLst>
          </p:cNvPr>
          <p:cNvSpPr>
            <a:spLocks noGrp="1"/>
          </p:cNvSpPr>
          <p:nvPr>
            <p:ph idx="1"/>
          </p:nvPr>
        </p:nvSpPr>
        <p:spPr/>
        <p:txBody>
          <a:bodyPr/>
          <a:lstStyle/>
          <a:p>
            <a:r>
              <a:rPr lang="en-US" dirty="0"/>
              <a:t>Lauren Carlson, MSN, APRN, FNP-BC</a:t>
            </a:r>
          </a:p>
          <a:p>
            <a:r>
              <a:rPr lang="en-US" dirty="0"/>
              <a:t>Stacy </a:t>
            </a:r>
            <a:r>
              <a:rPr lang="en-US" dirty="0" err="1"/>
              <a:t>Dorris</a:t>
            </a:r>
            <a:r>
              <a:rPr lang="en-US" dirty="0"/>
              <a:t>, MD</a:t>
            </a:r>
          </a:p>
          <a:p>
            <a:r>
              <a:rPr lang="en-US" dirty="0"/>
              <a:t>The Vanderbilt Pediatric Allergy and Immunology Clinic, Nashville, TN</a:t>
            </a:r>
          </a:p>
        </p:txBody>
      </p:sp>
    </p:spTree>
    <p:extLst>
      <p:ext uri="{BB962C8B-B14F-4D97-AF65-F5344CB8AC3E}">
        <p14:creationId xmlns:p14="http://schemas.microsoft.com/office/powerpoint/2010/main" val="1156024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EF35DE54-A52D-4C69-B48A-757521837AD9}"/>
              </a:ext>
            </a:extLst>
          </p:cNvPr>
          <p:cNvSpPr>
            <a:spLocks noGrp="1"/>
          </p:cNvSpPr>
          <p:nvPr>
            <p:ph type="title"/>
          </p:nvPr>
        </p:nvSpPr>
        <p:spPr>
          <a:xfrm>
            <a:off x="603362" y="3992591"/>
            <a:ext cx="3604497" cy="1644592"/>
          </a:xfrm>
        </p:spPr>
        <p:txBody>
          <a:bodyPr vert="horz" lIns="91440" tIns="45720" rIns="91440" bIns="45720" rtlCol="0" anchor="t">
            <a:normAutofit/>
          </a:bodyPr>
          <a:lstStyle/>
          <a:p>
            <a:pPr defTabSz="914400">
              <a:lnSpc>
                <a:spcPct val="90000"/>
              </a:lnSpc>
            </a:pPr>
            <a:r>
              <a:rPr lang="en-US" sz="3800" dirty="0">
                <a:solidFill>
                  <a:srgbClr val="000000"/>
                </a:solidFill>
              </a:rPr>
              <a:t>Questions?</a:t>
            </a:r>
            <a:br>
              <a:rPr lang="en-US" sz="3800" dirty="0">
                <a:solidFill>
                  <a:srgbClr val="000000"/>
                </a:solidFill>
              </a:rPr>
            </a:br>
            <a:endParaRPr lang="en-US" sz="3800" dirty="0">
              <a:solidFill>
                <a:srgbClr val="000000"/>
              </a:solidFill>
            </a:endParaRPr>
          </a:p>
        </p:txBody>
      </p:sp>
      <p:sp>
        <p:nvSpPr>
          <p:cNvPr id="4" name="Text Placeholder 3">
            <a:extLst>
              <a:ext uri="{FF2B5EF4-FFF2-40B4-BE49-F238E27FC236}">
                <a16:creationId xmlns:a16="http://schemas.microsoft.com/office/drawing/2014/main" id="{132FFB03-D7EE-4B88-8B5B-A93AD6724BF0}"/>
              </a:ext>
            </a:extLst>
          </p:cNvPr>
          <p:cNvSpPr>
            <a:spLocks noGrp="1"/>
          </p:cNvSpPr>
          <p:nvPr>
            <p:ph type="body" sz="half" idx="2"/>
          </p:nvPr>
        </p:nvSpPr>
        <p:spPr/>
        <p:txBody>
          <a:bodyPr/>
          <a:lstStyle/>
          <a:p>
            <a:r>
              <a:rPr lang="en-US" dirty="0"/>
              <a:t>kim.woodward@vumc.org</a:t>
            </a:r>
          </a:p>
        </p:txBody>
      </p:sp>
      <p:pic>
        <p:nvPicPr>
          <p:cNvPr id="5" name="Picture 4">
            <a:extLst>
              <a:ext uri="{FF2B5EF4-FFF2-40B4-BE49-F238E27FC236}">
                <a16:creationId xmlns:a16="http://schemas.microsoft.com/office/drawing/2014/main" id="{56AD5053-94FC-4C73-94EE-BC0D12B1A2DD}"/>
              </a:ext>
            </a:extLst>
          </p:cNvPr>
          <p:cNvPicPr>
            <a:picLocks noChangeAspect="1"/>
          </p:cNvPicPr>
          <p:nvPr/>
        </p:nvPicPr>
        <p:blipFill>
          <a:blip r:embed="rId4"/>
          <a:stretch>
            <a:fillRect/>
          </a:stretch>
        </p:blipFill>
        <p:spPr>
          <a:xfrm>
            <a:off x="3859421" y="0"/>
            <a:ext cx="5143500" cy="6858000"/>
          </a:xfrm>
          <a:prstGeom prst="rect">
            <a:avLst/>
          </a:prstGeom>
        </p:spPr>
      </p:pic>
    </p:spTree>
    <p:extLst>
      <p:ext uri="{BB962C8B-B14F-4D97-AF65-F5344CB8AC3E}">
        <p14:creationId xmlns:p14="http://schemas.microsoft.com/office/powerpoint/2010/main" val="233764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Prevalence	</a:t>
            </a:r>
          </a:p>
        </p:txBody>
      </p:sp>
      <p:sp>
        <p:nvSpPr>
          <p:cNvPr id="3" name="Content Placeholder 2"/>
          <p:cNvSpPr>
            <a:spLocks noGrp="1"/>
          </p:cNvSpPr>
          <p:nvPr>
            <p:ph idx="1"/>
          </p:nvPr>
        </p:nvSpPr>
        <p:spPr/>
        <p:txBody>
          <a:bodyPr>
            <a:normAutofit lnSpcReduction="10000"/>
          </a:bodyPr>
          <a:lstStyle/>
          <a:p>
            <a:r>
              <a:rPr lang="en-US" dirty="0"/>
              <a:t>7-8% of all children in first 3 years of life, 2-3% of adults</a:t>
            </a:r>
          </a:p>
          <a:p>
            <a:pPr lvl="1"/>
            <a:r>
              <a:rPr lang="en-US" dirty="0"/>
              <a:t>Infants with moderate to severe AD at highest risk</a:t>
            </a:r>
          </a:p>
          <a:p>
            <a:pPr lvl="1"/>
            <a:r>
              <a:rPr lang="en-US" dirty="0"/>
              <a:t>Of food allergic children, peanut is the most prevalent allergen, followed by milk and then shellfish</a:t>
            </a:r>
          </a:p>
          <a:p>
            <a:r>
              <a:rPr lang="en-US" dirty="0"/>
              <a:t>National surveys suggest that the prevalence of peanut allergy has tripled since the 1990s</a:t>
            </a:r>
          </a:p>
          <a:p>
            <a:pPr lvl="1"/>
            <a:r>
              <a:rPr lang="en-US" dirty="0"/>
              <a:t>Some studies are based on self report, which tends to overestimate the prevalence</a:t>
            </a:r>
          </a:p>
          <a:p>
            <a:endParaRPr lang="en-US" dirty="0"/>
          </a:p>
          <a:p>
            <a:endParaRPr lang="en-US" dirty="0"/>
          </a:p>
          <a:p>
            <a:endParaRPr lang="en-US" dirty="0"/>
          </a:p>
        </p:txBody>
      </p:sp>
      <p:sp>
        <p:nvSpPr>
          <p:cNvPr id="4" name="TextBox 3">
            <a:extLst>
              <a:ext uri="{FF2B5EF4-FFF2-40B4-BE49-F238E27FC236}">
                <a16:creationId xmlns:a16="http://schemas.microsoft.com/office/drawing/2014/main" id="{CBBB21D4-F94C-4267-84BE-3F8845C36A54}"/>
              </a:ext>
            </a:extLst>
          </p:cNvPr>
          <p:cNvSpPr txBox="1"/>
          <p:nvPr/>
        </p:nvSpPr>
        <p:spPr>
          <a:xfrm>
            <a:off x="259492" y="6308725"/>
            <a:ext cx="3435178" cy="507831"/>
          </a:xfrm>
          <a:prstGeom prst="rect">
            <a:avLst/>
          </a:prstGeom>
          <a:noFill/>
        </p:spPr>
        <p:txBody>
          <a:bodyPr wrap="square" rtlCol="0">
            <a:spAutoFit/>
          </a:bodyPr>
          <a:lstStyle/>
          <a:p>
            <a:r>
              <a:rPr lang="en-US" sz="900" dirty="0"/>
              <a:t>Gupta, R, et al. The Prevalence, Severity and Distribution of Childhood Food Allergy in the United States. </a:t>
            </a:r>
            <a:r>
              <a:rPr lang="en-US" sz="900" i="1" dirty="0"/>
              <a:t>Pediatrics</a:t>
            </a:r>
            <a:r>
              <a:rPr lang="en-US" sz="900" dirty="0"/>
              <a:t> 2011; 10.1542/ped.2011-0204</a:t>
            </a:r>
          </a:p>
        </p:txBody>
      </p:sp>
    </p:spTree>
    <p:extLst>
      <p:ext uri="{BB962C8B-B14F-4D97-AF65-F5344CB8AC3E}">
        <p14:creationId xmlns:p14="http://schemas.microsoft.com/office/powerpoint/2010/main" val="302095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0" y="838200"/>
            <a:ext cx="6350000" cy="4830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Rectangle 6"/>
          <p:cNvSpPr/>
          <p:nvPr/>
        </p:nvSpPr>
        <p:spPr>
          <a:xfrm>
            <a:off x="0" y="5835134"/>
            <a:ext cx="9144000" cy="369332"/>
          </a:xfrm>
          <a:prstGeom prst="rect">
            <a:avLst/>
          </a:prstGeom>
        </p:spPr>
        <p:txBody>
          <a:bodyPr wrap="square">
            <a:spAutoFit/>
          </a:bodyPr>
          <a:lstStyle/>
          <a:p>
            <a:r>
              <a:rPr lang="en-US" i="1" dirty="0"/>
              <a:t>Journal of Allergy and Clinical Immunology</a:t>
            </a:r>
            <a:r>
              <a:rPr lang="en-US" dirty="0"/>
              <a:t> 2016 137, 998-1010DOI: (10.1016/j.jaci.2016.02.005) </a:t>
            </a:r>
          </a:p>
        </p:txBody>
      </p:sp>
      <p:pic>
        <p:nvPicPr>
          <p:cNvPr id="2" name="Recorded Sound">
            <a:hlinkClick r:id="" action="ppaction://media"/>
            <a:extLst>
              <a:ext uri="{FF2B5EF4-FFF2-40B4-BE49-F238E27FC236}">
                <a16:creationId xmlns:a16="http://schemas.microsoft.com/office/drawing/2014/main" id="{1539DED6-7B0A-4627-BAA2-C26A25BCE7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599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6037</Words>
  <Application>Microsoft Office PowerPoint</Application>
  <PresentationFormat>On-screen Show (4:3)</PresentationFormat>
  <Paragraphs>532</Paragraphs>
  <Slides>77</Slides>
  <Notes>65</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77</vt:i4>
      </vt:variant>
    </vt:vector>
  </HeadingPairs>
  <TitlesOfParts>
    <vt:vector size="80" baseType="lpstr">
      <vt:lpstr>Arial</vt:lpstr>
      <vt:lpstr>Calibri</vt:lpstr>
      <vt:lpstr>Office Theme</vt:lpstr>
      <vt:lpstr>The Ins and Outs of Food Allergy in Pediatrics 25th Annual Three Rivers NAPNAP Winter Symposium </vt:lpstr>
      <vt:lpstr>Objectives </vt:lpstr>
      <vt:lpstr>Public perception</vt:lpstr>
      <vt:lpstr>AAAAI* definition of food allergy</vt:lpstr>
      <vt:lpstr>PowerPoint Presentation</vt:lpstr>
      <vt:lpstr>Immune Mediated</vt:lpstr>
      <vt:lpstr>IgE mediated food allergy</vt:lpstr>
      <vt:lpstr>Prevalence </vt:lpstr>
      <vt:lpstr>PowerPoint Presentation</vt:lpstr>
      <vt:lpstr>Allergens</vt:lpstr>
      <vt:lpstr>Characteristics of food allergens</vt:lpstr>
      <vt:lpstr>PowerPoint Presentation</vt:lpstr>
      <vt:lpstr>Symptoms Consistent With IgE Mediated Reactions</vt:lpstr>
      <vt:lpstr>Characteristics of IgE mediated food reaction</vt:lpstr>
      <vt:lpstr>History</vt:lpstr>
      <vt:lpstr>So what about processing foods?</vt:lpstr>
      <vt:lpstr>Near fatal/fatal anaphylaxis</vt:lpstr>
      <vt:lpstr>Common foods by age</vt:lpstr>
      <vt:lpstr>Diagnosis</vt:lpstr>
      <vt:lpstr>Skin testing</vt:lpstr>
      <vt:lpstr>Skin testing preparations</vt:lpstr>
      <vt:lpstr>PowerPoint Presentation</vt:lpstr>
      <vt:lpstr>Specific IgE: Immunocap</vt:lpstr>
      <vt:lpstr>ImmunoCAP</vt:lpstr>
      <vt:lpstr>PowerPoint Presentation</vt:lpstr>
      <vt:lpstr>Component testing</vt:lpstr>
      <vt:lpstr>Atopy patch testing</vt:lpstr>
      <vt:lpstr>What about other tests?</vt:lpstr>
      <vt:lpstr>Common foods, interesting trivia </vt:lpstr>
      <vt:lpstr>Cow’s milk</vt:lpstr>
      <vt:lpstr>Egg</vt:lpstr>
      <vt:lpstr>PowerPoint Presentation</vt:lpstr>
      <vt:lpstr>Peanut</vt:lpstr>
      <vt:lpstr>PowerPoint Presentation</vt:lpstr>
      <vt:lpstr>Soybean</vt:lpstr>
      <vt:lpstr>Tree nut</vt:lpstr>
      <vt:lpstr>Quiz</vt:lpstr>
      <vt:lpstr>Tree nuts</vt:lpstr>
      <vt:lpstr>Fish</vt:lpstr>
      <vt:lpstr>Fish</vt:lpstr>
      <vt:lpstr>Shellfish</vt:lpstr>
      <vt:lpstr>PowerPoint Presentation</vt:lpstr>
      <vt:lpstr>Getting the history</vt:lpstr>
      <vt:lpstr>Physical Examination</vt:lpstr>
      <vt:lpstr>Management: IgE mediated FA </vt:lpstr>
      <vt:lpstr>Management in your office</vt:lpstr>
      <vt:lpstr>Will they outgrow it??</vt:lpstr>
      <vt:lpstr>How do we know if they have outgrown it?</vt:lpstr>
      <vt:lpstr>Alpha gal</vt:lpstr>
      <vt:lpstr>Alpha gal prevalence</vt:lpstr>
      <vt:lpstr>Oral allergy syndrome</vt:lpstr>
      <vt:lpstr>Cross-reactivity patterns in oral allergy syndrome (pollen-food allergy syndrome)</vt:lpstr>
      <vt:lpstr>PowerPoint Presentation</vt:lpstr>
      <vt:lpstr>Non IgE mediated food allergy</vt:lpstr>
      <vt:lpstr>Food protein induced enterocolitis syndrome (FPIES)</vt:lpstr>
      <vt:lpstr>FPIES</vt:lpstr>
      <vt:lpstr>Lab abnormalities: FPIES acute reaction</vt:lpstr>
      <vt:lpstr>FPIES: Diagnosis</vt:lpstr>
      <vt:lpstr>Management</vt:lpstr>
      <vt:lpstr>Mixed IgE/non IgE</vt:lpstr>
      <vt:lpstr>Eosinophilic esophagitis</vt:lpstr>
      <vt:lpstr>Diagnosis/Treatment</vt:lpstr>
      <vt:lpstr>What’s New</vt:lpstr>
      <vt:lpstr>PowerPoint Presentation</vt:lpstr>
      <vt:lpstr>What do we consider a LEAP baby?</vt:lpstr>
      <vt:lpstr>PowerPoint Presentation</vt:lpstr>
      <vt:lpstr>PowerPoint Presentation</vt:lpstr>
      <vt:lpstr>Immunotherapy for foods</vt:lpstr>
      <vt:lpstr>Palforzia</vt:lpstr>
      <vt:lpstr>Food challenge!</vt:lpstr>
      <vt:lpstr>What does a food challenge look like?</vt:lpstr>
      <vt:lpstr>Food challenges</vt:lpstr>
      <vt:lpstr>So what are our recommendations?</vt:lpstr>
      <vt:lpstr>PowerPoint Presentation</vt:lpstr>
      <vt:lpstr>Recommendations cont’d</vt:lpstr>
      <vt:lpstr>Thank you</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Cross-reactivity patterns in oral allergy syndrome (pollen-food allergy syndrome)</dc:title>
  <dc:creator>Woodward, Kimberly B</dc:creator>
  <cp:lastModifiedBy>Woodward, Kimberly B</cp:lastModifiedBy>
  <cp:revision>10</cp:revision>
  <dcterms:created xsi:type="dcterms:W3CDTF">2021-01-15T20:07:56Z</dcterms:created>
  <dcterms:modified xsi:type="dcterms:W3CDTF">2021-01-30T20:48:03Z</dcterms:modified>
</cp:coreProperties>
</file>