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Neucha"/>
      <p:regular r:id="rId11"/>
    </p:embeddedFont>
    <p:embeddedFont>
      <p:font typeface="Josefin Sans"/>
      <p:regular r:id="rId12"/>
      <p:bold r:id="rId13"/>
      <p:italic r:id="rId14"/>
      <p:boldItalic r:id="rId15"/>
    </p:embeddedFont>
    <p:embeddedFont>
      <p:font typeface="Sigmar One"/>
      <p:regular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Neucha-regular.fntdata"/><Relationship Id="rId10" Type="http://schemas.openxmlformats.org/officeDocument/2006/relationships/slide" Target="slides/slide5.xml"/><Relationship Id="rId13" Type="http://schemas.openxmlformats.org/officeDocument/2006/relationships/font" Target="fonts/JosefinSans-bold.fntdata"/><Relationship Id="rId12" Type="http://schemas.openxmlformats.org/officeDocument/2006/relationships/font" Target="fonts/Josefin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JosefinSans-boldItalic.fntdata"/><Relationship Id="rId14" Type="http://schemas.openxmlformats.org/officeDocument/2006/relationships/font" Target="fonts/JosefinSans-italic.fntdata"/><Relationship Id="rId16" Type="http://schemas.openxmlformats.org/officeDocument/2006/relationships/font" Target="fonts/SigmarOn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a2547b0f6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a2547b0f6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Canada, before this game was called "hockey" what did Canadians call this ball and stick game?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Which is not one of the original 6?</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a2547b0f6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a2547b0f6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Name the three types of shots in hockey.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-Wrist shot, Slap shot, and Backhand shot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a2547b0f6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a2547b0f6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a defensive player, why would it be beneficial to force the offensive players towards the outsides of the rink?</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a2547b0f6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a2547b0f6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16.jpg"/><Relationship Id="rId5" Type="http://schemas.openxmlformats.org/officeDocument/2006/relationships/slide" Target="/ppt/slides/slide3.xml"/><Relationship Id="rId6" Type="http://schemas.openxmlformats.org/officeDocument/2006/relationships/slide" Target="/ppt/slides/slide4.xml"/><Relationship Id="rId7" Type="http://schemas.openxmlformats.org/officeDocument/2006/relationships/image" Target="../media/image7.png"/><Relationship Id="rId8" Type="http://schemas.openxmlformats.org/officeDocument/2006/relationships/image" Target="../media/image15.png"/></Relationships>
</file>

<file path=ppt/slides/_rels/slide2.xml.rels><?xml version="1.0" encoding="UTF-8" standalone="yes"?><Relationships xmlns="http://schemas.openxmlformats.org/package/2006/relationships"><Relationship Id="rId11" Type="http://schemas.openxmlformats.org/officeDocument/2006/relationships/hyperlink" Target="https://www.sportsnet.ca/hockey/hockey-101-playing-the-game/" TargetMode="External"/><Relationship Id="rId10" Type="http://schemas.openxmlformats.org/officeDocument/2006/relationships/image" Target="../media/image14.png"/><Relationship Id="rId13" Type="http://schemas.openxmlformats.org/officeDocument/2006/relationships/hyperlink" Target="https://blog.purehockey.com/hockey-culture-traditions/brief-history-of-the-nhl-original-six-franchises/" TargetMode="External"/><Relationship Id="rId12"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hyperlink" Target="http://www.youtube.com/watch?v=6aMW5mOKxB8" TargetMode="External"/><Relationship Id="rId9" Type="http://schemas.openxmlformats.org/officeDocument/2006/relationships/hyperlink" Target="https://www.youtube.com/watch?v=kuyxp0XcZN4" TargetMode="External"/><Relationship Id="rId15" Type="http://schemas.openxmlformats.org/officeDocument/2006/relationships/hyperlink" Target="https://blog.purehockey.com/hockey-culture-traditions/brief-history-of-the-nhl-original-six-franchises/" TargetMode="External"/><Relationship Id="rId14" Type="http://schemas.openxmlformats.org/officeDocument/2006/relationships/image" Target="../media/image11.png"/><Relationship Id="rId17" Type="http://schemas.openxmlformats.org/officeDocument/2006/relationships/hyperlink" Target="http://www.youtube.com/watch?v=wjmGugcxOQw" TargetMode="External"/><Relationship Id="rId16" Type="http://schemas.openxmlformats.org/officeDocument/2006/relationships/image" Target="../media/image12.png"/><Relationship Id="rId5" Type="http://schemas.openxmlformats.org/officeDocument/2006/relationships/image" Target="../media/image21.jpg"/><Relationship Id="rId19" Type="http://schemas.openxmlformats.org/officeDocument/2006/relationships/image" Target="../media/image8.png"/><Relationship Id="rId6" Type="http://schemas.openxmlformats.org/officeDocument/2006/relationships/hyperlink" Target="http://www.youtube.com/watch?v=Y5z-lRvfXUA" TargetMode="External"/><Relationship Id="rId18" Type="http://schemas.openxmlformats.org/officeDocument/2006/relationships/image" Target="../media/image4.jpg"/><Relationship Id="rId7" Type="http://schemas.openxmlformats.org/officeDocument/2006/relationships/image" Target="../media/image1.jpg"/><Relationship Id="rId8" Type="http://schemas.openxmlformats.org/officeDocument/2006/relationships/image" Target="../media/image17.png"/></Relationships>
</file>

<file path=ppt/slides/_rels/slide3.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18.png"/><Relationship Id="rId13" Type="http://schemas.openxmlformats.org/officeDocument/2006/relationships/image" Target="../media/image23.jpg"/><Relationship Id="rId12" Type="http://schemas.openxmlformats.org/officeDocument/2006/relationships/hyperlink" Target="http://www.youtube.com/watch?v=DY1Q9yXhwPI" TargetMode="External"/><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hyperlink" Target="https://www.youtube.com/watch?v=WYU1pEGgCnw" TargetMode="External"/><Relationship Id="rId15" Type="http://schemas.openxmlformats.org/officeDocument/2006/relationships/image" Target="../media/image19.jpg"/><Relationship Id="rId14" Type="http://schemas.openxmlformats.org/officeDocument/2006/relationships/hyperlink" Target="http://www.youtube.com/watch?v=7mOKnOSSriI" TargetMode="External"/><Relationship Id="rId16" Type="http://schemas.openxmlformats.org/officeDocument/2006/relationships/image" Target="../media/image20.png"/><Relationship Id="rId5" Type="http://schemas.openxmlformats.org/officeDocument/2006/relationships/image" Target="../media/image17.png"/><Relationship Id="rId6" Type="http://schemas.openxmlformats.org/officeDocument/2006/relationships/hyperlink" Target="https://www.youtube.com/watch?v=5it22DYmjJQ" TargetMode="External"/><Relationship Id="rId7" Type="http://schemas.openxmlformats.org/officeDocument/2006/relationships/image" Target="../media/image10.png"/><Relationship Id="rId8" Type="http://schemas.openxmlformats.org/officeDocument/2006/relationships/hyperlink" Target="https://www.youtube.com/watch?v=WYU1pEGgCnw" TargetMode="External"/></Relationships>
</file>

<file path=ppt/slides/_rels/slide4.xml.rels><?xml version="1.0" encoding="UTF-8" standalone="yes"?><Relationships xmlns="http://schemas.openxmlformats.org/package/2006/relationships"><Relationship Id="rId11" Type="http://schemas.openxmlformats.org/officeDocument/2006/relationships/image" Target="../media/image32.png"/><Relationship Id="rId10" Type="http://schemas.openxmlformats.org/officeDocument/2006/relationships/image" Target="../media/image17.png"/><Relationship Id="rId13" Type="http://schemas.openxmlformats.org/officeDocument/2006/relationships/hyperlink" Target="http://www.youtube.com/watch?v=O9r9AJx2jKo" TargetMode="External"/><Relationship Id="rId12" Type="http://schemas.openxmlformats.org/officeDocument/2006/relationships/image" Target="../media/image29.pn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2.jpg"/><Relationship Id="rId4" Type="http://schemas.openxmlformats.org/officeDocument/2006/relationships/hyperlink" Target="http://www.youtube.com/watch?v=-qrgHUPTEqU" TargetMode="External"/><Relationship Id="rId9" Type="http://schemas.openxmlformats.org/officeDocument/2006/relationships/image" Target="../media/image34.png"/><Relationship Id="rId14" Type="http://schemas.openxmlformats.org/officeDocument/2006/relationships/image" Target="../media/image30.jpg"/><Relationship Id="rId5" Type="http://schemas.openxmlformats.org/officeDocument/2006/relationships/image" Target="../media/image24.jpg"/><Relationship Id="rId6" Type="http://schemas.openxmlformats.org/officeDocument/2006/relationships/hyperlink" Target="http://www.youtube.com/watch?v=_olE3I0W8aw" TargetMode="External"/><Relationship Id="rId7" Type="http://schemas.openxmlformats.org/officeDocument/2006/relationships/image" Target="../media/image28.jpg"/><Relationship Id="rId8" Type="http://schemas.openxmlformats.org/officeDocument/2006/relationships/hyperlink" Target="https://www.youtube.com/watch?v=XAvQuvin_Ok" TargetMode="External"/></Relationships>
</file>

<file path=ppt/slides/_rels/slide5.xml.rels><?xml version="1.0" encoding="UTF-8" standalone="yes"?><Relationships xmlns="http://schemas.openxmlformats.org/package/2006/relationships"><Relationship Id="rId11" Type="http://schemas.openxmlformats.org/officeDocument/2006/relationships/image" Target="../media/image31.jpg"/><Relationship Id="rId10" Type="http://schemas.openxmlformats.org/officeDocument/2006/relationships/hyperlink" Target="http://www.youtube.com/watch?v=qTMh3y_QKu4" TargetMode="External"/><Relationship Id="rId13" Type="http://schemas.openxmlformats.org/officeDocument/2006/relationships/image" Target="../media/image25.png"/><Relationship Id="rId12"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3.jpg"/><Relationship Id="rId4" Type="http://schemas.openxmlformats.org/officeDocument/2006/relationships/image" Target="../media/image3.png"/><Relationship Id="rId9" Type="http://schemas.openxmlformats.org/officeDocument/2006/relationships/image" Target="../media/image27.jpg"/><Relationship Id="rId5" Type="http://schemas.openxmlformats.org/officeDocument/2006/relationships/image" Target="../media/image17.png"/><Relationship Id="rId6" Type="http://schemas.openxmlformats.org/officeDocument/2006/relationships/hyperlink" Target="http://www.youtube.com/watch?v=BUPdFuCghy8" TargetMode="External"/><Relationship Id="rId7" Type="http://schemas.openxmlformats.org/officeDocument/2006/relationships/image" Target="../media/image35.jpg"/><Relationship Id="rId8" Type="http://schemas.openxmlformats.org/officeDocument/2006/relationships/hyperlink" Target="http://www.youtube.com/watch?v=krXFZlHng3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296750"/>
            <a:ext cx="8520600" cy="73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CC0000"/>
                </a:solidFill>
                <a:highlight>
                  <a:srgbClr val="000000"/>
                </a:highlight>
                <a:latin typeface="Sigmar One"/>
                <a:ea typeface="Sigmar One"/>
                <a:cs typeface="Sigmar One"/>
                <a:sym typeface="Sigmar One"/>
              </a:rPr>
              <a:t>Virtual Hockey Unit</a:t>
            </a:r>
            <a:endParaRPr>
              <a:solidFill>
                <a:srgbClr val="CC0000"/>
              </a:solidFill>
              <a:highlight>
                <a:srgbClr val="000000"/>
              </a:highlight>
              <a:latin typeface="Sigmar One"/>
              <a:ea typeface="Sigmar One"/>
              <a:cs typeface="Sigmar One"/>
              <a:sym typeface="Sigmar One"/>
            </a:endParaRPr>
          </a:p>
        </p:txBody>
      </p:sp>
      <p:pic>
        <p:nvPicPr>
          <p:cNvPr id="55" name="Google Shape;55;p13"/>
          <p:cNvPicPr preferRelativeResize="0"/>
          <p:nvPr/>
        </p:nvPicPr>
        <p:blipFill>
          <a:blip r:embed="rId4">
            <a:alphaModFix/>
          </a:blip>
          <a:stretch>
            <a:fillRect/>
          </a:stretch>
        </p:blipFill>
        <p:spPr>
          <a:xfrm>
            <a:off x="435025" y="1188650"/>
            <a:ext cx="3249802" cy="3693699"/>
          </a:xfrm>
          <a:prstGeom prst="rect">
            <a:avLst/>
          </a:prstGeom>
          <a:noFill/>
          <a:ln>
            <a:noFill/>
          </a:ln>
        </p:spPr>
      </p:pic>
      <p:sp>
        <p:nvSpPr>
          <p:cNvPr id="56" name="Google Shape;56;p13"/>
          <p:cNvSpPr txBox="1"/>
          <p:nvPr/>
        </p:nvSpPr>
        <p:spPr>
          <a:xfrm>
            <a:off x="665325" y="1573750"/>
            <a:ext cx="3019500" cy="31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rgbClr val="FFFFFF"/>
                </a:solidFill>
                <a:latin typeface="Sigmar One"/>
                <a:ea typeface="Sigmar One"/>
                <a:cs typeface="Sigmar One"/>
                <a:sym typeface="Sigmar One"/>
              </a:rPr>
              <a:t>Schedule:</a:t>
            </a:r>
            <a:endParaRPr sz="2700">
              <a:solidFill>
                <a:srgbClr val="FFFFFF"/>
              </a:solidFill>
              <a:latin typeface="Sigmar One"/>
              <a:ea typeface="Sigmar One"/>
              <a:cs typeface="Sigmar One"/>
              <a:sym typeface="Sigmar One"/>
            </a:endParaRPr>
          </a:p>
          <a:p>
            <a:pPr indent="0" lvl="0" marL="0" rtl="0" algn="l">
              <a:spcBef>
                <a:spcPts val="0"/>
              </a:spcBef>
              <a:spcAft>
                <a:spcPts val="0"/>
              </a:spcAft>
              <a:buNone/>
            </a:pPr>
            <a:r>
              <a:t/>
            </a:r>
            <a:endParaRPr>
              <a:solidFill>
                <a:srgbClr val="FFFFFF"/>
              </a:solidFill>
              <a:latin typeface="Sigmar One"/>
              <a:ea typeface="Sigmar One"/>
              <a:cs typeface="Sigmar One"/>
              <a:sym typeface="Sigmar One"/>
            </a:endParaRPr>
          </a:p>
          <a:p>
            <a:pPr indent="0" lvl="0" marL="0" rtl="0" algn="l">
              <a:spcBef>
                <a:spcPts val="0"/>
              </a:spcBef>
              <a:spcAft>
                <a:spcPts val="0"/>
              </a:spcAft>
              <a:buNone/>
            </a:pPr>
            <a:r>
              <a:rPr lang="en" sz="2200" u="sng">
                <a:solidFill>
                  <a:srgbClr val="FFFFFF"/>
                </a:solidFill>
                <a:latin typeface="Sigmar One"/>
                <a:ea typeface="Sigmar One"/>
                <a:cs typeface="Sigmar One"/>
                <a:sym typeface="Sigmar One"/>
                <a:hlinkClick action="ppaction://hlinkshowjump?jump=nextslide">
                  <a:extLst>
                    <a:ext uri="{A12FA001-AC4F-418D-AE19-62706E023703}">
                      <ahyp:hlinkClr val="tx"/>
                    </a:ext>
                  </a:extLst>
                </a:hlinkClick>
              </a:rPr>
              <a:t>Day 1: Rules &amp;      History</a:t>
            </a:r>
            <a:endParaRPr sz="2200">
              <a:solidFill>
                <a:srgbClr val="FFFFFF"/>
              </a:solidFill>
              <a:latin typeface="Sigmar One"/>
              <a:ea typeface="Sigmar One"/>
              <a:cs typeface="Sigmar One"/>
              <a:sym typeface="Sigmar One"/>
            </a:endParaRPr>
          </a:p>
          <a:p>
            <a:pPr indent="0" lvl="0" marL="0" rtl="0" algn="l">
              <a:spcBef>
                <a:spcPts val="0"/>
              </a:spcBef>
              <a:spcAft>
                <a:spcPts val="0"/>
              </a:spcAft>
              <a:buNone/>
            </a:pPr>
            <a:r>
              <a:rPr lang="en" sz="2200" u="sng">
                <a:solidFill>
                  <a:srgbClr val="FFFFFF"/>
                </a:solidFill>
                <a:latin typeface="Sigmar One"/>
                <a:ea typeface="Sigmar One"/>
                <a:cs typeface="Sigmar One"/>
                <a:sym typeface="Sigmar One"/>
                <a:hlinkClick action="ppaction://hlinksldjump" r:id="rId5">
                  <a:extLst>
                    <a:ext uri="{A12FA001-AC4F-418D-AE19-62706E023703}">
                      <ahyp:hlinkClr val="tx"/>
                    </a:ext>
                  </a:extLst>
                </a:hlinkClick>
              </a:rPr>
              <a:t>Day 2: Offense</a:t>
            </a:r>
            <a:endParaRPr sz="2200">
              <a:solidFill>
                <a:srgbClr val="FFFFFF"/>
              </a:solidFill>
              <a:latin typeface="Sigmar One"/>
              <a:ea typeface="Sigmar One"/>
              <a:cs typeface="Sigmar One"/>
              <a:sym typeface="Sigmar One"/>
            </a:endParaRPr>
          </a:p>
          <a:p>
            <a:pPr indent="0" lvl="0" marL="0" rtl="0" algn="l">
              <a:spcBef>
                <a:spcPts val="0"/>
              </a:spcBef>
              <a:spcAft>
                <a:spcPts val="0"/>
              </a:spcAft>
              <a:buNone/>
            </a:pPr>
            <a:r>
              <a:rPr lang="en" sz="2200" u="sng">
                <a:solidFill>
                  <a:srgbClr val="FFFFFF"/>
                </a:solidFill>
                <a:latin typeface="Sigmar One"/>
                <a:ea typeface="Sigmar One"/>
                <a:cs typeface="Sigmar One"/>
                <a:sym typeface="Sigmar One"/>
                <a:hlinkClick action="ppaction://hlinksldjump" r:id="rId6">
                  <a:extLst>
                    <a:ext uri="{A12FA001-AC4F-418D-AE19-62706E023703}">
                      <ahyp:hlinkClr val="tx"/>
                    </a:ext>
                  </a:extLst>
                </a:hlinkClick>
              </a:rPr>
              <a:t>Day 3: Defense</a:t>
            </a:r>
            <a:r>
              <a:rPr lang="en" sz="2200">
                <a:solidFill>
                  <a:srgbClr val="FFFFFF"/>
                </a:solidFill>
                <a:latin typeface="Sigmar One"/>
                <a:ea typeface="Sigmar One"/>
                <a:cs typeface="Sigmar One"/>
                <a:sym typeface="Sigmar One"/>
              </a:rPr>
              <a:t> </a:t>
            </a:r>
            <a:endParaRPr sz="2200">
              <a:solidFill>
                <a:srgbClr val="FFFFFF"/>
              </a:solidFill>
              <a:latin typeface="Sigmar One"/>
              <a:ea typeface="Sigmar One"/>
              <a:cs typeface="Sigmar One"/>
              <a:sym typeface="Sigmar One"/>
            </a:endParaRPr>
          </a:p>
          <a:p>
            <a:pPr indent="0" lvl="0" marL="0" rtl="0" algn="l">
              <a:spcBef>
                <a:spcPts val="0"/>
              </a:spcBef>
              <a:spcAft>
                <a:spcPts val="0"/>
              </a:spcAft>
              <a:buNone/>
            </a:pPr>
            <a:r>
              <a:rPr lang="en" sz="2200" u="sng">
                <a:solidFill>
                  <a:srgbClr val="FFFFFF"/>
                </a:solidFill>
                <a:latin typeface="Sigmar One"/>
                <a:ea typeface="Sigmar One"/>
                <a:cs typeface="Sigmar One"/>
                <a:sym typeface="Sigmar One"/>
                <a:hlinkClick action="ppaction://hlinkshowjump?jump=lastslide">
                  <a:extLst>
                    <a:ext uri="{A12FA001-AC4F-418D-AE19-62706E023703}">
                      <ahyp:hlinkClr val="tx"/>
                    </a:ext>
                  </a:extLst>
                </a:hlinkClick>
              </a:rPr>
              <a:t>Day 4: Workout &amp; Quiz</a:t>
            </a:r>
            <a:endParaRPr sz="2200">
              <a:solidFill>
                <a:srgbClr val="FFFFFF"/>
              </a:solidFill>
              <a:latin typeface="Sigmar One"/>
              <a:ea typeface="Sigmar One"/>
              <a:cs typeface="Sigmar One"/>
              <a:sym typeface="Sigmar One"/>
            </a:endParaRPr>
          </a:p>
          <a:p>
            <a:pPr indent="0" lvl="0" marL="0" rtl="0" algn="l">
              <a:spcBef>
                <a:spcPts val="0"/>
              </a:spcBef>
              <a:spcAft>
                <a:spcPts val="0"/>
              </a:spcAft>
              <a:buNone/>
            </a:pPr>
            <a:r>
              <a:t/>
            </a:r>
            <a:endParaRPr sz="2200">
              <a:solidFill>
                <a:srgbClr val="FFFFFF"/>
              </a:solidFill>
              <a:latin typeface="Sigmar One"/>
              <a:ea typeface="Sigmar One"/>
              <a:cs typeface="Sigmar One"/>
              <a:sym typeface="Sigmar One"/>
            </a:endParaRPr>
          </a:p>
        </p:txBody>
      </p:sp>
      <p:pic>
        <p:nvPicPr>
          <p:cNvPr id="57" name="Google Shape;57;p13"/>
          <p:cNvPicPr preferRelativeResize="0"/>
          <p:nvPr/>
        </p:nvPicPr>
        <p:blipFill>
          <a:blip r:embed="rId7">
            <a:alphaModFix/>
          </a:blip>
          <a:stretch>
            <a:fillRect/>
          </a:stretch>
        </p:blipFill>
        <p:spPr>
          <a:xfrm>
            <a:off x="3348900" y="1665100"/>
            <a:ext cx="3352225" cy="3352225"/>
          </a:xfrm>
          <a:prstGeom prst="rect">
            <a:avLst/>
          </a:prstGeom>
          <a:noFill/>
          <a:ln>
            <a:noFill/>
          </a:ln>
        </p:spPr>
      </p:pic>
      <p:pic>
        <p:nvPicPr>
          <p:cNvPr id="58" name="Google Shape;58;p13"/>
          <p:cNvPicPr preferRelativeResize="0"/>
          <p:nvPr/>
        </p:nvPicPr>
        <p:blipFill>
          <a:blip r:embed="rId8">
            <a:alphaModFix/>
          </a:blip>
          <a:stretch>
            <a:fillRect/>
          </a:stretch>
        </p:blipFill>
        <p:spPr>
          <a:xfrm>
            <a:off x="5714900" y="872675"/>
            <a:ext cx="3249800" cy="3249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 name="Shape 62"/>
        <p:cNvGrpSpPr/>
        <p:nvPr/>
      </p:nvGrpSpPr>
      <p:grpSpPr>
        <a:xfrm>
          <a:off x="0" y="0"/>
          <a:ext cx="0" cy="0"/>
          <a:chOff x="0" y="0"/>
          <a:chExt cx="0" cy="0"/>
        </a:xfrm>
      </p:grpSpPr>
      <p:sp>
        <p:nvSpPr>
          <p:cNvPr id="63" name="Google Shape;63;p14"/>
          <p:cNvSpPr txBox="1"/>
          <p:nvPr>
            <p:ph type="title"/>
          </p:nvPr>
        </p:nvSpPr>
        <p:spPr>
          <a:xfrm>
            <a:off x="311700" y="432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Sigmar One"/>
                <a:ea typeface="Sigmar One"/>
                <a:cs typeface="Sigmar One"/>
                <a:sym typeface="Sigmar One"/>
              </a:rPr>
              <a:t>Day 1: History</a:t>
            </a:r>
            <a:endParaRPr>
              <a:solidFill>
                <a:srgbClr val="FFFFFF"/>
              </a:solidFill>
              <a:latin typeface="Sigmar One"/>
              <a:ea typeface="Sigmar One"/>
              <a:cs typeface="Sigmar One"/>
              <a:sym typeface="Sigmar One"/>
            </a:endParaRPr>
          </a:p>
        </p:txBody>
      </p:sp>
      <p:pic>
        <p:nvPicPr>
          <p:cNvPr descr="Reddit post for discussions -https://www.reddit.com/r/hockey/comments/50qjcy/history_of_hockey_in_around_5_minutes/&#10;&#10;Sorry for taking too long for making another video but I make almost no money from youtube and there for I have to have another job plus college so there's a lot of it at the moment.&#10;&#10;Also sorry for saying However so many times at the start.&#10;&#10;My Channel https://www.youtube.com/channel/UC-JWw2juO3Ikj5C9VsNoGIw&#10;&#10;History of Tennis https://www.youtube.com/watch?v=l3mSQpbOQHo&#10;&#10;#hockey #history #NHL #KHL #icehockey #canada #russia #sweeden #finland #czechrepublic" id="64" name="Google Shape;64;p14" title="History of Hockey">
            <a:hlinkClick r:id="rId4"/>
          </p:cNvPr>
          <p:cNvPicPr preferRelativeResize="0"/>
          <p:nvPr/>
        </p:nvPicPr>
        <p:blipFill>
          <a:blip r:embed="rId5">
            <a:alphaModFix/>
          </a:blip>
          <a:stretch>
            <a:fillRect/>
          </a:stretch>
        </p:blipFill>
        <p:spPr>
          <a:xfrm>
            <a:off x="5654975" y="346800"/>
            <a:ext cx="2893700" cy="2170275"/>
          </a:xfrm>
          <a:prstGeom prst="rect">
            <a:avLst/>
          </a:prstGeom>
          <a:noFill/>
          <a:ln>
            <a:noFill/>
          </a:ln>
        </p:spPr>
      </p:pic>
      <p:pic>
        <p:nvPicPr>
          <p:cNvPr descr="Across the Table Hockey is available now!&#10;Download on the App Store: https://itunes.apple.com/ca/app/id889677363?mt=8&#10;&#10;Presented by: Across the Table - Hockey (http://www.acrossthetablegames.com)&#10;&#10;Hockey is one of the fastest sports in the world. And if you're new to watching Hockey, it can be pretty overwhelming.  That's where we come in. In this video we give you a primer on the sport, and fill you in on what exactly is going on, on the ice.  &#10;&#10;Developer: Megalodon Interactive (http://www.megalodon.ca)&#10;Megalodon Interactive is Tyler Goodbrand and Matt Linsangan - A game-making duo from Vancouver BC. &#10;Twitter: http://www.twitter.com/TheMegalodons &#10;Instagram: http://www.instagram.com/TheMegalodons &#10;Facebook: http://www.facebook.com/MegalodonInteractive&#10;&#10;Narrated by: Keith McCullough, http://www.twitter.com/keithsportsnews&#10;Audio: http://www.freesfx.co.uk, Dave Abustan" id="65" name="Google Shape;65;p14" title="How to Play Hockey - Basic Hockey Rules Explained">
            <a:hlinkClick r:id="rId6"/>
          </p:cNvPr>
          <p:cNvPicPr preferRelativeResize="0"/>
          <p:nvPr/>
        </p:nvPicPr>
        <p:blipFill>
          <a:blip r:embed="rId7">
            <a:alphaModFix/>
          </a:blip>
          <a:stretch>
            <a:fillRect/>
          </a:stretch>
        </p:blipFill>
        <p:spPr>
          <a:xfrm>
            <a:off x="4757463" y="2961650"/>
            <a:ext cx="2686100" cy="2014575"/>
          </a:xfrm>
          <a:prstGeom prst="rect">
            <a:avLst/>
          </a:prstGeom>
          <a:noFill/>
          <a:ln>
            <a:noFill/>
          </a:ln>
        </p:spPr>
      </p:pic>
      <p:pic>
        <p:nvPicPr>
          <p:cNvPr id="66" name="Google Shape;66;p14"/>
          <p:cNvPicPr preferRelativeResize="0"/>
          <p:nvPr/>
        </p:nvPicPr>
        <p:blipFill>
          <a:blip r:embed="rId8">
            <a:alphaModFix/>
          </a:blip>
          <a:stretch>
            <a:fillRect/>
          </a:stretch>
        </p:blipFill>
        <p:spPr>
          <a:xfrm>
            <a:off x="8302177" y="4025175"/>
            <a:ext cx="762172" cy="1047601"/>
          </a:xfrm>
          <a:prstGeom prst="rect">
            <a:avLst/>
          </a:prstGeom>
          <a:noFill/>
          <a:ln>
            <a:noFill/>
          </a:ln>
        </p:spPr>
      </p:pic>
      <p:pic>
        <p:nvPicPr>
          <p:cNvPr id="67" name="Google Shape;67;p14">
            <a:hlinkClick r:id="rId9"/>
          </p:cNvPr>
          <p:cNvPicPr preferRelativeResize="0"/>
          <p:nvPr/>
        </p:nvPicPr>
        <p:blipFill>
          <a:blip r:embed="rId10">
            <a:alphaModFix/>
          </a:blip>
          <a:stretch>
            <a:fillRect/>
          </a:stretch>
        </p:blipFill>
        <p:spPr>
          <a:xfrm>
            <a:off x="3621013" y="555575"/>
            <a:ext cx="1752725" cy="1752725"/>
          </a:xfrm>
          <a:prstGeom prst="rect">
            <a:avLst/>
          </a:prstGeom>
          <a:noFill/>
          <a:ln>
            <a:noFill/>
          </a:ln>
        </p:spPr>
      </p:pic>
      <p:pic>
        <p:nvPicPr>
          <p:cNvPr id="68" name="Google Shape;68;p14">
            <a:hlinkClick r:id="rId11"/>
          </p:cNvPr>
          <p:cNvPicPr preferRelativeResize="0"/>
          <p:nvPr/>
        </p:nvPicPr>
        <p:blipFill>
          <a:blip r:embed="rId12">
            <a:alphaModFix/>
          </a:blip>
          <a:stretch>
            <a:fillRect/>
          </a:stretch>
        </p:blipFill>
        <p:spPr>
          <a:xfrm>
            <a:off x="3427275" y="2995017"/>
            <a:ext cx="1064400" cy="1947832"/>
          </a:xfrm>
          <a:prstGeom prst="rect">
            <a:avLst/>
          </a:prstGeom>
          <a:noFill/>
          <a:ln>
            <a:noFill/>
          </a:ln>
        </p:spPr>
      </p:pic>
      <p:sp>
        <p:nvSpPr>
          <p:cNvPr id="69" name="Google Shape;69;p14"/>
          <p:cNvSpPr/>
          <p:nvPr/>
        </p:nvSpPr>
        <p:spPr>
          <a:xfrm>
            <a:off x="5580525" y="105000"/>
            <a:ext cx="1232700" cy="241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Sigmar One"/>
                <a:ea typeface="Sigmar One"/>
                <a:cs typeface="Sigmar One"/>
                <a:sym typeface="Sigmar One"/>
              </a:rPr>
              <a:t>HIstory</a:t>
            </a:r>
            <a:endParaRPr>
              <a:latin typeface="Sigmar One"/>
              <a:ea typeface="Sigmar One"/>
              <a:cs typeface="Sigmar One"/>
              <a:sym typeface="Sigmar One"/>
            </a:endParaRPr>
          </a:p>
        </p:txBody>
      </p:sp>
      <p:sp>
        <p:nvSpPr>
          <p:cNvPr id="70" name="Google Shape;70;p14"/>
          <p:cNvSpPr/>
          <p:nvPr/>
        </p:nvSpPr>
        <p:spPr>
          <a:xfrm>
            <a:off x="4164750" y="2625325"/>
            <a:ext cx="1064400" cy="216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Sigmar One"/>
                <a:ea typeface="Sigmar One"/>
                <a:cs typeface="Sigmar One"/>
                <a:sym typeface="Sigmar One"/>
              </a:rPr>
              <a:t>Rules</a:t>
            </a:r>
            <a:endParaRPr>
              <a:latin typeface="Sigmar One"/>
              <a:ea typeface="Sigmar One"/>
              <a:cs typeface="Sigmar One"/>
              <a:sym typeface="Sigmar One"/>
            </a:endParaRPr>
          </a:p>
        </p:txBody>
      </p:sp>
      <p:sp>
        <p:nvSpPr>
          <p:cNvPr id="71" name="Google Shape;71;p14"/>
          <p:cNvSpPr/>
          <p:nvPr/>
        </p:nvSpPr>
        <p:spPr>
          <a:xfrm>
            <a:off x="582700" y="1084175"/>
            <a:ext cx="1669800" cy="330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latin typeface="Sigmar One"/>
                <a:ea typeface="Sigmar One"/>
                <a:cs typeface="Sigmar One"/>
                <a:sym typeface="Sigmar One"/>
              </a:rPr>
              <a:t>NHL Teams through the years</a:t>
            </a:r>
            <a:endParaRPr sz="900">
              <a:latin typeface="Sigmar One"/>
              <a:ea typeface="Sigmar One"/>
              <a:cs typeface="Sigmar One"/>
              <a:sym typeface="Sigmar One"/>
            </a:endParaRPr>
          </a:p>
        </p:txBody>
      </p:sp>
      <p:pic>
        <p:nvPicPr>
          <p:cNvPr id="72" name="Google Shape;72;p14">
            <a:hlinkClick r:id="rId13"/>
          </p:cNvPr>
          <p:cNvPicPr preferRelativeResize="0"/>
          <p:nvPr/>
        </p:nvPicPr>
        <p:blipFill rotWithShape="1">
          <a:blip r:embed="rId14">
            <a:alphaModFix/>
          </a:blip>
          <a:srcRect b="0" l="2671" r="8864" t="10249"/>
          <a:stretch/>
        </p:blipFill>
        <p:spPr>
          <a:xfrm>
            <a:off x="1086975" y="2847775"/>
            <a:ext cx="2207550" cy="1947825"/>
          </a:xfrm>
          <a:prstGeom prst="rect">
            <a:avLst/>
          </a:prstGeom>
          <a:noFill/>
          <a:ln>
            <a:noFill/>
          </a:ln>
        </p:spPr>
      </p:pic>
      <p:pic>
        <p:nvPicPr>
          <p:cNvPr id="73" name="Google Shape;73;p14">
            <a:hlinkClick r:id="rId15"/>
          </p:cNvPr>
          <p:cNvPicPr preferRelativeResize="0"/>
          <p:nvPr/>
        </p:nvPicPr>
        <p:blipFill rotWithShape="1">
          <a:blip r:embed="rId16">
            <a:alphaModFix/>
          </a:blip>
          <a:srcRect b="0" l="0" r="0" t="7364"/>
          <a:stretch/>
        </p:blipFill>
        <p:spPr>
          <a:xfrm>
            <a:off x="582699" y="2995025"/>
            <a:ext cx="597065" cy="2170275"/>
          </a:xfrm>
          <a:prstGeom prst="rect">
            <a:avLst/>
          </a:prstGeom>
          <a:noFill/>
          <a:ln>
            <a:noFill/>
          </a:ln>
        </p:spPr>
      </p:pic>
      <p:pic>
        <p:nvPicPr>
          <p:cNvPr descr="Watch as the National Hockey League transforms from six teams to 31 teams #NHL100&#10;&#10;This original animation video was created for the NHL Centennial Fan Arena Museum, a traveling fan experience visiting all 31 NHL markets and communities in 2017. To see more videos like this, and to find out when the tour is coming to your hometown, visit: https://www.nhl.com/fans/nhl-centennial/fan-arena" id="74" name="Google Shape;74;p14" title="Watch the expansion of the NHL through the years">
            <a:hlinkClick r:id="rId17"/>
          </p:cNvPr>
          <p:cNvPicPr preferRelativeResize="0"/>
          <p:nvPr/>
        </p:nvPicPr>
        <p:blipFill>
          <a:blip r:embed="rId18">
            <a:alphaModFix/>
          </a:blip>
          <a:stretch>
            <a:fillRect/>
          </a:stretch>
        </p:blipFill>
        <p:spPr>
          <a:xfrm>
            <a:off x="679100" y="1482438"/>
            <a:ext cx="1752725" cy="1314540"/>
          </a:xfrm>
          <a:prstGeom prst="rect">
            <a:avLst/>
          </a:prstGeom>
          <a:noFill/>
          <a:ln>
            <a:noFill/>
          </a:ln>
        </p:spPr>
      </p:pic>
      <p:pic>
        <p:nvPicPr>
          <p:cNvPr id="75" name="Google Shape;75;p14"/>
          <p:cNvPicPr preferRelativeResize="0"/>
          <p:nvPr/>
        </p:nvPicPr>
        <p:blipFill>
          <a:blip r:embed="rId19">
            <a:alphaModFix/>
          </a:blip>
          <a:stretch>
            <a:fillRect/>
          </a:stretch>
        </p:blipFill>
        <p:spPr>
          <a:xfrm>
            <a:off x="7394550" y="2308300"/>
            <a:ext cx="1669800" cy="1669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 name="Shape 79"/>
        <p:cNvGrpSpPr/>
        <p:nvPr/>
      </p:nvGrpSpPr>
      <p:grpSpPr>
        <a:xfrm>
          <a:off x="0" y="0"/>
          <a:ext cx="0" cy="0"/>
          <a:chOff x="0" y="0"/>
          <a:chExt cx="0" cy="0"/>
        </a:xfrm>
      </p:grpSpPr>
      <p:sp>
        <p:nvSpPr>
          <p:cNvPr id="80" name="Google Shape;80;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igmar One"/>
                <a:ea typeface="Sigmar One"/>
                <a:cs typeface="Sigmar One"/>
                <a:sym typeface="Sigmar One"/>
              </a:rPr>
              <a:t>Day 2: Offense</a:t>
            </a:r>
            <a:endParaRPr>
              <a:latin typeface="Sigmar One"/>
              <a:ea typeface="Sigmar One"/>
              <a:cs typeface="Sigmar One"/>
              <a:sym typeface="Sigmar One"/>
            </a:endParaRPr>
          </a:p>
        </p:txBody>
      </p:sp>
      <p:sp>
        <p:nvSpPr>
          <p:cNvPr id="81" name="Google Shape;81;p15"/>
          <p:cNvSpPr/>
          <p:nvPr/>
        </p:nvSpPr>
        <p:spPr>
          <a:xfrm>
            <a:off x="177550" y="3469163"/>
            <a:ext cx="1160700" cy="1612500"/>
          </a:xfrm>
          <a:prstGeom prst="roundRect">
            <a:avLst>
              <a:gd fmla="val 16667" name="adj"/>
            </a:avLst>
          </a:prstGeom>
          <a:solidFill>
            <a:srgbClr val="FFFFFF"/>
          </a:solidFill>
          <a:ln cap="flat" cmpd="sng" w="9525">
            <a:solidFill>
              <a:srgbClr val="595959"/>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sz="1500">
                <a:latin typeface="Neucha"/>
                <a:ea typeface="Neucha"/>
                <a:cs typeface="Neucha"/>
                <a:sym typeface="Neucha"/>
              </a:rPr>
              <a:t>5th Grade</a:t>
            </a:r>
            <a:endParaRPr sz="1500">
              <a:latin typeface="Neucha"/>
              <a:ea typeface="Neucha"/>
              <a:cs typeface="Neucha"/>
              <a:sym typeface="Neucha"/>
            </a:endParaRPr>
          </a:p>
          <a:p>
            <a:pPr indent="0" lvl="0" marL="0" rtl="0" algn="ctr">
              <a:spcBef>
                <a:spcPts val="0"/>
              </a:spcBef>
              <a:spcAft>
                <a:spcPts val="0"/>
              </a:spcAft>
              <a:buNone/>
            </a:pPr>
            <a:r>
              <a:rPr lang="en" sz="1500">
                <a:latin typeface="Neucha"/>
                <a:ea typeface="Neucha"/>
                <a:cs typeface="Neucha"/>
                <a:sym typeface="Neucha"/>
              </a:rPr>
              <a:t>6th Grade</a:t>
            </a:r>
            <a:endParaRPr sz="1500">
              <a:latin typeface="Neucha"/>
              <a:ea typeface="Neucha"/>
              <a:cs typeface="Neucha"/>
              <a:sym typeface="Neucha"/>
            </a:endParaRPr>
          </a:p>
          <a:p>
            <a:pPr indent="0" lvl="0" marL="0" rtl="0" algn="ctr">
              <a:spcBef>
                <a:spcPts val="0"/>
              </a:spcBef>
              <a:spcAft>
                <a:spcPts val="0"/>
              </a:spcAft>
              <a:buNone/>
            </a:pPr>
            <a:r>
              <a:rPr lang="en" sz="1500">
                <a:latin typeface="Neucha"/>
                <a:ea typeface="Neucha"/>
                <a:cs typeface="Neucha"/>
                <a:sym typeface="Neucha"/>
              </a:rPr>
              <a:t>7th Grade</a:t>
            </a:r>
            <a:endParaRPr sz="1500">
              <a:latin typeface="Neucha"/>
              <a:ea typeface="Neucha"/>
              <a:cs typeface="Neucha"/>
              <a:sym typeface="Neucha"/>
            </a:endParaRPr>
          </a:p>
          <a:p>
            <a:pPr indent="0" lvl="0" marL="0" rtl="0" algn="ctr">
              <a:spcBef>
                <a:spcPts val="0"/>
              </a:spcBef>
              <a:spcAft>
                <a:spcPts val="0"/>
              </a:spcAft>
              <a:buNone/>
            </a:pPr>
            <a:r>
              <a:rPr lang="en" sz="1500">
                <a:latin typeface="Neucha"/>
                <a:ea typeface="Neucha"/>
                <a:cs typeface="Neucha"/>
                <a:sym typeface="Neucha"/>
              </a:rPr>
              <a:t>8th Grade</a:t>
            </a:r>
            <a:endParaRPr sz="1500">
              <a:latin typeface="Neucha"/>
              <a:ea typeface="Neucha"/>
              <a:cs typeface="Neucha"/>
              <a:sym typeface="Neucha"/>
            </a:endParaRPr>
          </a:p>
        </p:txBody>
      </p:sp>
      <p:pic>
        <p:nvPicPr>
          <p:cNvPr id="82" name="Google Shape;82;p15"/>
          <p:cNvPicPr preferRelativeResize="0"/>
          <p:nvPr/>
        </p:nvPicPr>
        <p:blipFill>
          <a:blip r:embed="rId4">
            <a:alphaModFix/>
          </a:blip>
          <a:stretch>
            <a:fillRect/>
          </a:stretch>
        </p:blipFill>
        <p:spPr>
          <a:xfrm rot="10">
            <a:off x="0" y="3344104"/>
            <a:ext cx="1261751" cy="709920"/>
          </a:xfrm>
          <a:prstGeom prst="rect">
            <a:avLst/>
          </a:prstGeom>
          <a:noFill/>
          <a:ln>
            <a:noFill/>
          </a:ln>
        </p:spPr>
      </p:pic>
      <p:sp>
        <p:nvSpPr>
          <p:cNvPr id="83" name="Google Shape;83;p15"/>
          <p:cNvSpPr/>
          <p:nvPr/>
        </p:nvSpPr>
        <p:spPr>
          <a:xfrm>
            <a:off x="1011950" y="3006428"/>
            <a:ext cx="1163400" cy="1047600"/>
          </a:xfrm>
          <a:prstGeom prst="star5">
            <a:avLst>
              <a:gd fmla="val 19098" name="adj"/>
              <a:gd fmla="val 105146" name="hf"/>
              <a:gd fmla="val 110557" name="vf"/>
            </a:avLst>
          </a:prstGeom>
          <a:solidFill>
            <a:srgbClr val="FF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FFFFFF"/>
                </a:solidFill>
              </a:rPr>
              <a:t>10 CreditPoints Extra !</a:t>
            </a:r>
            <a:endParaRPr sz="700">
              <a:solidFill>
                <a:srgbClr val="FFFFFF"/>
              </a:solidFill>
            </a:endParaRPr>
          </a:p>
        </p:txBody>
      </p:sp>
      <p:pic>
        <p:nvPicPr>
          <p:cNvPr id="84" name="Google Shape;84;p15"/>
          <p:cNvPicPr preferRelativeResize="0"/>
          <p:nvPr/>
        </p:nvPicPr>
        <p:blipFill>
          <a:blip r:embed="rId5">
            <a:alphaModFix/>
          </a:blip>
          <a:stretch>
            <a:fillRect/>
          </a:stretch>
        </p:blipFill>
        <p:spPr>
          <a:xfrm>
            <a:off x="8248202" y="3943625"/>
            <a:ext cx="762172" cy="1047601"/>
          </a:xfrm>
          <a:prstGeom prst="rect">
            <a:avLst/>
          </a:prstGeom>
          <a:noFill/>
          <a:ln>
            <a:noFill/>
          </a:ln>
        </p:spPr>
      </p:pic>
      <p:pic>
        <p:nvPicPr>
          <p:cNvPr id="85" name="Google Shape;85;p15">
            <a:hlinkClick r:id="rId6"/>
          </p:cNvPr>
          <p:cNvPicPr preferRelativeResize="0"/>
          <p:nvPr/>
        </p:nvPicPr>
        <p:blipFill rotWithShape="1">
          <a:blip r:embed="rId7">
            <a:alphaModFix/>
          </a:blip>
          <a:srcRect b="5446" l="24535" r="25748" t="4971"/>
          <a:stretch/>
        </p:blipFill>
        <p:spPr>
          <a:xfrm>
            <a:off x="5950650" y="2957500"/>
            <a:ext cx="1725699" cy="2073100"/>
          </a:xfrm>
          <a:prstGeom prst="rect">
            <a:avLst/>
          </a:prstGeom>
          <a:noFill/>
          <a:ln>
            <a:noFill/>
          </a:ln>
        </p:spPr>
      </p:pic>
      <p:sp>
        <p:nvSpPr>
          <p:cNvPr id="86" name="Google Shape;86;p15">
            <a:hlinkClick r:id="rId8"/>
          </p:cNvPr>
          <p:cNvSpPr/>
          <p:nvPr/>
        </p:nvSpPr>
        <p:spPr>
          <a:xfrm>
            <a:off x="2294900" y="3259850"/>
            <a:ext cx="2431800" cy="1612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 name="Google Shape;87;p15">
            <a:hlinkClick r:id="rId9"/>
          </p:cNvPr>
          <p:cNvPicPr preferRelativeResize="0"/>
          <p:nvPr/>
        </p:nvPicPr>
        <p:blipFill>
          <a:blip r:embed="rId10">
            <a:alphaModFix/>
          </a:blip>
          <a:stretch>
            <a:fillRect/>
          </a:stretch>
        </p:blipFill>
        <p:spPr>
          <a:xfrm>
            <a:off x="2449600" y="3469175"/>
            <a:ext cx="2122400" cy="1193850"/>
          </a:xfrm>
          <a:prstGeom prst="rect">
            <a:avLst/>
          </a:prstGeom>
          <a:noFill/>
          <a:ln>
            <a:noFill/>
          </a:ln>
        </p:spPr>
      </p:pic>
      <p:pic>
        <p:nvPicPr>
          <p:cNvPr id="88" name="Google Shape;88;p15"/>
          <p:cNvPicPr preferRelativeResize="0"/>
          <p:nvPr/>
        </p:nvPicPr>
        <p:blipFill>
          <a:blip r:embed="rId11">
            <a:alphaModFix/>
          </a:blip>
          <a:stretch>
            <a:fillRect/>
          </a:stretch>
        </p:blipFill>
        <p:spPr>
          <a:xfrm>
            <a:off x="3912850" y="-8050"/>
            <a:ext cx="1339575" cy="1339575"/>
          </a:xfrm>
          <a:prstGeom prst="rect">
            <a:avLst/>
          </a:prstGeom>
          <a:noFill/>
          <a:ln>
            <a:noFill/>
          </a:ln>
        </p:spPr>
      </p:pic>
      <p:pic>
        <p:nvPicPr>
          <p:cNvPr descr="Army Hockey forward Andrew O'Leary shows the different ways to shoot a hockey puck in this installment of Knight School!" id="89" name="Google Shape;89;p15" title="Knight School: How to shoot a hockey puck">
            <a:hlinkClick r:id="rId12"/>
          </p:cNvPr>
          <p:cNvPicPr preferRelativeResize="0"/>
          <p:nvPr/>
        </p:nvPicPr>
        <p:blipFill>
          <a:blip r:embed="rId13">
            <a:alphaModFix/>
          </a:blip>
          <a:stretch>
            <a:fillRect/>
          </a:stretch>
        </p:blipFill>
        <p:spPr>
          <a:xfrm>
            <a:off x="938949" y="1254162"/>
            <a:ext cx="2359001" cy="1769251"/>
          </a:xfrm>
          <a:prstGeom prst="rect">
            <a:avLst/>
          </a:prstGeom>
          <a:noFill/>
          <a:ln>
            <a:noFill/>
          </a:ln>
        </p:spPr>
      </p:pic>
      <p:pic>
        <p:nvPicPr>
          <p:cNvPr descr="For beginners!" id="90" name="Google Shape;90;p15" title="Basic hockey positions: Offensive zone">
            <a:hlinkClick r:id="rId14"/>
          </p:cNvPr>
          <p:cNvPicPr preferRelativeResize="0"/>
          <p:nvPr/>
        </p:nvPicPr>
        <p:blipFill>
          <a:blip r:embed="rId15">
            <a:alphaModFix/>
          </a:blip>
          <a:stretch>
            <a:fillRect/>
          </a:stretch>
        </p:blipFill>
        <p:spPr>
          <a:xfrm>
            <a:off x="4006650" y="1331525"/>
            <a:ext cx="2431800" cy="1823850"/>
          </a:xfrm>
          <a:prstGeom prst="rect">
            <a:avLst/>
          </a:prstGeom>
          <a:noFill/>
          <a:ln>
            <a:noFill/>
          </a:ln>
        </p:spPr>
      </p:pic>
      <p:pic>
        <p:nvPicPr>
          <p:cNvPr id="91" name="Google Shape;91;p15"/>
          <p:cNvPicPr preferRelativeResize="0"/>
          <p:nvPr/>
        </p:nvPicPr>
        <p:blipFill rotWithShape="1">
          <a:blip r:embed="rId16">
            <a:alphaModFix/>
          </a:blip>
          <a:srcRect b="0" l="0" r="0" t="0"/>
          <a:stretch/>
        </p:blipFill>
        <p:spPr>
          <a:xfrm>
            <a:off x="6376500" y="252425"/>
            <a:ext cx="2705075" cy="2705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igmar One"/>
                <a:ea typeface="Sigmar One"/>
                <a:cs typeface="Sigmar One"/>
                <a:sym typeface="Sigmar One"/>
              </a:rPr>
              <a:t>Day 3: Defense</a:t>
            </a:r>
            <a:endParaRPr>
              <a:latin typeface="Sigmar One"/>
              <a:ea typeface="Sigmar One"/>
              <a:cs typeface="Sigmar One"/>
              <a:sym typeface="Sigmar One"/>
            </a:endParaRPr>
          </a:p>
        </p:txBody>
      </p:sp>
      <p:pic>
        <p:nvPicPr>
          <p:cNvPr descr="I have been a stay at home defenseman for over 11 years of playing hockey. These six tips are the most important things to focus on if you want to elevate your game to the next level. They are just the basics but if you can get these down you will be shutting down everyone. Hope you enjoy!&#10;&#10;--------------------------------------------------------------------------------------------------------&#10;&#10;Videos mentioned:&#10;&#10;Five Roller Hockey Skating Techniques Every Hockey Player Should Know&#10;https://youtu.be/c-MuUlkf9lc&#10;&#10;--------------------------------------------------------------------------------------------------------&#10;&#10;Follow me on Instagram:&#10;https://www.instagram.com/fullsendhockeyoffical/&#10;&#10;Follow me on Facebook:&#10;https://www.facebook.com/Full-Send-Hockey-106299424387386/?modal=admin_todo_tour&#10;&#10;----------------------------------------------------------------------------------------------------------&#10;&#10;Music:&#10;Title: See You Tomorrow&#10;Artist: GoSoundtrack&#10;GoSoundtrack:&#10;http://www.gosoundtrack.com&#10;https://creativecommons.org/licenses/...&#10;Music provided by RFM: https://youtu.be/A6gKhBz2s00" id="97" name="Google Shape;97;p16" title="6 Defense Basics Every Hockey Player Needs to Master">
            <a:hlinkClick r:id="rId4"/>
          </p:cNvPr>
          <p:cNvPicPr preferRelativeResize="0"/>
          <p:nvPr/>
        </p:nvPicPr>
        <p:blipFill>
          <a:blip r:embed="rId5">
            <a:alphaModFix/>
          </a:blip>
          <a:stretch>
            <a:fillRect/>
          </a:stretch>
        </p:blipFill>
        <p:spPr>
          <a:xfrm>
            <a:off x="85150" y="3112425"/>
            <a:ext cx="2434234" cy="1825675"/>
          </a:xfrm>
          <a:prstGeom prst="rect">
            <a:avLst/>
          </a:prstGeom>
          <a:noFill/>
          <a:ln>
            <a:noFill/>
          </a:ln>
        </p:spPr>
      </p:pic>
      <p:pic>
        <p:nvPicPr>
          <p:cNvPr descr="FOX Sports Florida's Randy Moller joins Kelly Saco to talk about defense and goaltending.&#10;&#10;http://www.foxsports.com/florida" id="98" name="Google Shape;98;p16" title="Hockey 101: Defense and goaltending">
            <a:hlinkClick r:id="rId6"/>
          </p:cNvPr>
          <p:cNvPicPr preferRelativeResize="0"/>
          <p:nvPr/>
        </p:nvPicPr>
        <p:blipFill>
          <a:blip r:embed="rId7">
            <a:alphaModFix/>
          </a:blip>
          <a:stretch>
            <a:fillRect/>
          </a:stretch>
        </p:blipFill>
        <p:spPr>
          <a:xfrm>
            <a:off x="2855751" y="1746275"/>
            <a:ext cx="2567650" cy="1925725"/>
          </a:xfrm>
          <a:prstGeom prst="rect">
            <a:avLst/>
          </a:prstGeom>
          <a:noFill/>
          <a:ln>
            <a:noFill/>
          </a:ln>
        </p:spPr>
      </p:pic>
      <p:pic>
        <p:nvPicPr>
          <p:cNvPr id="99" name="Google Shape;99;p16">
            <a:hlinkClick r:id="rId8"/>
          </p:cNvPr>
          <p:cNvPicPr preferRelativeResize="0"/>
          <p:nvPr/>
        </p:nvPicPr>
        <p:blipFill>
          <a:blip r:embed="rId9">
            <a:alphaModFix/>
          </a:blip>
          <a:stretch>
            <a:fillRect/>
          </a:stretch>
        </p:blipFill>
        <p:spPr>
          <a:xfrm rot="10427849">
            <a:off x="-17499" y="1382783"/>
            <a:ext cx="1923724" cy="1465686"/>
          </a:xfrm>
          <a:prstGeom prst="rect">
            <a:avLst/>
          </a:prstGeom>
          <a:noFill/>
          <a:ln>
            <a:noFill/>
          </a:ln>
        </p:spPr>
      </p:pic>
      <p:pic>
        <p:nvPicPr>
          <p:cNvPr id="100" name="Google Shape;100;p16"/>
          <p:cNvPicPr preferRelativeResize="0"/>
          <p:nvPr/>
        </p:nvPicPr>
        <p:blipFill>
          <a:blip r:embed="rId10">
            <a:alphaModFix/>
          </a:blip>
          <a:stretch>
            <a:fillRect/>
          </a:stretch>
        </p:blipFill>
        <p:spPr>
          <a:xfrm>
            <a:off x="8239802" y="4002550"/>
            <a:ext cx="762172" cy="1047601"/>
          </a:xfrm>
          <a:prstGeom prst="rect">
            <a:avLst/>
          </a:prstGeom>
          <a:noFill/>
          <a:ln>
            <a:noFill/>
          </a:ln>
        </p:spPr>
      </p:pic>
      <p:pic>
        <p:nvPicPr>
          <p:cNvPr id="101" name="Google Shape;101;p16"/>
          <p:cNvPicPr preferRelativeResize="0"/>
          <p:nvPr/>
        </p:nvPicPr>
        <p:blipFill>
          <a:blip r:embed="rId11">
            <a:alphaModFix/>
          </a:blip>
          <a:stretch>
            <a:fillRect/>
          </a:stretch>
        </p:blipFill>
        <p:spPr>
          <a:xfrm>
            <a:off x="6340575" y="2571743"/>
            <a:ext cx="1570225" cy="1570225"/>
          </a:xfrm>
          <a:prstGeom prst="rect">
            <a:avLst/>
          </a:prstGeom>
          <a:noFill/>
          <a:ln>
            <a:noFill/>
          </a:ln>
        </p:spPr>
      </p:pic>
      <p:pic>
        <p:nvPicPr>
          <p:cNvPr id="102" name="Google Shape;102;p16"/>
          <p:cNvPicPr preferRelativeResize="0"/>
          <p:nvPr/>
        </p:nvPicPr>
        <p:blipFill rotWithShape="1">
          <a:blip r:embed="rId12">
            <a:alphaModFix/>
          </a:blip>
          <a:srcRect b="38845" l="0" r="0" t="0"/>
          <a:stretch/>
        </p:blipFill>
        <p:spPr>
          <a:xfrm>
            <a:off x="2209500" y="3573275"/>
            <a:ext cx="2567650" cy="1570225"/>
          </a:xfrm>
          <a:prstGeom prst="rect">
            <a:avLst/>
          </a:prstGeom>
          <a:noFill/>
          <a:ln>
            <a:noFill/>
          </a:ln>
        </p:spPr>
      </p:pic>
      <p:pic>
        <p:nvPicPr>
          <p:cNvPr descr="For beginners!" id="103" name="Google Shape;103;p16" title="Basic hockey positions: defensive zone">
            <a:hlinkClick r:id="rId13"/>
          </p:cNvPr>
          <p:cNvPicPr preferRelativeResize="0"/>
          <p:nvPr/>
        </p:nvPicPr>
        <p:blipFill>
          <a:blip r:embed="rId14">
            <a:alphaModFix/>
          </a:blip>
          <a:stretch>
            <a:fillRect/>
          </a:stretch>
        </p:blipFill>
        <p:spPr>
          <a:xfrm>
            <a:off x="5759788" y="383575"/>
            <a:ext cx="2585611" cy="19392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Google Shape;108;p17"/>
          <p:cNvSpPr txBox="1"/>
          <p:nvPr>
            <p:ph type="title"/>
          </p:nvPr>
        </p:nvSpPr>
        <p:spPr>
          <a:xfrm>
            <a:off x="237950" y="151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igmar One"/>
                <a:ea typeface="Sigmar One"/>
                <a:cs typeface="Sigmar One"/>
                <a:sym typeface="Sigmar One"/>
              </a:rPr>
              <a:t>Day 4: Workout and Quiz</a:t>
            </a:r>
            <a:endParaRPr>
              <a:latin typeface="Sigmar One"/>
              <a:ea typeface="Sigmar One"/>
              <a:cs typeface="Sigmar One"/>
              <a:sym typeface="Sigmar One"/>
            </a:endParaRPr>
          </a:p>
        </p:txBody>
      </p:sp>
      <p:sp>
        <p:nvSpPr>
          <p:cNvPr id="109" name="Google Shape;109;p17"/>
          <p:cNvSpPr/>
          <p:nvPr/>
        </p:nvSpPr>
        <p:spPr>
          <a:xfrm>
            <a:off x="177550" y="3469163"/>
            <a:ext cx="1160700" cy="1612500"/>
          </a:xfrm>
          <a:prstGeom prst="roundRect">
            <a:avLst>
              <a:gd fmla="val 16667" name="adj"/>
            </a:avLst>
          </a:prstGeom>
          <a:solidFill>
            <a:srgbClr val="FFFFFF"/>
          </a:solidFill>
          <a:ln cap="flat" cmpd="sng" w="9525">
            <a:solidFill>
              <a:srgbClr val="595959"/>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sz="1500">
                <a:latin typeface="Neucha"/>
                <a:ea typeface="Neucha"/>
                <a:cs typeface="Neucha"/>
                <a:sym typeface="Neucha"/>
              </a:rPr>
              <a:t>5th Grade</a:t>
            </a:r>
            <a:endParaRPr sz="1500">
              <a:latin typeface="Neucha"/>
              <a:ea typeface="Neucha"/>
              <a:cs typeface="Neucha"/>
              <a:sym typeface="Neucha"/>
            </a:endParaRPr>
          </a:p>
          <a:p>
            <a:pPr indent="0" lvl="0" marL="0" rtl="0" algn="ctr">
              <a:spcBef>
                <a:spcPts val="0"/>
              </a:spcBef>
              <a:spcAft>
                <a:spcPts val="0"/>
              </a:spcAft>
              <a:buNone/>
            </a:pPr>
            <a:r>
              <a:rPr lang="en" sz="1500">
                <a:latin typeface="Neucha"/>
                <a:ea typeface="Neucha"/>
                <a:cs typeface="Neucha"/>
                <a:sym typeface="Neucha"/>
              </a:rPr>
              <a:t>6th Grade</a:t>
            </a:r>
            <a:endParaRPr sz="1500">
              <a:latin typeface="Neucha"/>
              <a:ea typeface="Neucha"/>
              <a:cs typeface="Neucha"/>
              <a:sym typeface="Neucha"/>
            </a:endParaRPr>
          </a:p>
          <a:p>
            <a:pPr indent="0" lvl="0" marL="0" rtl="0" algn="ctr">
              <a:spcBef>
                <a:spcPts val="0"/>
              </a:spcBef>
              <a:spcAft>
                <a:spcPts val="0"/>
              </a:spcAft>
              <a:buNone/>
            </a:pPr>
            <a:r>
              <a:rPr lang="en" sz="1500">
                <a:latin typeface="Neucha"/>
                <a:ea typeface="Neucha"/>
                <a:cs typeface="Neucha"/>
                <a:sym typeface="Neucha"/>
              </a:rPr>
              <a:t>7th Grade</a:t>
            </a:r>
            <a:endParaRPr sz="1500">
              <a:latin typeface="Neucha"/>
              <a:ea typeface="Neucha"/>
              <a:cs typeface="Neucha"/>
              <a:sym typeface="Neucha"/>
            </a:endParaRPr>
          </a:p>
          <a:p>
            <a:pPr indent="0" lvl="0" marL="0" rtl="0" algn="ctr">
              <a:spcBef>
                <a:spcPts val="0"/>
              </a:spcBef>
              <a:spcAft>
                <a:spcPts val="0"/>
              </a:spcAft>
              <a:buNone/>
            </a:pPr>
            <a:r>
              <a:rPr lang="en" sz="1500">
                <a:latin typeface="Neucha"/>
                <a:ea typeface="Neucha"/>
                <a:cs typeface="Neucha"/>
                <a:sym typeface="Neucha"/>
              </a:rPr>
              <a:t>8th Grade</a:t>
            </a:r>
            <a:endParaRPr sz="1500">
              <a:latin typeface="Neucha"/>
              <a:ea typeface="Neucha"/>
              <a:cs typeface="Neucha"/>
              <a:sym typeface="Neucha"/>
            </a:endParaRPr>
          </a:p>
        </p:txBody>
      </p:sp>
      <p:pic>
        <p:nvPicPr>
          <p:cNvPr id="110" name="Google Shape;110;p17"/>
          <p:cNvPicPr preferRelativeResize="0"/>
          <p:nvPr/>
        </p:nvPicPr>
        <p:blipFill>
          <a:blip r:embed="rId4">
            <a:alphaModFix/>
          </a:blip>
          <a:stretch>
            <a:fillRect/>
          </a:stretch>
        </p:blipFill>
        <p:spPr>
          <a:xfrm rot="10">
            <a:off x="0" y="3344104"/>
            <a:ext cx="1261751" cy="709920"/>
          </a:xfrm>
          <a:prstGeom prst="rect">
            <a:avLst/>
          </a:prstGeom>
          <a:noFill/>
          <a:ln>
            <a:noFill/>
          </a:ln>
        </p:spPr>
      </p:pic>
      <p:sp>
        <p:nvSpPr>
          <p:cNvPr id="111" name="Google Shape;111;p17"/>
          <p:cNvSpPr/>
          <p:nvPr/>
        </p:nvSpPr>
        <p:spPr>
          <a:xfrm>
            <a:off x="1052700" y="3006428"/>
            <a:ext cx="1163400" cy="1047600"/>
          </a:xfrm>
          <a:prstGeom prst="star5">
            <a:avLst>
              <a:gd fmla="val 19098" name="adj"/>
              <a:gd fmla="val 105146" name="hf"/>
              <a:gd fmla="val 110557" name="vf"/>
            </a:avLst>
          </a:prstGeom>
          <a:solidFill>
            <a:srgbClr val="FF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FFFFFF"/>
                </a:solidFill>
              </a:rPr>
              <a:t>10 CreditPoints Extra !</a:t>
            </a:r>
            <a:endParaRPr sz="700">
              <a:solidFill>
                <a:srgbClr val="FFFFFF"/>
              </a:solidFill>
            </a:endParaRPr>
          </a:p>
        </p:txBody>
      </p:sp>
      <p:pic>
        <p:nvPicPr>
          <p:cNvPr id="112" name="Google Shape;112;p17"/>
          <p:cNvPicPr preferRelativeResize="0"/>
          <p:nvPr/>
        </p:nvPicPr>
        <p:blipFill>
          <a:blip r:embed="rId5">
            <a:alphaModFix/>
          </a:blip>
          <a:stretch>
            <a:fillRect/>
          </a:stretch>
        </p:blipFill>
        <p:spPr>
          <a:xfrm>
            <a:off x="8282302" y="3987100"/>
            <a:ext cx="762172" cy="1047601"/>
          </a:xfrm>
          <a:prstGeom prst="rect">
            <a:avLst/>
          </a:prstGeom>
          <a:noFill/>
          <a:ln>
            <a:noFill/>
          </a:ln>
        </p:spPr>
      </p:pic>
      <p:pic>
        <p:nvPicPr>
          <p:cNvPr descr="7-year-old Gregory Mast has next level hockey skills! &#10;&#10;💪 NEW NO DAYS OFF MERCH: https://shop.whistlesports.com/collections/no-days-off &#10;&#10;Want a chance to be featured on an episode of No Days Off? Apply here! https://whistle.video/2xmTLAB&#10;&#10;COMMENT with a sport you want to see on No Days Off next time! &#10;&#10;📲 Text us at 917-905-9069!&#10;&#10;MORE Whistle&#10;No Days Off: https://www.youtube.com/watch?v=I7hJVbt-EMM&amp;list=PL9TCweIMrgOf_5aCdnSujlcpP-FBIQY_2&#10;My Hustle: https://www.youtube.com/watch?v=NQoOnHa5jVs&amp;list=PL9TCweIMrgOdkim4e2foRmu6DXWqelBSx&#10;Work From Home: https://www.youtube.com/watch?v=tVlNsWKnE2A&amp;list=PL9TCweIMrgOdbM9Fjq6V70Z6-1kDh0VUi&#10;Sceptic Challenge: https://www.youtube.com/watch?v=vzmiEAMjWQo&amp;list=PL9TCweIMrgOcHLdgqVa06cMdYCzrCpRc6&#10;Dunk Diaries: https://www.youtube.com/watch?v=q6ZWODq6t7M&amp;list=PL9TCweIMrgOcfhNWIGojKglFgV29XjECj&#10;Dunk League: https://www.youtube.com/watch?v=aULQuyGUmJs&amp;list=PL9TCweIMrgOdnigdKf7v2au3J1xlpQ6fa&#10;I Could Do That: https://www.youtube.com/watch?v=aVmKNcpnFaA&amp;list=PL9TCweIMrgOd_kK_mniuOKiA0ERYzfF9x&#10;Bad Jokes: https://www.youtube.com/watch?v=WQpLPhpZ40c&amp;list=PL9TCweIMrgOc9aolSeMp0PVAazDujZnIq&#10;&#10;SUBSCRIBE to Whistle for more awesome videos! - http://goo.gl/y2JNsG &#10; &#10;CLICK HERE for check out our store! https://whistle.video/WhistleMerch &#10; &#10;Still want more Whistle? Follow us on: &#10; &#10;FACEBOOK: http://facebook.com/whistlesports &#10;INSTAGRAM: http://instagram.com/whistlesports &#10;TWITTER: https://twitter.com/whistlesports &#10;SNAPCHAT: &quot;whistlesports&quot; &#10; &#10;The music we use: https://goo.gl/IMZC9A - AMAZING for YouTubers! &#10; &#10;WHAT IS WHISTLE? &#10; &#10;Whistle is an entertainment brand that creates and distributes video content that is positive, relatable, and uplifting. &#10; &#10;Visit us at http://whistlesports.com/ and COMMENT below with what you want to see next!" id="113" name="Google Shape;113;p17" title="7-Year-Old Hockey Prodigy Has INSANE Potential 💪">
            <a:hlinkClick r:id="rId6"/>
          </p:cNvPr>
          <p:cNvPicPr preferRelativeResize="0"/>
          <p:nvPr/>
        </p:nvPicPr>
        <p:blipFill>
          <a:blip r:embed="rId7">
            <a:alphaModFix/>
          </a:blip>
          <a:stretch>
            <a:fillRect/>
          </a:stretch>
        </p:blipFill>
        <p:spPr>
          <a:xfrm>
            <a:off x="5365163" y="1461325"/>
            <a:ext cx="2149987" cy="1612500"/>
          </a:xfrm>
          <a:prstGeom prst="rect">
            <a:avLst/>
          </a:prstGeom>
          <a:noFill/>
          <a:ln>
            <a:noFill/>
          </a:ln>
        </p:spPr>
      </p:pic>
      <p:pic>
        <p:nvPicPr>
          <p:cNvPr descr="10-year-old Maya Popova is DOMINANT on the ice! &#10;&#10;💪 There are NO DAYS OFF for our nurses &amp; doctors. Buy a No Days Off shirt and all proceeds will go to the WHO’s COVID-19 Relief Fund: https://whistle.video/NoDaysOffWHO&#10;&#10;COMMENT with a sport you want to see on the show. Text us at 917-905-9069 to chat MORE No Days Off!&#10;&#10;Apply to be featured in an episode here: https://docs.google.com/forms/d/e/1FAIpQLScu4QCEpRTl6Yo6zfofZYmXtO0CTi-BWAtOGxZgYR16iO9g2Q/viewform&#10;&#10;Follow Maya on IG! https://www.instagram.com/mayahockey/&#10;&#10;MORE No Days Off&#10;Sports Prodigies: https://www.youtube.com/watch?v=ycC2xqy6bH4&amp;list=PL9TCweIMrgOf_5aCdnSujlcpP-FBIQY_2&amp;index=2&#10;Basketball: https://www.youtube.com/watch?v=L_F3JO7R0mU&amp;list=PL9TCweIMrgOdcSmLVIimex18-CNH4v08S&#10;Football: https://www.youtube.com/watch?v=v-hqm7jMnIY&amp;list=PL9TCweIMrgOciG0KO13qVljt8wwvjmL2r&#10;Baseball: https://www.youtube.com/watch?v=v-hqm7jMnIY&amp;list=PL9TCweIMrgOcJPVTwPegxs8vXcatQdYhE&#10;Gaming: https://www.youtube.com/watch?v=V4lqAf8AVRE&amp;list=PL9TCweIMrgOeXfy8AAc8ngp9d46YwZxbm&#10;Soccer: &#10;Female Sports Prodigies: https://www.youtube.com/watch?v=8xn67NyltQQ&amp;list=PL9TCweIMrgOdVzaNJNrWhygccTkeYpind&#10;&#10;SUBSCRIBE to Whistle for more awesome videos! - http://goo.gl/y2JNsG&#10;&#10;CLICK HERE for check out our store! https://whistle.video/WhistleMerch&#10;&#10;Still want more Whistle? Follow us on:&#10;&#10;FACEBOOK: http://facebook.com/whistlesports&#10;INSTAGRAM: http://instagram.com/whistlesports&#10;TWITTER: https://twitter.com/whistlesports&#10;SNAPCHAT: &quot;whistlesports&quot;&#10;&#10;The music we use: https://goo.gl/IMZC9A - AMAZING for YouTubers!&#10;&#10;WHAT IS WHISTLE?&#10;&#10;Whistle is an entertainment brand that creates and distributes video content that is positive, relatable, and uplifting.&#10;&#10;Visit us at http://whistlesports.com/ and COMMENT below with what you want to see next!" id="114" name="Google Shape;114;p17" title="10-Year-Old PHENOM Is The FUTURE Of Women's Hockey!">
            <a:hlinkClick r:id="rId8"/>
          </p:cNvPr>
          <p:cNvPicPr preferRelativeResize="0"/>
          <p:nvPr/>
        </p:nvPicPr>
        <p:blipFill>
          <a:blip r:embed="rId9">
            <a:alphaModFix/>
          </a:blip>
          <a:stretch>
            <a:fillRect/>
          </a:stretch>
        </p:blipFill>
        <p:spPr>
          <a:xfrm>
            <a:off x="5413800" y="3344100"/>
            <a:ext cx="2149975" cy="1612481"/>
          </a:xfrm>
          <a:prstGeom prst="rect">
            <a:avLst/>
          </a:prstGeom>
          <a:noFill/>
          <a:ln>
            <a:noFill/>
          </a:ln>
        </p:spPr>
      </p:pic>
      <p:sp>
        <p:nvSpPr>
          <p:cNvPr id="115" name="Google Shape;115;p17"/>
          <p:cNvSpPr/>
          <p:nvPr/>
        </p:nvSpPr>
        <p:spPr>
          <a:xfrm>
            <a:off x="5550350" y="1017725"/>
            <a:ext cx="1779600" cy="396600"/>
          </a:xfrm>
          <a:prstGeom prst="roundRect">
            <a:avLst>
              <a:gd fmla="val 16667" name="adj"/>
            </a:avLst>
          </a:prstGeom>
          <a:solidFill>
            <a:srgbClr val="FF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Josefin Sans"/>
                <a:ea typeface="Josefin Sans"/>
                <a:cs typeface="Josefin Sans"/>
                <a:sym typeface="Josefin Sans"/>
              </a:rPr>
              <a:t>[No Days Off]</a:t>
            </a:r>
            <a:endParaRPr sz="1700">
              <a:latin typeface="Josefin Sans"/>
              <a:ea typeface="Josefin Sans"/>
              <a:cs typeface="Josefin Sans"/>
              <a:sym typeface="Josefin Sans"/>
            </a:endParaRPr>
          </a:p>
        </p:txBody>
      </p:sp>
      <p:pic>
        <p:nvPicPr>
          <p:cNvPr descr="🔥 GET MORE FOLLOW ALONG HOCKEY WORKOUTS: https://hockeytraining.com/follow-along-program&#10;&#10;🎁 FREE AT HOME HOCKEY PACKAGE: https://www.hockeytraining.com/at-home-package&#10;&#10;THE WARM-UP:&#10;&#10;1. Single leg hip thrust x 15 per side&#10;2. Fire hydrant x 10 per side&#10;3. Mountain climbers x 10 per side&#10;4. T-Rolls x 5 per side&#10;5. Shoulder Y x 15&#10;6. Jumping jacks x 25&#10;&#10;Perform in a circuit fashion one time through. &#10;&#10;THE WORKOUT:&#10;&#10;A1: Deep squat x 15&#10;A2: Stop and go push up x 15&#10;A3: T-stand x 6/leg&#10;A4: Scap push up x 15&#10;A5: Dive bombers x 15&#10;A6: Reverse crunch with hip lift x 10&#10;&#10;Rest 90 secs in between each circuit and repeat 3 times.&#10;&#10;THE FINISHER:&#10;&#10;B1: Single leg burpees with the left foot x 20 secs&#10;B2: Skater bounds x 20 secs&#10;B3: Single leg burpees with the right foot x 20 secs&#10;&#10;Perform this 60 sec “finisher” once through with zero rest at all&#10;&#10;Get More Hockey Training Content:  &#10; &#10;WEBSITE: https://www.hockeytraining.com/programs/  &#10;INSTAGRAM: https://www.instagram.com/hockeytrainingtips/ &#10;FACEBOOK: https://www.facebook.com/officehockeytraining/ &#10; &#10;Train Hard,  &#10;Kevin" id="116" name="Google Shape;116;p17" title="AT HOME HOCKEY FOLLOW ALONG WORKOUT 🏒">
            <a:hlinkClick r:id="rId10"/>
          </p:cNvPr>
          <p:cNvPicPr preferRelativeResize="0"/>
          <p:nvPr/>
        </p:nvPicPr>
        <p:blipFill>
          <a:blip r:embed="rId11">
            <a:alphaModFix/>
          </a:blip>
          <a:stretch>
            <a:fillRect/>
          </a:stretch>
        </p:blipFill>
        <p:spPr>
          <a:xfrm>
            <a:off x="2536599" y="2336425"/>
            <a:ext cx="2508089" cy="1881067"/>
          </a:xfrm>
          <a:prstGeom prst="rect">
            <a:avLst/>
          </a:prstGeom>
          <a:noFill/>
          <a:ln>
            <a:noFill/>
          </a:ln>
        </p:spPr>
      </p:pic>
      <p:sp>
        <p:nvSpPr>
          <p:cNvPr id="117" name="Google Shape;117;p17"/>
          <p:cNvSpPr/>
          <p:nvPr/>
        </p:nvSpPr>
        <p:spPr>
          <a:xfrm>
            <a:off x="2611475" y="1698850"/>
            <a:ext cx="2358300" cy="3966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Sigmar One"/>
                <a:ea typeface="Sigmar One"/>
                <a:cs typeface="Sigmar One"/>
                <a:sym typeface="Sigmar One"/>
              </a:rPr>
              <a:t>20 Minute Hockey Workout</a:t>
            </a:r>
            <a:endParaRPr sz="1000">
              <a:latin typeface="Sigmar One"/>
              <a:ea typeface="Sigmar One"/>
              <a:cs typeface="Sigmar One"/>
              <a:sym typeface="Sigmar One"/>
            </a:endParaRPr>
          </a:p>
        </p:txBody>
      </p:sp>
      <p:pic>
        <p:nvPicPr>
          <p:cNvPr id="118" name="Google Shape;118;p17"/>
          <p:cNvPicPr preferRelativeResize="0"/>
          <p:nvPr/>
        </p:nvPicPr>
        <p:blipFill>
          <a:blip r:embed="rId12">
            <a:alphaModFix/>
          </a:blip>
          <a:stretch>
            <a:fillRect/>
          </a:stretch>
        </p:blipFill>
        <p:spPr>
          <a:xfrm flipH="1">
            <a:off x="-69875" y="362800"/>
            <a:ext cx="3068700" cy="3068700"/>
          </a:xfrm>
          <a:prstGeom prst="rect">
            <a:avLst/>
          </a:prstGeom>
          <a:noFill/>
          <a:ln>
            <a:noFill/>
          </a:ln>
        </p:spPr>
      </p:pic>
      <p:pic>
        <p:nvPicPr>
          <p:cNvPr id="119" name="Google Shape;119;p17"/>
          <p:cNvPicPr preferRelativeResize="0"/>
          <p:nvPr/>
        </p:nvPicPr>
        <p:blipFill>
          <a:blip r:embed="rId13">
            <a:alphaModFix/>
          </a:blip>
          <a:stretch>
            <a:fillRect/>
          </a:stretch>
        </p:blipFill>
        <p:spPr>
          <a:xfrm flipH="1">
            <a:off x="7217750" y="53950"/>
            <a:ext cx="2358300" cy="2358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