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3.xml" ContentType="application/vnd.openxmlformats-officedocument.presentationml.slide+xml"/>
  <Override PartName="/ppt/slides/slide21.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4.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6.xml" ContentType="application/vnd.openxmlformats-officedocument.presentationml.notesSlide+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3.xml" ContentType="application/vnd.openxmlformats-officedocument.presentationml.notesSlide+xml"/>
  <Override PartName="/ppt/notesSlides/notesSlide9.xml" ContentType="application/vnd.openxmlformats-officedocument.presentationml.notesSlide+xml"/>
  <Override PartName="/ppt/notesSlides/notesSlide15.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19.xml" ContentType="application/vnd.openxmlformats-officedocument.presentationml.notesSlide+xml"/>
  <Override PartName="/ppt/notesSlides/notesSlide14.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5"/>
  </p:notesMasterIdLst>
  <p:handoutMasterIdLst>
    <p:handoutMasterId r:id="rId56"/>
  </p:handoutMasterIdLst>
  <p:sldIdLst>
    <p:sldId id="256" r:id="rId2"/>
    <p:sldId id="278" r:id="rId3"/>
    <p:sldId id="277" r:id="rId4"/>
    <p:sldId id="279" r:id="rId5"/>
    <p:sldId id="321" r:id="rId6"/>
    <p:sldId id="338" r:id="rId7"/>
    <p:sldId id="333" r:id="rId8"/>
    <p:sldId id="334" r:id="rId9"/>
    <p:sldId id="335" r:id="rId10"/>
    <p:sldId id="308" r:id="rId11"/>
    <p:sldId id="326" r:id="rId12"/>
    <p:sldId id="327" r:id="rId13"/>
    <p:sldId id="328" r:id="rId14"/>
    <p:sldId id="345" r:id="rId15"/>
    <p:sldId id="329" r:id="rId16"/>
    <p:sldId id="330" r:id="rId17"/>
    <p:sldId id="346" r:id="rId18"/>
    <p:sldId id="331" r:id="rId19"/>
    <p:sldId id="332" r:id="rId20"/>
    <p:sldId id="314" r:id="rId21"/>
    <p:sldId id="315" r:id="rId22"/>
    <p:sldId id="313" r:id="rId23"/>
    <p:sldId id="341" r:id="rId24"/>
    <p:sldId id="342" r:id="rId25"/>
    <p:sldId id="343" r:id="rId26"/>
    <p:sldId id="316" r:id="rId27"/>
    <p:sldId id="344" r:id="rId28"/>
    <p:sldId id="339" r:id="rId29"/>
    <p:sldId id="340" r:id="rId30"/>
    <p:sldId id="285" r:id="rId31"/>
    <p:sldId id="262" r:id="rId32"/>
    <p:sldId id="280" r:id="rId33"/>
    <p:sldId id="347" r:id="rId34"/>
    <p:sldId id="359" r:id="rId35"/>
    <p:sldId id="348" r:id="rId36"/>
    <p:sldId id="360" r:id="rId37"/>
    <p:sldId id="349" r:id="rId38"/>
    <p:sldId id="361" r:id="rId39"/>
    <p:sldId id="363" r:id="rId40"/>
    <p:sldId id="350" r:id="rId41"/>
    <p:sldId id="362" r:id="rId42"/>
    <p:sldId id="351" r:id="rId43"/>
    <p:sldId id="352" r:id="rId44"/>
    <p:sldId id="364" r:id="rId45"/>
    <p:sldId id="353" r:id="rId46"/>
    <p:sldId id="365" r:id="rId47"/>
    <p:sldId id="354" r:id="rId48"/>
    <p:sldId id="366" r:id="rId49"/>
    <p:sldId id="355" r:id="rId50"/>
    <p:sldId id="356" r:id="rId51"/>
    <p:sldId id="357" r:id="rId52"/>
    <p:sldId id="358" r:id="rId53"/>
    <p:sldId id="286" r:id="rId5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47" autoAdjust="0"/>
    <p:restoredTop sz="82834" autoAdjust="0"/>
  </p:normalViewPr>
  <p:slideViewPr>
    <p:cSldViewPr snapToGrid="0" snapToObjects="1">
      <p:cViewPr varScale="1">
        <p:scale>
          <a:sx n="96" d="100"/>
          <a:sy n="96" d="100"/>
        </p:scale>
        <p:origin x="2052" y="78"/>
      </p:cViewPr>
      <p:guideLst>
        <p:guide orient="horz" pos="2160"/>
        <p:guide pos="2880"/>
      </p:guideLst>
    </p:cSldViewPr>
  </p:slideViewPr>
  <p:notesTextViewPr>
    <p:cViewPr>
      <p:scale>
        <a:sx n="100" d="100"/>
        <a:sy n="100" d="100"/>
      </p:scale>
      <p:origin x="0" y="0"/>
    </p:cViewPr>
  </p:notesTextViewPr>
  <p:sorterViewPr>
    <p:cViewPr>
      <p:scale>
        <a:sx n="76" d="100"/>
        <a:sy n="7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63" Type="http://schemas.openxmlformats.org/officeDocument/2006/relationships/customXml" Target="../customXml/item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customXml" Target="../customXml/item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02602C-AB82-874D-B57C-1BBCAB5CB14D}" type="datetimeFigureOut">
              <a:rPr lang="en-US" smtClean="0"/>
              <a:pPr/>
              <a:t>12/18/2017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EF9EE5A-13C8-B542-980A-B9D6A33CA270}" type="slidenum">
              <a:rPr lang="en-US" smtClean="0"/>
              <a:pPr/>
              <a:t>‹#›</a:t>
            </a:fld>
            <a:endParaRPr lang="en-US"/>
          </a:p>
        </p:txBody>
      </p:sp>
    </p:spTree>
    <p:extLst>
      <p:ext uri="{BB962C8B-B14F-4D97-AF65-F5344CB8AC3E}">
        <p14:creationId xmlns:p14="http://schemas.microsoft.com/office/powerpoint/2010/main" val="537547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854853-F390-984C-9054-144C65939CDC}" type="datetimeFigureOut">
              <a:rPr lang="en-US" smtClean="0"/>
              <a:pPr/>
              <a:t>12/18/2017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83F7C9-9DA6-AB47-8EAE-2242A2EA458B}" type="slidenum">
              <a:rPr lang="en-US" smtClean="0"/>
              <a:pPr/>
              <a:t>‹#›</a:t>
            </a:fld>
            <a:endParaRPr lang="en-US"/>
          </a:p>
        </p:txBody>
      </p:sp>
    </p:spTree>
    <p:extLst>
      <p:ext uri="{BB962C8B-B14F-4D97-AF65-F5344CB8AC3E}">
        <p14:creationId xmlns:p14="http://schemas.microsoft.com/office/powerpoint/2010/main" val="405037518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H.O.T questions  should be selected from each area of</a:t>
            </a:r>
            <a:r>
              <a:rPr lang="en-US" baseline="0" dirty="0"/>
              <a:t> Bloom’s Revised list.</a:t>
            </a:r>
          </a:p>
          <a:p>
            <a:r>
              <a:rPr lang="en-US" baseline="0" dirty="0"/>
              <a:t>We will review The Revised questions and how they can be used in a lesson next.</a:t>
            </a:r>
            <a:endParaRPr lang="en-US" dirty="0"/>
          </a:p>
        </p:txBody>
      </p:sp>
      <p:sp>
        <p:nvSpPr>
          <p:cNvPr id="4" name="Slide Number Placeholder 3"/>
          <p:cNvSpPr>
            <a:spLocks noGrp="1"/>
          </p:cNvSpPr>
          <p:nvPr>
            <p:ph type="sldNum" sz="quarter" idx="10"/>
          </p:nvPr>
        </p:nvSpPr>
        <p:spPr/>
        <p:txBody>
          <a:bodyPr/>
          <a:lstStyle/>
          <a:p>
            <a:fld id="{B8796F01-7154-41E0-B48B-A6921757531A}" type="slidenum">
              <a:rPr lang="en-US" smtClean="0"/>
              <a:pPr/>
              <a:t>10</a:t>
            </a:fld>
            <a:endParaRPr lang="en-US"/>
          </a:p>
        </p:txBody>
      </p:sp>
    </p:spTree>
    <p:extLst>
      <p:ext uri="{BB962C8B-B14F-4D97-AF65-F5344CB8AC3E}">
        <p14:creationId xmlns:p14="http://schemas.microsoft.com/office/powerpoint/2010/main" val="2825953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a:t>
            </a:r>
            <a:r>
              <a:rPr lang="en-US" baseline="0" dirty="0"/>
              <a:t> is important to remember to things regarding asking critical/higher order thinking questions.</a:t>
            </a:r>
          </a:p>
          <a:p>
            <a:r>
              <a:rPr lang="en-US" baseline="0" dirty="0"/>
              <a:t>The question must compare and contrast 2 or more areas.</a:t>
            </a:r>
          </a:p>
          <a:p>
            <a:r>
              <a:rPr lang="en-US" baseline="0" dirty="0"/>
              <a:t>The question must ask for students to provide proof of their answers.</a:t>
            </a:r>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pPr/>
              <a:t>11</a:t>
            </a:fld>
            <a:endParaRPr lang="en-US"/>
          </a:p>
        </p:txBody>
      </p:sp>
    </p:spTree>
    <p:extLst>
      <p:ext uri="{BB962C8B-B14F-4D97-AF65-F5344CB8AC3E}">
        <p14:creationId xmlns:p14="http://schemas.microsoft.com/office/powerpoint/2010/main" val="3382501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previous slide</a:t>
            </a:r>
          </a:p>
        </p:txBody>
      </p:sp>
      <p:sp>
        <p:nvSpPr>
          <p:cNvPr id="4" name="Slide Number Placeholder 3"/>
          <p:cNvSpPr>
            <a:spLocks noGrp="1"/>
          </p:cNvSpPr>
          <p:nvPr>
            <p:ph type="sldNum" sz="quarter" idx="10"/>
          </p:nvPr>
        </p:nvSpPr>
        <p:spPr/>
        <p:txBody>
          <a:bodyPr/>
          <a:lstStyle/>
          <a:p>
            <a:fld id="{8383F7C9-9DA6-AB47-8EAE-2242A2EA458B}" type="slidenum">
              <a:rPr lang="en-US" smtClean="0"/>
              <a:pPr/>
              <a:t>12</a:t>
            </a:fld>
            <a:endParaRPr lang="en-US"/>
          </a:p>
        </p:txBody>
      </p:sp>
    </p:spTree>
    <p:extLst>
      <p:ext uri="{BB962C8B-B14F-4D97-AF65-F5344CB8AC3E}">
        <p14:creationId xmlns:p14="http://schemas.microsoft.com/office/powerpoint/2010/main" val="14749932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pPr/>
              <a:t>13</a:t>
            </a:fld>
            <a:endParaRPr lang="en-US"/>
          </a:p>
        </p:txBody>
      </p:sp>
    </p:spTree>
    <p:extLst>
      <p:ext uri="{BB962C8B-B14F-4D97-AF65-F5344CB8AC3E}">
        <p14:creationId xmlns:p14="http://schemas.microsoft.com/office/powerpoint/2010/main" val="1456649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Student will have to Research their answers.</a:t>
            </a:r>
          </a:p>
          <a:p>
            <a:r>
              <a:rPr lang="en-US" dirty="0"/>
              <a:t>Introducing inquiry and students providing their hypothesis may also be included in the lesson.</a:t>
            </a:r>
          </a:p>
        </p:txBody>
      </p:sp>
      <p:sp>
        <p:nvSpPr>
          <p:cNvPr id="4" name="Slide Number Placeholder 3"/>
          <p:cNvSpPr>
            <a:spLocks noGrp="1"/>
          </p:cNvSpPr>
          <p:nvPr>
            <p:ph type="sldNum" sz="quarter" idx="10"/>
          </p:nvPr>
        </p:nvSpPr>
        <p:spPr/>
        <p:txBody>
          <a:bodyPr/>
          <a:lstStyle/>
          <a:p>
            <a:fld id="{8383F7C9-9DA6-AB47-8EAE-2242A2EA458B}" type="slidenum">
              <a:rPr lang="en-US" smtClean="0"/>
              <a:pPr/>
              <a:t>15</a:t>
            </a:fld>
            <a:endParaRPr lang="en-US"/>
          </a:p>
        </p:txBody>
      </p:sp>
    </p:spTree>
    <p:extLst>
      <p:ext uri="{BB962C8B-B14F-4D97-AF65-F5344CB8AC3E}">
        <p14:creationId xmlns:p14="http://schemas.microsoft.com/office/powerpoint/2010/main" val="23304623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grade levels are</a:t>
            </a:r>
            <a:r>
              <a:rPr lang="en-US" baseline="0" dirty="0"/>
              <a:t> appropriate for these</a:t>
            </a:r>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pPr/>
              <a:t>16</a:t>
            </a:fld>
            <a:endParaRPr lang="en-US"/>
          </a:p>
        </p:txBody>
      </p:sp>
    </p:spTree>
    <p:extLst>
      <p:ext uri="{BB962C8B-B14F-4D97-AF65-F5344CB8AC3E}">
        <p14:creationId xmlns:p14="http://schemas.microsoft.com/office/powerpoint/2010/main" val="8922298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a:t>
            </a:r>
            <a:r>
              <a:rPr lang="en-US" baseline="0" dirty="0"/>
              <a:t> previous slides</a:t>
            </a:r>
          </a:p>
          <a:p>
            <a:r>
              <a:rPr lang="en-US" baseline="0" dirty="0"/>
              <a:t>Allow 5-10 minutes for discussion</a:t>
            </a:r>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pPr/>
              <a:t>18</a:t>
            </a:fld>
            <a:endParaRPr lang="en-US"/>
          </a:p>
        </p:txBody>
      </p:sp>
    </p:spTree>
    <p:extLst>
      <p:ext uri="{BB962C8B-B14F-4D97-AF65-F5344CB8AC3E}">
        <p14:creationId xmlns:p14="http://schemas.microsoft.com/office/powerpoint/2010/main" val="85248453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tennis  &amp; golf</a:t>
            </a:r>
            <a:r>
              <a:rPr lang="en-US" baseline="0" dirty="0"/>
              <a:t> </a:t>
            </a:r>
            <a:r>
              <a:rPr lang="en-US" dirty="0"/>
              <a:t>balls</a:t>
            </a:r>
          </a:p>
        </p:txBody>
      </p:sp>
      <p:sp>
        <p:nvSpPr>
          <p:cNvPr id="4" name="Slide Number Placeholder 3"/>
          <p:cNvSpPr>
            <a:spLocks noGrp="1"/>
          </p:cNvSpPr>
          <p:nvPr>
            <p:ph type="sldNum" sz="quarter" idx="10"/>
          </p:nvPr>
        </p:nvSpPr>
        <p:spPr/>
        <p:txBody>
          <a:bodyPr/>
          <a:lstStyle/>
          <a:p>
            <a:fld id="{8383F7C9-9DA6-AB47-8EAE-2242A2EA458B}" type="slidenum">
              <a:rPr lang="en-US" smtClean="0"/>
              <a:pPr/>
              <a:t>19</a:t>
            </a:fld>
            <a:endParaRPr lang="en-US"/>
          </a:p>
        </p:txBody>
      </p:sp>
    </p:spTree>
    <p:extLst>
      <p:ext uri="{BB962C8B-B14F-4D97-AF65-F5344CB8AC3E}">
        <p14:creationId xmlns:p14="http://schemas.microsoft.com/office/powerpoint/2010/main" val="10511204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a:t>
            </a:r>
            <a:r>
              <a:rPr lang="en-US" baseline="0" dirty="0"/>
              <a:t> examples can provide insight on how to develop H.O.T. questions</a:t>
            </a:r>
          </a:p>
          <a:p>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pPr/>
              <a:t>20</a:t>
            </a:fld>
            <a:endParaRPr lang="en-US"/>
          </a:p>
        </p:txBody>
      </p:sp>
    </p:spTree>
    <p:extLst>
      <p:ext uri="{BB962C8B-B14F-4D97-AF65-F5344CB8AC3E}">
        <p14:creationId xmlns:p14="http://schemas.microsoft.com/office/powerpoint/2010/main" val="16091299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i="0" dirty="0">
              <a:latin typeface="+mn-lt"/>
            </a:endParaRPr>
          </a:p>
        </p:txBody>
      </p:sp>
      <p:sp>
        <p:nvSpPr>
          <p:cNvPr id="4" name="Slide Number Placeholder 3"/>
          <p:cNvSpPr>
            <a:spLocks noGrp="1"/>
          </p:cNvSpPr>
          <p:nvPr>
            <p:ph type="sldNum" sz="quarter" idx="10"/>
          </p:nvPr>
        </p:nvSpPr>
        <p:spPr/>
        <p:txBody>
          <a:bodyPr/>
          <a:lstStyle/>
          <a:p>
            <a:fld id="{8383F7C9-9DA6-AB47-8EAE-2242A2EA458B}" type="slidenum">
              <a:rPr lang="en-US" smtClean="0"/>
              <a:pPr/>
              <a:t>21</a:t>
            </a:fld>
            <a:endParaRPr lang="en-US"/>
          </a:p>
        </p:txBody>
      </p:sp>
    </p:spTree>
    <p:extLst>
      <p:ext uri="{BB962C8B-B14F-4D97-AF65-F5344CB8AC3E}">
        <p14:creationId xmlns:p14="http://schemas.microsoft.com/office/powerpoint/2010/main" val="1609129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039AF749-40A5-B946-BD0B-69C955FCC033}" type="slidenum">
              <a:rPr lang="en-US" smtClean="0"/>
              <a:pPr/>
              <a:t>2</a:t>
            </a:fld>
            <a:endParaRPr lang="en-US" dirty="0"/>
          </a:p>
        </p:txBody>
      </p:sp>
    </p:spTree>
    <p:extLst>
      <p:ext uri="{BB962C8B-B14F-4D97-AF65-F5344CB8AC3E}">
        <p14:creationId xmlns:p14="http://schemas.microsoft.com/office/powerpoint/2010/main" val="38446008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8796F01-7154-41E0-B48B-A6921757531A}" type="slidenum">
              <a:rPr lang="en-US" smtClean="0"/>
              <a:pPr/>
              <a:t>22</a:t>
            </a:fld>
            <a:endParaRPr lang="en-US"/>
          </a:p>
        </p:txBody>
      </p:sp>
    </p:spTree>
    <p:extLst>
      <p:ext uri="{BB962C8B-B14F-4D97-AF65-F5344CB8AC3E}">
        <p14:creationId xmlns:p14="http://schemas.microsoft.com/office/powerpoint/2010/main" val="28259536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100" i="0" dirty="0">
              <a:latin typeface="+mn-lt"/>
            </a:endParaRPr>
          </a:p>
        </p:txBody>
      </p:sp>
      <p:sp>
        <p:nvSpPr>
          <p:cNvPr id="4" name="Slide Number Placeholder 3"/>
          <p:cNvSpPr>
            <a:spLocks noGrp="1"/>
          </p:cNvSpPr>
          <p:nvPr>
            <p:ph type="sldNum" sz="quarter" idx="10"/>
          </p:nvPr>
        </p:nvSpPr>
        <p:spPr/>
        <p:txBody>
          <a:bodyPr/>
          <a:lstStyle/>
          <a:p>
            <a:fld id="{8383F7C9-9DA6-AB47-8EAE-2242A2EA458B}" type="slidenum">
              <a:rPr lang="en-US" smtClean="0"/>
              <a:pPr/>
              <a:t>26</a:t>
            </a:fld>
            <a:endParaRPr lang="en-US"/>
          </a:p>
        </p:txBody>
      </p:sp>
    </p:spTree>
    <p:extLst>
      <p:ext uri="{BB962C8B-B14F-4D97-AF65-F5344CB8AC3E}">
        <p14:creationId xmlns:p14="http://schemas.microsoft.com/office/powerpoint/2010/main" val="16091299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pPr/>
              <a:t>29</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 uri="{FAA26D3D-D897-4be2-8F04-BA451C77F1D7}">
              <ma14:placeholderFlag xmlns:ma14="http://schemas.microsoft.com/office/mac/drawingml/2011/main" xmlns="" val="1"/>
            </a:ext>
          </a:extLst>
        </p:spPr>
      </p:sp>
      <p:sp>
        <p:nvSpPr>
          <p:cNvPr id="54274"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r>
              <a:rPr lang="en-US" sz="2400" b="1" dirty="0">
                <a:latin typeface="Calibri" charset="0"/>
              </a:rPr>
              <a:t>Presenters</a:t>
            </a:r>
            <a:r>
              <a:rPr lang="en-US" sz="2400" b="1" baseline="0" dirty="0">
                <a:latin typeface="Calibri" charset="0"/>
              </a:rPr>
              <a:t> please collect post-it notes at the end of each session.</a:t>
            </a:r>
          </a:p>
          <a:p>
            <a:pPr eaLnBrk="1" hangingPunct="1">
              <a:spcBef>
                <a:spcPct val="0"/>
              </a:spcBef>
            </a:pPr>
            <a:endParaRPr lang="en-US" sz="2400" b="1" baseline="0" dirty="0">
              <a:latin typeface="Calibri" charset="0"/>
            </a:endParaRPr>
          </a:p>
          <a:p>
            <a:pPr eaLnBrk="1" hangingPunct="1">
              <a:spcBef>
                <a:spcPct val="0"/>
              </a:spcBef>
            </a:pPr>
            <a:r>
              <a:rPr lang="en-US" sz="2400" b="1" baseline="0" dirty="0">
                <a:latin typeface="Calibri" charset="0"/>
              </a:rPr>
              <a:t>Prepare an analysis of the responses and be prepared to share out in DLD debrief.</a:t>
            </a:r>
            <a:endParaRPr lang="en-US" sz="2400" b="1" dirty="0">
              <a:latin typeface="Calibri" charset="0"/>
            </a:endParaRPr>
          </a:p>
        </p:txBody>
      </p:sp>
      <p:sp>
        <p:nvSpPr>
          <p:cNvPr id="54275"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5B78AAF-350C-7549-89FE-575BF2F557D9}" type="slidenum">
              <a:rPr lang="en-US" sz="1200">
                <a:latin typeface="Calibri" charset="0"/>
              </a:rPr>
              <a:pPr eaLnBrk="1" hangingPunct="1"/>
              <a:t>30</a:t>
            </a:fld>
            <a:endParaRPr lang="en-US" sz="1200" dirty="0">
              <a:latin typeface="Calibri"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In alignment with the Effective PD Design Principles,</a:t>
            </a:r>
            <a:r>
              <a:rPr lang="en-US" baseline="0" dirty="0"/>
              <a:t> all PD should provide next steps for follow up to ensure the learning will take root in instructional practice.</a:t>
            </a:r>
            <a:endParaRPr lang="en-US" dirty="0"/>
          </a:p>
          <a:p>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pPr/>
              <a:t>31</a:t>
            </a:fld>
            <a:endParaRPr lang="en-US"/>
          </a:p>
        </p:txBody>
      </p:sp>
    </p:spTree>
    <p:extLst>
      <p:ext uri="{BB962C8B-B14F-4D97-AF65-F5344CB8AC3E}">
        <p14:creationId xmlns:p14="http://schemas.microsoft.com/office/powerpoint/2010/main" val="196246651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pPr/>
              <a:t>32</a:t>
            </a:fld>
            <a:endParaRPr lang="en-US"/>
          </a:p>
        </p:txBody>
      </p:sp>
    </p:spTree>
    <p:extLst>
      <p:ext uri="{BB962C8B-B14F-4D97-AF65-F5344CB8AC3E}">
        <p14:creationId xmlns:p14="http://schemas.microsoft.com/office/powerpoint/2010/main" val="39166141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5B16567-052A-2C41-BD88-899C82F8CE38}" type="slidenum">
              <a:rPr lang="en-US" smtClean="0"/>
              <a:pPr/>
              <a:t>52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a:t>Keep this slide – do not alter</a:t>
            </a:r>
          </a:p>
          <a:p>
            <a:endParaRPr lang="en-US" dirty="0"/>
          </a:p>
          <a:p>
            <a:r>
              <a:rPr lang="en-US" dirty="0"/>
              <a:t>We will adhere to the following norms.</a:t>
            </a:r>
          </a:p>
          <a:p>
            <a:endParaRPr lang="en-US" dirty="0"/>
          </a:p>
        </p:txBody>
      </p:sp>
      <p:sp>
        <p:nvSpPr>
          <p:cNvPr id="4" name="Slide Number Placeholder 3"/>
          <p:cNvSpPr>
            <a:spLocks noGrp="1"/>
          </p:cNvSpPr>
          <p:nvPr>
            <p:ph type="sldNum" sz="quarter" idx="10"/>
          </p:nvPr>
        </p:nvSpPr>
        <p:spPr/>
        <p:txBody>
          <a:bodyPr/>
          <a:lstStyle/>
          <a:p>
            <a:fld id="{B8796F01-7154-41E0-B48B-A6921757531A}" type="slidenum">
              <a:rPr lang="en-US" smtClean="0"/>
              <a:pPr/>
              <a:t>3</a:t>
            </a:fld>
            <a:endParaRPr lang="en-US"/>
          </a:p>
        </p:txBody>
      </p:sp>
    </p:spTree>
    <p:extLst>
      <p:ext uri="{BB962C8B-B14F-4D97-AF65-F5344CB8AC3E}">
        <p14:creationId xmlns:p14="http://schemas.microsoft.com/office/powerpoint/2010/main" val="1835761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100" i="0" dirty="0">
                <a:latin typeface="+mn-lt"/>
              </a:rPr>
              <a:t>In alignment with the Effective PD Design Principles,</a:t>
            </a:r>
            <a:r>
              <a:rPr lang="en-US" sz="1100" i="0" baseline="0" dirty="0">
                <a:latin typeface="+mn-lt"/>
              </a:rPr>
              <a:t> </a:t>
            </a:r>
            <a:r>
              <a:rPr lang="en-US" sz="1100" b="1" i="0" kern="1200" dirty="0">
                <a:solidFill>
                  <a:schemeClr val="tx1"/>
                </a:solidFill>
                <a:effectLst/>
                <a:latin typeface="+mn-lt"/>
                <a:ea typeface="+mn-ea"/>
                <a:cs typeface="+mn-cs"/>
              </a:rPr>
              <a:t>Professional development must be aligned to </a:t>
            </a:r>
            <a:r>
              <a:rPr lang="en-US" sz="1100" b="1" i="0" kern="1200" dirty="0" err="1">
                <a:solidFill>
                  <a:schemeClr val="tx1"/>
                </a:solidFill>
                <a:effectLst/>
                <a:latin typeface="+mn-lt"/>
                <a:ea typeface="+mn-ea"/>
                <a:cs typeface="+mn-cs"/>
              </a:rPr>
              <a:t>SCS’s</a:t>
            </a:r>
            <a:r>
              <a:rPr lang="en-US" sz="1100" b="1" i="0" kern="1200" dirty="0">
                <a:solidFill>
                  <a:schemeClr val="tx1"/>
                </a:solidFill>
                <a:effectLst/>
                <a:latin typeface="+mn-lt"/>
                <a:ea typeface="+mn-ea"/>
                <a:cs typeface="+mn-cs"/>
              </a:rPr>
              <a:t> goals, vision of effective teaching, academic priorities, and evaluation system.</a:t>
            </a:r>
            <a:endParaRPr lang="en-US" sz="1100" i="0" kern="1200" dirty="0">
              <a:solidFill>
                <a:schemeClr val="tx1"/>
              </a:solidFill>
              <a:effectLst/>
              <a:latin typeface="+mn-lt"/>
              <a:ea typeface="+mn-ea"/>
              <a:cs typeface="+mn-cs"/>
            </a:endParaRPr>
          </a:p>
          <a:p>
            <a:r>
              <a:rPr lang="en-US" sz="1100" i="0" kern="1200" dirty="0">
                <a:solidFill>
                  <a:schemeClr val="tx1"/>
                </a:solidFill>
                <a:effectLst/>
                <a:latin typeface="+mn-lt"/>
                <a:ea typeface="+mn-ea"/>
                <a:cs typeface="+mn-cs"/>
              </a:rPr>
              <a:t>First and foremost, any SCS professional development must be directly tied to Destination 2025 and the key pillars of the district’s strategic plan.  In addition, PD must be directly aligned to the district’s vision of effective teaching (captured in the TEM or elsewhere), academic priorities (such as literacy, writing, and early childhood education), and needs defined by teacher observations (such as planning, clear delivery of content, etc.).  </a:t>
            </a:r>
          </a:p>
          <a:p>
            <a:endParaRPr lang="en-US" sz="1100" i="0" kern="1200" dirty="0">
              <a:solidFill>
                <a:schemeClr val="tx1"/>
              </a:solidFill>
              <a:effectLst/>
              <a:latin typeface="+mn-lt"/>
              <a:ea typeface="+mn-ea"/>
              <a:cs typeface="+mn-cs"/>
            </a:endParaRPr>
          </a:p>
          <a:p>
            <a:pPr lvl="1"/>
            <a:r>
              <a:rPr lang="en-US" sz="1100" i="0" dirty="0">
                <a:latin typeface="+mn-lt"/>
              </a:rPr>
              <a:t>In alignment with the Effective PD Design Principles,</a:t>
            </a:r>
            <a:r>
              <a:rPr lang="en-US" sz="1100" i="0" baseline="0" dirty="0">
                <a:latin typeface="+mn-lt"/>
              </a:rPr>
              <a:t> </a:t>
            </a:r>
            <a:r>
              <a:rPr lang="en-US" sz="1100" b="1" i="0" kern="1200" dirty="0">
                <a:solidFill>
                  <a:schemeClr val="tx1"/>
                </a:solidFill>
                <a:effectLst/>
                <a:latin typeface="+mn-lt"/>
                <a:ea typeface="+mn-ea"/>
                <a:cs typeface="+mn-cs"/>
              </a:rPr>
              <a:t>Professional development must be MEASUREABLE:  Professional development’s impact must be measured and evaluated strategically.</a:t>
            </a:r>
            <a:endParaRPr lang="en-US" sz="1100" i="0" kern="1200" dirty="0">
              <a:solidFill>
                <a:schemeClr val="tx1"/>
              </a:solidFill>
              <a:effectLst/>
              <a:latin typeface="+mn-lt"/>
              <a:ea typeface="+mn-ea"/>
              <a:cs typeface="+mn-cs"/>
            </a:endParaRPr>
          </a:p>
          <a:p>
            <a:r>
              <a:rPr lang="en-US" sz="1100" i="0" kern="1200" dirty="0">
                <a:solidFill>
                  <a:schemeClr val="tx1"/>
                </a:solidFill>
                <a:effectLst/>
                <a:latin typeface="+mn-lt"/>
                <a:ea typeface="+mn-ea"/>
                <a:cs typeface="+mn-cs"/>
              </a:rPr>
              <a:t>Professional development is intended to improve teacher performance and student achievement, so we must name the change we expect to see in teacher and student performance as a result of professional development experiences.  Given the time and resources professional development consumes, we must measure the effectiveness of PD so that we can determine where to spend more time and resources, given the outcomes that we see.  How will you track engagement in PD mapped to student achievement and teacher improvement so that you can ensure that the professional development actually improves teacher performance and ultimately, student achievement?</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100" i="0" baseline="0" dirty="0">
              <a:latin typeface="+mn-lt"/>
            </a:endParaRPr>
          </a:p>
        </p:txBody>
      </p:sp>
      <p:sp>
        <p:nvSpPr>
          <p:cNvPr id="4" name="Slide Number Placeholder 3"/>
          <p:cNvSpPr>
            <a:spLocks noGrp="1"/>
          </p:cNvSpPr>
          <p:nvPr>
            <p:ph type="sldNum" sz="quarter" idx="10"/>
          </p:nvPr>
        </p:nvSpPr>
        <p:spPr/>
        <p:txBody>
          <a:bodyPr/>
          <a:lstStyle/>
          <a:p>
            <a:fld id="{039AF749-40A5-B946-BD0B-69C955FCC033}" type="slidenum">
              <a:rPr lang="en-US" smtClean="0"/>
              <a:pPr/>
              <a:t>4</a:t>
            </a:fld>
            <a:endParaRPr lang="en-US" dirty="0"/>
          </a:p>
        </p:txBody>
      </p:sp>
    </p:spTree>
    <p:extLst>
      <p:ext uri="{BB962C8B-B14F-4D97-AF65-F5344CB8AC3E}">
        <p14:creationId xmlns:p14="http://schemas.microsoft.com/office/powerpoint/2010/main" val="1016746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Today,  we</a:t>
            </a:r>
            <a:r>
              <a:rPr lang="en-US" baseline="0" dirty="0"/>
              <a:t> will look at higher order questioning skills for both the student and the classroom teacher</a:t>
            </a:r>
          </a:p>
          <a:p>
            <a:r>
              <a:rPr lang="en-US" baseline="0" dirty="0"/>
              <a:t>Practice identifying  and developing H.O.T questions</a:t>
            </a:r>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Take a minute a reflect on the statement.</a:t>
            </a:r>
          </a:p>
          <a:p>
            <a:r>
              <a:rPr lang="en-US" dirty="0"/>
              <a:t>What is its implication?</a:t>
            </a:r>
          </a:p>
        </p:txBody>
      </p:sp>
      <p:sp>
        <p:nvSpPr>
          <p:cNvPr id="4" name="Slide Number Placeholder 3"/>
          <p:cNvSpPr>
            <a:spLocks noGrp="1"/>
          </p:cNvSpPr>
          <p:nvPr>
            <p:ph type="sldNum" sz="quarter" idx="10"/>
          </p:nvPr>
        </p:nvSpPr>
        <p:spPr/>
        <p:txBody>
          <a:bodyPr/>
          <a:lstStyle/>
          <a:p>
            <a:fld id="{8383F7C9-9DA6-AB47-8EAE-2242A2EA458B}" type="slidenum">
              <a:rPr lang="en-US" smtClean="0"/>
              <a:pPr/>
              <a:t>6</a:t>
            </a:fld>
            <a:endParaRPr lang="en-US"/>
          </a:p>
        </p:txBody>
      </p:sp>
    </p:spTree>
    <p:extLst>
      <p:ext uri="{BB962C8B-B14F-4D97-AF65-F5344CB8AC3E}">
        <p14:creationId xmlns:p14="http://schemas.microsoft.com/office/powerpoint/2010/main" val="11476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Key facts to know about higher order thinking.</a:t>
            </a:r>
          </a:p>
        </p:txBody>
      </p:sp>
      <p:sp>
        <p:nvSpPr>
          <p:cNvPr id="4" name="Slide Number Placeholder 3"/>
          <p:cNvSpPr>
            <a:spLocks noGrp="1"/>
          </p:cNvSpPr>
          <p:nvPr>
            <p:ph type="sldNum" sz="quarter" idx="10"/>
          </p:nvPr>
        </p:nvSpPr>
        <p:spPr/>
        <p:txBody>
          <a:bodyPr/>
          <a:lstStyle/>
          <a:p>
            <a:fld id="{8383F7C9-9DA6-AB47-8EAE-2242A2EA458B}" type="slidenum">
              <a:rPr lang="en-US" smtClean="0"/>
              <a:pPr/>
              <a:t>7</a:t>
            </a:fld>
            <a:endParaRPr lang="en-US"/>
          </a:p>
        </p:txBody>
      </p:sp>
    </p:spTree>
    <p:extLst>
      <p:ext uri="{BB962C8B-B14F-4D97-AF65-F5344CB8AC3E}">
        <p14:creationId xmlns:p14="http://schemas.microsoft.com/office/powerpoint/2010/main" val="10960287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 from previous slide.</a:t>
            </a:r>
          </a:p>
        </p:txBody>
      </p:sp>
      <p:sp>
        <p:nvSpPr>
          <p:cNvPr id="4" name="Slide Number Placeholder 3"/>
          <p:cNvSpPr>
            <a:spLocks noGrp="1"/>
          </p:cNvSpPr>
          <p:nvPr>
            <p:ph type="sldNum" sz="quarter" idx="10"/>
          </p:nvPr>
        </p:nvSpPr>
        <p:spPr/>
        <p:txBody>
          <a:bodyPr/>
          <a:lstStyle/>
          <a:p>
            <a:fld id="{8383F7C9-9DA6-AB47-8EAE-2242A2EA458B}" type="slidenum">
              <a:rPr lang="en-US" smtClean="0"/>
              <a:pPr/>
              <a:t>8</a:t>
            </a:fld>
            <a:endParaRPr lang="en-US"/>
          </a:p>
        </p:txBody>
      </p:sp>
    </p:spTree>
    <p:extLst>
      <p:ext uri="{BB962C8B-B14F-4D97-AF65-F5344CB8AC3E}">
        <p14:creationId xmlns:p14="http://schemas.microsoft.com/office/powerpoint/2010/main" val="796290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your thought</a:t>
            </a:r>
            <a:r>
              <a:rPr lang="en-US" baseline="0" dirty="0"/>
              <a:t> regarding this statement?</a:t>
            </a:r>
          </a:p>
          <a:p>
            <a:r>
              <a:rPr lang="en-US" baseline="0" dirty="0"/>
              <a:t>2 min discussion</a:t>
            </a:r>
            <a:endParaRPr lang="en-US" dirty="0"/>
          </a:p>
        </p:txBody>
      </p:sp>
      <p:sp>
        <p:nvSpPr>
          <p:cNvPr id="4" name="Slide Number Placeholder 3"/>
          <p:cNvSpPr>
            <a:spLocks noGrp="1"/>
          </p:cNvSpPr>
          <p:nvPr>
            <p:ph type="sldNum" sz="quarter" idx="10"/>
          </p:nvPr>
        </p:nvSpPr>
        <p:spPr/>
        <p:txBody>
          <a:bodyPr/>
          <a:lstStyle/>
          <a:p>
            <a:fld id="{8383F7C9-9DA6-AB47-8EAE-2242A2EA458B}" type="slidenum">
              <a:rPr lang="en-US" smtClean="0"/>
              <a:pPr/>
              <a:t>9</a:t>
            </a:fld>
            <a:endParaRPr lang="en-US"/>
          </a:p>
        </p:txBody>
      </p:sp>
    </p:spTree>
    <p:extLst>
      <p:ext uri="{BB962C8B-B14F-4D97-AF65-F5344CB8AC3E}">
        <p14:creationId xmlns:p14="http://schemas.microsoft.com/office/powerpoint/2010/main" val="2639898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342FA48-F461-6040-B88B-A06DD41E0D41}" type="datetime1">
              <a:rPr lang="en-US" smtClean="0"/>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0CA34FF-16CC-F34F-B059-6204E300D995}" type="datetime1">
              <a:rPr lang="en-US" smtClean="0"/>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112C4D-E53C-4C4D-BC21-9317D5037B5A}" type="datetime1">
              <a:rPr lang="en-US" smtClean="0"/>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BFB398-0EB2-FF43-B4AA-6974CC015616}" type="datetime1">
              <a:rPr lang="en-US" smtClean="0"/>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6119F2-2471-2F4C-B035-FFEDB154A610}" type="datetime1">
              <a:rPr lang="en-US" smtClean="0"/>
              <a:t>12/18/2017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FEDE05-C8E3-0D4C-9C5B-96A5833DA501}" type="datetime1">
              <a:rPr lang="en-US" smtClean="0"/>
              <a:t>12/18/2017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E28EF86-CD3B-F948-A58C-AE0422BF4587}" type="datetime1">
              <a:rPr lang="en-US" smtClean="0"/>
              <a:t>12/18/2017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FAF5C87-2F3A-A949-8866-2A83DE1292B9}" type="datetime1">
              <a:rPr lang="en-US" smtClean="0"/>
              <a:t>12/18/2017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D54B2-EBE1-A14A-806F-196A181816C9}" type="datetime1">
              <a:rPr lang="en-US" smtClean="0"/>
              <a:t>12/18/2017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390937-79D0-9142-A931-83C1F6CD18C6}" type="datetime1">
              <a:rPr lang="en-US" smtClean="0"/>
              <a:t>12/18/2017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CCB0B7-77C3-124C-A948-1E4E9397F055}" type="datetime1">
              <a:rPr lang="en-US" smtClean="0"/>
              <a:t>12/18/2017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9889ED0-4DCE-D940-AFC8-EEDDE69246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848162-EFE8-BA49-AB94-3CE18575E153}" type="datetime1">
              <a:rPr lang="en-US" smtClean="0"/>
              <a:t>12/18/2017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889ED0-4DCE-D940-AFC8-EEDDE69246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6.xml"/><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53.xml.rels><?xml version="1.0" encoding="UTF-8" standalone="yes"?>
<Relationships xmlns="http://schemas.openxmlformats.org/package/2006/relationships"><Relationship Id="rId2" Type="http://schemas.openxmlformats.org/officeDocument/2006/relationships/hyperlink" Target="mailto:turnercr@scsk12.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78479"/>
            <a:ext cx="7772400" cy="2503021"/>
          </a:xfrm>
        </p:spPr>
        <p:txBody>
          <a:bodyPr>
            <a:normAutofit fontScale="90000"/>
          </a:bodyPr>
          <a:lstStyle/>
          <a:p>
            <a:r>
              <a:rPr lang="en-US" dirty="0"/>
              <a:t>Sample Higher Order Thinking Questions and Statements</a:t>
            </a:r>
            <a:br>
              <a:rPr lang="en-US" dirty="0"/>
            </a:br>
            <a:br>
              <a:rPr lang="en-US" dirty="0"/>
            </a:br>
            <a:endParaRPr lang="en-US" b="1" dirty="0">
              <a:solidFill>
                <a:srgbClr val="953735"/>
              </a:solidFill>
            </a:endParaRPr>
          </a:p>
        </p:txBody>
      </p:sp>
      <p:sp>
        <p:nvSpPr>
          <p:cNvPr id="3" name="Subtitle 2"/>
          <p:cNvSpPr>
            <a:spLocks noGrp="1"/>
          </p:cNvSpPr>
          <p:nvPr>
            <p:ph type="subTitle" idx="1"/>
          </p:nvPr>
        </p:nvSpPr>
        <p:spPr>
          <a:xfrm>
            <a:off x="1371600" y="3386989"/>
            <a:ext cx="6400800" cy="1989022"/>
          </a:xfrm>
        </p:spPr>
        <p:txBody>
          <a:bodyPr>
            <a:normAutofit fontScale="77500" lnSpcReduction="20000"/>
          </a:bodyPr>
          <a:lstStyle/>
          <a:p>
            <a:r>
              <a:rPr lang="en-US" dirty="0">
                <a:solidFill>
                  <a:schemeClr val="accent2">
                    <a:lumMod val="75000"/>
                  </a:schemeClr>
                </a:solidFill>
              </a:rPr>
              <a:t>  </a:t>
            </a:r>
          </a:p>
          <a:p>
            <a:r>
              <a:rPr lang="en-US" dirty="0">
                <a:solidFill>
                  <a:schemeClr val="accent2">
                    <a:lumMod val="75000"/>
                  </a:schemeClr>
                </a:solidFill>
              </a:rPr>
              <a:t>District Learning Day</a:t>
            </a:r>
          </a:p>
          <a:p>
            <a:r>
              <a:rPr lang="en-US" dirty="0">
                <a:solidFill>
                  <a:schemeClr val="accent2">
                    <a:lumMod val="75000"/>
                  </a:schemeClr>
                </a:solidFill>
              </a:rPr>
              <a:t>January 4, 2018</a:t>
            </a:r>
          </a:p>
          <a:p>
            <a:r>
              <a:rPr lang="en-US" dirty="0">
                <a:solidFill>
                  <a:schemeClr val="accent2">
                    <a:lumMod val="75000"/>
                  </a:schemeClr>
                </a:solidFill>
              </a:rPr>
              <a:t>Cassandra R. Turner, PhD</a:t>
            </a:r>
          </a:p>
          <a:p>
            <a:r>
              <a:rPr lang="en-US" dirty="0">
                <a:solidFill>
                  <a:schemeClr val="accent2">
                    <a:lumMod val="75000"/>
                  </a:schemeClr>
                </a:solidFill>
              </a:rPr>
              <a:t>HPELW Advisor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750" y="407988"/>
            <a:ext cx="7639050" cy="1325562"/>
          </a:xfrm>
        </p:spPr>
        <p:txBody>
          <a:bodyPr>
            <a:normAutofit/>
          </a:bodyPr>
          <a:lstStyle/>
          <a:p>
            <a:pPr algn="l"/>
            <a:r>
              <a:rPr lang="en-US" sz="3200" b="1" dirty="0"/>
              <a:t>Section 1: Sample Guided Questions</a:t>
            </a:r>
            <a:endParaRPr lang="en-US" sz="3600" b="1" dirty="0"/>
          </a:p>
        </p:txBody>
      </p:sp>
      <p:sp>
        <p:nvSpPr>
          <p:cNvPr id="8" name="Content Placeholder 7"/>
          <p:cNvSpPr>
            <a:spLocks noGrp="1"/>
          </p:cNvSpPr>
          <p:nvPr>
            <p:ph idx="1"/>
          </p:nvPr>
        </p:nvSpPr>
        <p:spPr>
          <a:xfrm>
            <a:off x="1047750" y="1733550"/>
            <a:ext cx="7353300" cy="4392613"/>
          </a:xfrm>
        </p:spPr>
        <p:txBody>
          <a:bodyPr>
            <a:normAutofit/>
          </a:bodyPr>
          <a:lstStyle/>
          <a:p>
            <a:pPr marL="0" indent="0">
              <a:buNone/>
            </a:pPr>
            <a:endParaRPr lang="en-US" sz="2800" dirty="0"/>
          </a:p>
          <a:p>
            <a:pPr marL="0" indent="0"/>
            <a:r>
              <a:rPr lang="en-US" sz="2800" dirty="0"/>
              <a:t>   	What does  HOT questions look like?</a:t>
            </a:r>
          </a:p>
          <a:p>
            <a:pPr marL="0" indent="0"/>
            <a:r>
              <a:rPr lang="en-US" sz="2800" dirty="0"/>
              <a:t> 	How  can we embed H.O.T. questions and  	activities 	to align with  the	District’s vision</a:t>
            </a:r>
          </a:p>
          <a:p>
            <a:pPr marL="0" indent="0"/>
            <a:endParaRPr lang="en-US" sz="2800" dirty="0"/>
          </a:p>
          <a:p>
            <a:pPr marL="0" indent="0"/>
            <a:endParaRPr lang="en-US" sz="2800" dirty="0"/>
          </a:p>
          <a:p>
            <a:pPr marL="0" indent="0"/>
            <a:endParaRPr lang="en-US" sz="2800" dirty="0"/>
          </a:p>
        </p:txBody>
      </p:sp>
    </p:spTree>
    <p:extLst>
      <p:ext uri="{BB962C8B-B14F-4D97-AF65-F5344CB8AC3E}">
        <p14:creationId xmlns:p14="http://schemas.microsoft.com/office/powerpoint/2010/main" val="1443239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143000"/>
          </a:xfrm>
        </p:spPr>
        <p:txBody>
          <a:bodyPr>
            <a:normAutofit/>
          </a:bodyPr>
          <a:lstStyle/>
          <a:p>
            <a:pPr algn="ctr"/>
            <a:r>
              <a:rPr lang="en-US" sz="3200" dirty="0"/>
              <a:t>Sample Reflection-Guided Questions and Statements</a:t>
            </a:r>
          </a:p>
        </p:txBody>
      </p:sp>
      <p:sp>
        <p:nvSpPr>
          <p:cNvPr id="5" name="Rectangle 4"/>
          <p:cNvSpPr/>
          <p:nvPr/>
        </p:nvSpPr>
        <p:spPr>
          <a:xfrm>
            <a:off x="533400" y="1371600"/>
            <a:ext cx="8305800" cy="5262979"/>
          </a:xfrm>
          <a:prstGeom prst="rect">
            <a:avLst/>
          </a:prstGeom>
        </p:spPr>
        <p:txBody>
          <a:bodyPr wrap="square">
            <a:spAutoFit/>
          </a:bodyPr>
          <a:lstStyle/>
          <a:p>
            <a:pPr marL="457200" indent="-457200">
              <a:buFont typeface="+mj-lt"/>
              <a:buAutoNum type="arabicPeriod"/>
            </a:pPr>
            <a:r>
              <a:rPr lang="en-US" sz="2400" dirty="0"/>
              <a:t>How did you feel about your participation in this activity compared to a previous activity?  What was similar and what was different? Explain your answer.</a:t>
            </a:r>
          </a:p>
          <a:p>
            <a:pPr marL="457200" indent="-457200"/>
            <a:r>
              <a:rPr lang="en-US" sz="2400" dirty="0"/>
              <a:t>	Is there anything that you would change?</a:t>
            </a:r>
          </a:p>
          <a:p>
            <a:endParaRPr lang="en-US" sz="2400" dirty="0"/>
          </a:p>
          <a:p>
            <a:pPr marL="457200" indent="-457200"/>
            <a:r>
              <a:rPr lang="en-US" sz="2400" dirty="0"/>
              <a:t>2. 	In today’s class we worked on strategies in </a:t>
            </a:r>
            <a:r>
              <a:rPr lang="en-US" sz="2400" u="sng" dirty="0"/>
              <a:t>basketball </a:t>
            </a:r>
            <a:r>
              <a:rPr lang="en-US" sz="2400" dirty="0"/>
              <a:t>which incorporated the use of communication and cooperation. Compare and contrast the communication and cooperation strategies your team used to enhance performance (i.e. teamwork).</a:t>
            </a:r>
          </a:p>
          <a:p>
            <a:r>
              <a:rPr lang="en-US" sz="2400" dirty="0"/>
              <a:t> </a:t>
            </a:r>
          </a:p>
          <a:p>
            <a:endParaRPr lang="en-US" sz="2400" b="1"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1028343"/>
            <a:ext cx="7239000" cy="3416320"/>
          </a:xfrm>
          <a:prstGeom prst="rect">
            <a:avLst/>
          </a:prstGeom>
        </p:spPr>
        <p:txBody>
          <a:bodyPr wrap="square">
            <a:spAutoFit/>
          </a:bodyPr>
          <a:lstStyle/>
          <a:p>
            <a:pPr marL="457200" indent="-457200">
              <a:buAutoNum type="arabicPeriod" startAt="3"/>
            </a:pPr>
            <a:r>
              <a:rPr lang="en-US" sz="2400" dirty="0"/>
              <a:t>Did your team cooperate well with one another? Why or Why not?   What were the appropriate and   </a:t>
            </a:r>
          </a:p>
          <a:p>
            <a:r>
              <a:rPr lang="en-US" sz="2400" dirty="0"/>
              <a:t>    inappropriate forms of communication</a:t>
            </a:r>
          </a:p>
          <a:p>
            <a:r>
              <a:rPr lang="en-US" sz="2400" dirty="0"/>
              <a:t>    (verbal, non-verbal) used today?</a:t>
            </a:r>
          </a:p>
          <a:p>
            <a:pPr algn="just"/>
            <a:endParaRPr lang="en-US" sz="2400" dirty="0"/>
          </a:p>
          <a:p>
            <a:pPr marL="457200" indent="-457200">
              <a:buAutoNum type="arabicPeriod" startAt="4"/>
            </a:pPr>
            <a:r>
              <a:rPr lang="en-US" sz="2400" dirty="0"/>
              <a:t>Analyze your personal contribution to the success of your team. Did your participation enhance the meaning of communication and cooperation? Provide  a rationale.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458200" cy="1051560"/>
          </a:xfrm>
        </p:spPr>
        <p:txBody>
          <a:bodyPr>
            <a:normAutofit fontScale="90000"/>
          </a:bodyPr>
          <a:lstStyle/>
          <a:p>
            <a:pPr algn="ctr"/>
            <a:r>
              <a:rPr lang="en-US" sz="3600" dirty="0"/>
              <a:t>Volleyball and Soccer Sample  H.O.T. Questions </a:t>
            </a:r>
            <a:r>
              <a:rPr lang="en-US" sz="3200" dirty="0"/>
              <a:t>and Statements.</a:t>
            </a:r>
          </a:p>
        </p:txBody>
      </p:sp>
      <p:sp>
        <p:nvSpPr>
          <p:cNvPr id="3" name="Content Placeholder 2"/>
          <p:cNvSpPr>
            <a:spLocks noGrp="1"/>
          </p:cNvSpPr>
          <p:nvPr>
            <p:ph idx="1"/>
          </p:nvPr>
        </p:nvSpPr>
        <p:spPr>
          <a:xfrm>
            <a:off x="711200" y="1981200"/>
            <a:ext cx="7924800" cy="3509963"/>
          </a:xfrm>
        </p:spPr>
        <p:txBody>
          <a:bodyPr>
            <a:noAutofit/>
          </a:bodyPr>
          <a:lstStyle/>
          <a:p>
            <a:pPr marL="514350" indent="-514350">
              <a:buFont typeface="+mj-lt"/>
              <a:buAutoNum type="arabicPeriod"/>
            </a:pPr>
            <a:r>
              <a:rPr lang="en-US" sz="2400" dirty="0"/>
              <a:t>There are two types of serves that are used in</a:t>
            </a:r>
          </a:p>
          <a:p>
            <a:pPr marL="514350" indent="-514350">
              <a:buNone/>
            </a:pPr>
            <a:r>
              <a:rPr lang="en-US" sz="2400" dirty="0"/>
              <a:t>	professional volleyball. The fast spinning serve with</a:t>
            </a:r>
          </a:p>
          <a:p>
            <a:pPr marL="514350" indent="-514350">
              <a:buNone/>
            </a:pPr>
            <a:r>
              <a:rPr lang="en-US" sz="2400" dirty="0"/>
              <a:t>	a topspin and the floater that is served at a slower</a:t>
            </a:r>
          </a:p>
          <a:p>
            <a:pPr marL="514350" indent="-514350">
              <a:buNone/>
            </a:pPr>
            <a:r>
              <a:rPr lang="en-US" sz="2400" dirty="0"/>
              <a:t>	pace. Compare and contrast the difference or similarities</a:t>
            </a:r>
          </a:p>
          <a:p>
            <a:pPr marL="514350" indent="-514350">
              <a:buNone/>
            </a:pPr>
            <a:r>
              <a:rPr lang="en-US" sz="2400" dirty="0"/>
              <a:t>	that the  strike and force has on the flight of the ball from each serve.</a:t>
            </a:r>
          </a:p>
          <a:p>
            <a:pPr marL="514350" indent="-514350">
              <a:buNone/>
            </a:pPr>
            <a:endParaRPr lang="en-US"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Soccer HOT Questions</a:t>
            </a:r>
          </a:p>
        </p:txBody>
      </p:sp>
      <p:sp>
        <p:nvSpPr>
          <p:cNvPr id="3" name="Content Placeholder 2"/>
          <p:cNvSpPr>
            <a:spLocks noGrp="1"/>
          </p:cNvSpPr>
          <p:nvPr>
            <p:ph idx="1"/>
          </p:nvPr>
        </p:nvSpPr>
        <p:spPr>
          <a:xfrm>
            <a:off x="914400" y="2387599"/>
            <a:ext cx="7772400" cy="2413001"/>
          </a:xfrm>
        </p:spPr>
        <p:txBody>
          <a:bodyPr/>
          <a:lstStyle/>
          <a:p>
            <a:pPr marL="514350" indent="-514350">
              <a:buNone/>
            </a:pPr>
            <a:r>
              <a:rPr lang="en-US" sz="2400" dirty="0"/>
              <a:t>In soccer, the ball is always kicked with spin</a:t>
            </a:r>
          </a:p>
          <a:p>
            <a:pPr marL="514350" indent="-514350">
              <a:buNone/>
            </a:pPr>
            <a:r>
              <a:rPr lang="en-US" sz="2400" dirty="0"/>
              <a:t>imparted to it.  How does the backspin or spin</a:t>
            </a:r>
          </a:p>
          <a:p>
            <a:pPr marL="514350" indent="-514350">
              <a:buNone/>
            </a:pPr>
            <a:r>
              <a:rPr lang="en-US" sz="2400" dirty="0"/>
              <a:t>affect  the flow and direction  of the ball? In which direction</a:t>
            </a:r>
          </a:p>
          <a:p>
            <a:pPr marL="514350" indent="-514350">
              <a:buNone/>
            </a:pPr>
            <a:r>
              <a:rPr lang="en-US" sz="2400" dirty="0"/>
              <a:t>do you think the ball will move? What is your rationale?</a:t>
            </a:r>
          </a:p>
          <a:p>
            <a:endParaRPr lang="en-US" dirty="0"/>
          </a:p>
        </p:txBody>
      </p:sp>
    </p:spTree>
    <p:extLst>
      <p:ext uri="{BB962C8B-B14F-4D97-AF65-F5344CB8AC3E}">
        <p14:creationId xmlns:p14="http://schemas.microsoft.com/office/powerpoint/2010/main" val="7989668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8183880" cy="1051560"/>
          </a:xfrm>
        </p:spPr>
        <p:txBody>
          <a:bodyPr>
            <a:normAutofit/>
          </a:bodyPr>
          <a:lstStyle/>
          <a:p>
            <a:pPr algn="ctr"/>
            <a:r>
              <a:rPr lang="en-US" sz="3200" dirty="0"/>
              <a:t>Sample H.O.T. Questions for Track </a:t>
            </a:r>
          </a:p>
        </p:txBody>
      </p:sp>
      <p:sp>
        <p:nvSpPr>
          <p:cNvPr id="3" name="Content Placeholder 2"/>
          <p:cNvSpPr>
            <a:spLocks noGrp="1"/>
          </p:cNvSpPr>
          <p:nvPr>
            <p:ph idx="1"/>
          </p:nvPr>
        </p:nvSpPr>
        <p:spPr>
          <a:xfrm>
            <a:off x="685800" y="1371600"/>
            <a:ext cx="7772400" cy="4648200"/>
          </a:xfrm>
        </p:spPr>
        <p:txBody>
          <a:bodyPr>
            <a:normAutofit/>
          </a:bodyPr>
          <a:lstStyle/>
          <a:p>
            <a:pPr>
              <a:buNone/>
            </a:pPr>
            <a:r>
              <a:rPr lang="en-US" sz="2400" dirty="0"/>
              <a:t>Officiating in track  by using a stop watch has its</a:t>
            </a:r>
          </a:p>
          <a:p>
            <a:pPr>
              <a:buNone/>
            </a:pPr>
            <a:r>
              <a:rPr lang="en-US" sz="2400" dirty="0"/>
              <a:t>accuracy challenges. The answer to timing questions</a:t>
            </a:r>
          </a:p>
          <a:p>
            <a:pPr>
              <a:buNone/>
            </a:pPr>
            <a:r>
              <a:rPr lang="en-US" sz="2400" dirty="0"/>
              <a:t>have been solved in physics.</a:t>
            </a:r>
          </a:p>
          <a:p>
            <a:pPr>
              <a:buNone/>
            </a:pPr>
            <a:endParaRPr lang="en-US" sz="2400" dirty="0"/>
          </a:p>
          <a:p>
            <a:pPr marL="514350" indent="-514350">
              <a:buFont typeface="+mj-lt"/>
              <a:buAutoNum type="arabicPeriod"/>
            </a:pPr>
            <a:r>
              <a:rPr lang="en-US" sz="2400" dirty="0"/>
              <a:t>How accurate can a time of a 100 yard sprint race in 10 seconds be with a stop watch?</a:t>
            </a:r>
          </a:p>
          <a:p>
            <a:pPr marL="514350" indent="-514350">
              <a:buFont typeface="+mj-lt"/>
              <a:buAutoNum type="arabicPeriod"/>
            </a:pPr>
            <a:r>
              <a:rPr lang="en-US" sz="2400" dirty="0"/>
              <a:t>Compare and contrast. Is the finger or the thumb best to push the watch? Why?</a:t>
            </a:r>
          </a:p>
          <a:p>
            <a:pPr marL="514350" indent="-514350">
              <a:buFont typeface="+mj-lt"/>
              <a:buAutoNum type="arabicPeriod"/>
            </a:pPr>
            <a:r>
              <a:rPr lang="en-US" sz="2400" dirty="0"/>
              <a:t>How nearly does the average time keeper  guess correctly when the runner strikes the tape? </a:t>
            </a:r>
          </a:p>
          <a:p>
            <a:pPr marL="514350" indent="-514350">
              <a:buFont typeface="+mj-lt"/>
              <a:buAutoNum type="arabicPeriod"/>
            </a:pP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33400" y="381000"/>
            <a:ext cx="8183880" cy="762000"/>
          </a:xfrm>
        </p:spPr>
        <p:txBody>
          <a:bodyPr>
            <a:normAutofit/>
          </a:bodyPr>
          <a:lstStyle/>
          <a:p>
            <a:r>
              <a:rPr lang="en-US" sz="3100" dirty="0"/>
              <a:t>Ball Motion H.O.T. Questions and Statemen</a:t>
            </a:r>
            <a:r>
              <a:rPr lang="en-US" sz="3600" dirty="0"/>
              <a:t>ts</a:t>
            </a:r>
          </a:p>
        </p:txBody>
      </p:sp>
      <p:sp>
        <p:nvSpPr>
          <p:cNvPr id="5" name="Content Placeholder 4"/>
          <p:cNvSpPr>
            <a:spLocks noGrp="1"/>
          </p:cNvSpPr>
          <p:nvPr>
            <p:ph idx="1"/>
          </p:nvPr>
        </p:nvSpPr>
        <p:spPr>
          <a:xfrm>
            <a:off x="533400" y="1143000"/>
            <a:ext cx="7848600" cy="4114800"/>
          </a:xfrm>
        </p:spPr>
        <p:txBody>
          <a:bodyPr>
            <a:noAutofit/>
          </a:bodyPr>
          <a:lstStyle/>
          <a:p>
            <a:pPr>
              <a:buNone/>
            </a:pPr>
            <a:r>
              <a:rPr lang="en-US" sz="2400" dirty="0"/>
              <a:t>Aerodynamics plays a role in defining the flight of a</a:t>
            </a:r>
          </a:p>
          <a:p>
            <a:pPr>
              <a:buNone/>
            </a:pPr>
            <a:r>
              <a:rPr lang="en-US" sz="2400" dirty="0"/>
              <a:t>ball that is struck or  thrown through the air in</a:t>
            </a:r>
          </a:p>
          <a:p>
            <a:pPr>
              <a:buNone/>
            </a:pPr>
            <a:r>
              <a:rPr lang="en-US" sz="2400" dirty="0"/>
              <a:t>almost all ball sports. </a:t>
            </a:r>
          </a:p>
          <a:p>
            <a:pPr>
              <a:buNone/>
            </a:pPr>
            <a:endParaRPr lang="en-US" sz="2400" dirty="0"/>
          </a:p>
          <a:p>
            <a:pPr marL="457200" indent="-457200">
              <a:buFont typeface="+mj-lt"/>
              <a:buAutoNum type="arabicPeriod"/>
            </a:pPr>
            <a:r>
              <a:rPr lang="en-US" sz="2400" dirty="0"/>
              <a:t>Balls can be made to deviate from its initial path, resulting in a curved, or sometimes unpredictable flight path. Analyze the throw of this ___________ and describe the ball’s flight path.</a:t>
            </a:r>
          </a:p>
          <a:p>
            <a:pPr marL="457200" indent="-457200">
              <a:buFont typeface="+mj-lt"/>
              <a:buAutoNum type="arabicPeriod"/>
            </a:pPr>
            <a:endParaRPr lang="en-US" sz="2400" dirty="0"/>
          </a:p>
          <a:p>
            <a:pPr marL="457200" indent="-457200">
              <a:buFont typeface="+mj-lt"/>
              <a:buAutoNum type="arabicPeriod"/>
            </a:pPr>
            <a:r>
              <a:rPr lang="en-US" sz="2400" dirty="0"/>
              <a:t>? </a:t>
            </a:r>
          </a:p>
          <a:p>
            <a:pPr marL="457200" indent="-457200">
              <a:buFont typeface="+mj-lt"/>
              <a:buAutoNum type="arabicPeriod"/>
            </a:pPr>
            <a:endParaRPr lang="en-US" sz="24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HOT Ball Questions Cont.-</a:t>
            </a:r>
          </a:p>
        </p:txBody>
      </p:sp>
      <p:sp>
        <p:nvSpPr>
          <p:cNvPr id="3" name="Content Placeholder 2"/>
          <p:cNvSpPr>
            <a:spLocks noGrp="1"/>
          </p:cNvSpPr>
          <p:nvPr>
            <p:ph idx="1"/>
          </p:nvPr>
        </p:nvSpPr>
        <p:spPr/>
        <p:txBody>
          <a:bodyPr/>
          <a:lstStyle/>
          <a:p>
            <a:r>
              <a:rPr lang="en-US" dirty="0"/>
              <a:t>Lateral deflection ( a ball spinning on its axis) in flight, commonly known as a swing, swerve, or curve can be recognized in which sports?</a:t>
            </a:r>
          </a:p>
          <a:p>
            <a:pPr marL="0" indent="0">
              <a:buNone/>
            </a:pPr>
            <a:endParaRPr lang="en-US" dirty="0"/>
          </a:p>
          <a:p>
            <a:r>
              <a:rPr lang="en-US" dirty="0"/>
              <a:t>Compare and contrast the lateral deflection of  two sports. How  do you think that a ball’s size and surface play a part in backspin motion?</a:t>
            </a:r>
          </a:p>
          <a:p>
            <a:endParaRPr lang="en-US" dirty="0"/>
          </a:p>
          <a:p>
            <a:endParaRPr lang="en-US" dirty="0"/>
          </a:p>
          <a:p>
            <a:endParaRPr lang="en-US" dirty="0"/>
          </a:p>
        </p:txBody>
      </p:sp>
    </p:spTree>
    <p:extLst>
      <p:ext uri="{BB962C8B-B14F-4D97-AF65-F5344CB8AC3E}">
        <p14:creationId xmlns:p14="http://schemas.microsoft.com/office/powerpoint/2010/main" val="37888408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1371600"/>
            <a:ext cx="7543800" cy="3385542"/>
          </a:xfrm>
          <a:prstGeom prst="rect">
            <a:avLst/>
          </a:prstGeom>
        </p:spPr>
        <p:txBody>
          <a:bodyPr wrap="square">
            <a:spAutoFit/>
          </a:bodyPr>
          <a:lstStyle/>
          <a:p>
            <a:pPr marL="457200" indent="-457200">
              <a:buAutoNum type="arabicPeriod" startAt="3"/>
            </a:pPr>
            <a:endParaRPr lang="en-US" sz="2800" dirty="0"/>
          </a:p>
          <a:p>
            <a:pPr marL="457200" indent="-457200">
              <a:buAutoNum type="arabicPeriod" startAt="4"/>
            </a:pPr>
            <a:r>
              <a:rPr lang="en-US" sz="2800" dirty="0"/>
              <a:t>When considering a pitch such as a curveball, where spin is imparted to the </a:t>
            </a:r>
          </a:p>
          <a:p>
            <a:pPr marL="457200" indent="-457200"/>
            <a:r>
              <a:rPr lang="en-US" sz="2800" dirty="0"/>
              <a:t>	baseball in an attempt to  alter its flight.</a:t>
            </a:r>
          </a:p>
          <a:p>
            <a:pPr marL="457200" indent="-457200"/>
            <a:endParaRPr lang="en-US" sz="2800" dirty="0"/>
          </a:p>
          <a:p>
            <a:pPr marL="457200" indent="-457200">
              <a:buAutoNum type="arabicPeriod" startAt="4"/>
            </a:pPr>
            <a:r>
              <a:rPr lang="en-US" sz="2800" dirty="0"/>
              <a:t>What direction(s) will the ball flow  if there is a topspin forced on it?</a:t>
            </a:r>
          </a:p>
          <a:p>
            <a:pPr marL="457200" indent="-457200"/>
            <a:endParaRPr lang="en-US" dirty="0"/>
          </a:p>
        </p:txBody>
      </p:sp>
      <p:sp>
        <p:nvSpPr>
          <p:cNvPr id="6" name="Title 5"/>
          <p:cNvSpPr>
            <a:spLocks noGrp="1"/>
          </p:cNvSpPr>
          <p:nvPr>
            <p:ph type="title" idx="4294967295"/>
          </p:nvPr>
        </p:nvSpPr>
        <p:spPr>
          <a:xfrm>
            <a:off x="0" y="274638"/>
            <a:ext cx="8229600" cy="1143000"/>
          </a:xfrm>
        </p:spPr>
        <p:txBody>
          <a:bodyPr/>
          <a:lstStyle/>
          <a:p>
            <a:r>
              <a:rPr lang="en-US" dirty="0"/>
              <a:t>HOT Ball Questions –Cont.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183880" cy="1051560"/>
          </a:xfrm>
        </p:spPr>
        <p:txBody>
          <a:bodyPr>
            <a:normAutofit/>
          </a:bodyPr>
          <a:lstStyle/>
          <a:p>
            <a:pPr algn="ctr"/>
            <a:r>
              <a:rPr lang="en-US" sz="3600" dirty="0"/>
              <a:t>Golf &amp;Tennis  H.O.T. Questions-Statements</a:t>
            </a:r>
          </a:p>
        </p:txBody>
      </p:sp>
      <p:sp>
        <p:nvSpPr>
          <p:cNvPr id="3" name="Content Placeholder 2"/>
          <p:cNvSpPr>
            <a:spLocks noGrp="1"/>
          </p:cNvSpPr>
          <p:nvPr>
            <p:ph idx="1"/>
          </p:nvPr>
        </p:nvSpPr>
        <p:spPr>
          <a:xfrm>
            <a:off x="609600" y="1447800"/>
            <a:ext cx="8001000" cy="4525963"/>
          </a:xfrm>
        </p:spPr>
        <p:txBody>
          <a:bodyPr/>
          <a:lstStyle/>
          <a:p>
            <a:r>
              <a:rPr lang="en-US" sz="2400" dirty="0"/>
              <a:t>The flow of a spinning golf ball is from left to right  and the ball spins in a downward direction. How  will the dimples on the ball effect the ball’s flow?</a:t>
            </a:r>
          </a:p>
          <a:p>
            <a:endParaRPr lang="en-US" sz="2400" dirty="0"/>
          </a:p>
          <a:p>
            <a:r>
              <a:rPr lang="en-US" sz="2400" dirty="0"/>
              <a:t>Compare and contrast the two dimple designs on these golf balls. (hexagonal and round ones) which one may improve the performance of the ball? Why?</a:t>
            </a:r>
          </a:p>
          <a:p>
            <a:r>
              <a:rPr lang="en-US" sz="2400" dirty="0"/>
              <a:t>Compare and contrast how the size and felt cover of a tennis ball may affect the speed and flow of a serve and the game.</a:t>
            </a:r>
          </a:p>
          <a:p>
            <a:endParaRPr lang="en-US" sz="2400"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3951"/>
            <a:ext cx="7772400" cy="930500"/>
          </a:xfrm>
        </p:spPr>
        <p:txBody>
          <a:bodyPr/>
          <a:lstStyle/>
          <a:p>
            <a:r>
              <a:rPr lang="en-US" b="1" dirty="0">
                <a:solidFill>
                  <a:srgbClr val="000000"/>
                </a:solidFill>
              </a:rPr>
              <a:t>Do Now</a:t>
            </a:r>
          </a:p>
        </p:txBody>
      </p:sp>
      <p:sp>
        <p:nvSpPr>
          <p:cNvPr id="3" name="Subtitle 2"/>
          <p:cNvSpPr>
            <a:spLocks noGrp="1"/>
          </p:cNvSpPr>
          <p:nvPr>
            <p:ph type="subTitle" idx="1"/>
          </p:nvPr>
        </p:nvSpPr>
        <p:spPr>
          <a:xfrm>
            <a:off x="1047750" y="1314451"/>
            <a:ext cx="7410450" cy="1638299"/>
          </a:xfrm>
        </p:spPr>
        <p:txBody>
          <a:bodyPr>
            <a:normAutofit/>
          </a:bodyPr>
          <a:lstStyle/>
          <a:p>
            <a:pPr marL="571500" indent="-571500" algn="l">
              <a:buFont typeface="Arial" pitchFamily="34" charset="0"/>
              <a:buChar char="•"/>
            </a:pPr>
            <a:r>
              <a:rPr lang="en-US" sz="2800" dirty="0">
                <a:solidFill>
                  <a:srgbClr val="000000"/>
                </a:solidFill>
              </a:rPr>
              <a:t>Identify the  Old vs. the New Blooms</a:t>
            </a:r>
          </a:p>
          <a:p>
            <a:pPr marL="571500" indent="-571500" algn="l"/>
            <a:r>
              <a:rPr lang="en-US" sz="2800" dirty="0">
                <a:solidFill>
                  <a:srgbClr val="000000"/>
                </a:solidFill>
              </a:rPr>
              <a:t>Taxonomy</a:t>
            </a:r>
          </a:p>
          <a:p>
            <a:pPr marL="571500" indent="-571500" algn="l">
              <a:buFont typeface="Arial" pitchFamily="34" charset="0"/>
              <a:buChar char="•"/>
            </a:pPr>
            <a:r>
              <a:rPr lang="en-US" sz="2800" dirty="0">
                <a:solidFill>
                  <a:srgbClr val="000000"/>
                </a:solidFill>
              </a:rPr>
              <a:t>Compare and Contrast  the various stages</a:t>
            </a:r>
          </a:p>
        </p:txBody>
      </p:sp>
      <p:pic>
        <p:nvPicPr>
          <p:cNvPr id="4" name="Picture 3" descr="http://thesecondprinciple.com/wp-content/uploads/2013/11/changes-from-ppt.jpg"/>
          <p:cNvPicPr/>
          <p:nvPr/>
        </p:nvPicPr>
        <p:blipFill>
          <a:blip r:embed="rId3" cstate="print"/>
          <a:srcRect/>
          <a:stretch>
            <a:fillRect/>
          </a:stretch>
        </p:blipFill>
        <p:spPr bwMode="auto">
          <a:xfrm>
            <a:off x="685800" y="2952750"/>
            <a:ext cx="7772399" cy="3409950"/>
          </a:xfrm>
          <a:prstGeom prst="rect">
            <a:avLst/>
          </a:prstGeom>
          <a:noFill/>
          <a:ln w="9525">
            <a:noFill/>
            <a:miter lim="800000"/>
            <a:headEnd/>
            <a:tailEnd/>
          </a:ln>
        </p:spPr>
      </p:pic>
    </p:spTree>
    <p:extLst>
      <p:ext uri="{BB962C8B-B14F-4D97-AF65-F5344CB8AC3E}">
        <p14:creationId xmlns:p14="http://schemas.microsoft.com/office/powerpoint/2010/main" val="31814523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b="1" dirty="0"/>
            </a:br>
            <a:r>
              <a:rPr lang="en-US" sz="3600" dirty="0"/>
              <a:t>Sample Reflection-Guided Questions and Statements</a:t>
            </a:r>
            <a:endParaRPr lang="en-US" sz="3600" b="1" dirty="0"/>
          </a:p>
        </p:txBody>
      </p:sp>
      <p:sp>
        <p:nvSpPr>
          <p:cNvPr id="3" name="Content Placeholder 2"/>
          <p:cNvSpPr>
            <a:spLocks noGrp="1"/>
          </p:cNvSpPr>
          <p:nvPr>
            <p:ph idx="1"/>
          </p:nvPr>
        </p:nvSpPr>
        <p:spPr>
          <a:xfrm>
            <a:off x="457200" y="1016000"/>
            <a:ext cx="8229600" cy="4525963"/>
          </a:xfrm>
        </p:spPr>
        <p:txBody>
          <a:bodyPr>
            <a:normAutofit/>
          </a:bodyPr>
          <a:lstStyle/>
          <a:p>
            <a:endParaRPr lang="en-US" sz="2800" dirty="0"/>
          </a:p>
          <a:p>
            <a:pPr marL="0" indent="0">
              <a:buNone/>
            </a:pPr>
            <a:endParaRPr lang="en-US" sz="4000" dirty="0"/>
          </a:p>
        </p:txBody>
      </p:sp>
      <p:pic>
        <p:nvPicPr>
          <p:cNvPr id="4" name="Picture 3"/>
          <p:cNvPicPr>
            <a:picLocks noChangeAspect="1"/>
          </p:cNvPicPr>
          <p:nvPr/>
        </p:nvPicPr>
        <p:blipFill>
          <a:blip r:embed="rId3"/>
          <a:stretch>
            <a:fillRect/>
          </a:stretch>
        </p:blipFill>
        <p:spPr>
          <a:xfrm>
            <a:off x="7831667" y="203200"/>
            <a:ext cx="1083733" cy="812800"/>
          </a:xfrm>
          <a:prstGeom prst="rect">
            <a:avLst/>
          </a:prstGeom>
        </p:spPr>
      </p:pic>
      <p:sp>
        <p:nvSpPr>
          <p:cNvPr id="5" name="Rectangle 4"/>
          <p:cNvSpPr/>
          <p:nvPr/>
        </p:nvSpPr>
        <p:spPr>
          <a:xfrm>
            <a:off x="838200" y="1900178"/>
            <a:ext cx="7581900" cy="4154983"/>
          </a:xfrm>
          <a:prstGeom prst="rect">
            <a:avLst/>
          </a:prstGeom>
        </p:spPr>
        <p:txBody>
          <a:bodyPr wrap="square">
            <a:spAutoFit/>
          </a:bodyPr>
          <a:lstStyle/>
          <a:p>
            <a:pPr marL="457200" indent="-457200">
              <a:buFont typeface="+mj-lt"/>
              <a:buAutoNum type="arabicPeriod"/>
            </a:pPr>
            <a:r>
              <a:rPr lang="en-US" sz="2400" dirty="0"/>
              <a:t>How did you feel about your participation in this activity compared to a previous activity?  What was similar and what was different? Explain your answer. Is there anything that you would change?</a:t>
            </a:r>
          </a:p>
          <a:p>
            <a:endParaRPr lang="en-US" sz="2400" dirty="0"/>
          </a:p>
          <a:p>
            <a:pPr marL="457200" indent="-457200"/>
            <a:r>
              <a:rPr lang="en-US" sz="2400" dirty="0"/>
              <a:t>2. 	In today’s class we worked on strategies in </a:t>
            </a:r>
            <a:r>
              <a:rPr lang="en-US" sz="2400" u="sng" dirty="0"/>
              <a:t>basketball </a:t>
            </a:r>
            <a:r>
              <a:rPr lang="en-US" sz="2400" dirty="0"/>
              <a:t>which incorporated the use of communication and cooperation. Compare and contrast the communication and cooperation strategies your team used to enhance performance (i.e. teamwork).</a:t>
            </a:r>
          </a:p>
          <a:p>
            <a:r>
              <a:rPr lang="en-US" sz="2400" dirty="0"/>
              <a:t> </a:t>
            </a:r>
          </a:p>
        </p:txBody>
      </p:sp>
    </p:spTree>
    <p:extLst>
      <p:ext uri="{BB962C8B-B14F-4D97-AF65-F5344CB8AC3E}">
        <p14:creationId xmlns:p14="http://schemas.microsoft.com/office/powerpoint/2010/main" val="3211831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Reflection:</a:t>
            </a:r>
            <a:br>
              <a:rPr lang="en-US" b="1" dirty="0"/>
            </a:br>
            <a:r>
              <a:rPr lang="en-US" b="1" dirty="0"/>
              <a:t>MODELING </a:t>
            </a:r>
          </a:p>
        </p:txBody>
      </p:sp>
      <p:sp>
        <p:nvSpPr>
          <p:cNvPr id="3" name="Content Placeholder 2"/>
          <p:cNvSpPr>
            <a:spLocks noGrp="1"/>
          </p:cNvSpPr>
          <p:nvPr>
            <p:ph idx="1"/>
          </p:nvPr>
        </p:nvSpPr>
        <p:spPr>
          <a:xfrm>
            <a:off x="1047750" y="1924050"/>
            <a:ext cx="7181850" cy="4202113"/>
          </a:xfrm>
        </p:spPr>
        <p:txBody>
          <a:bodyPr>
            <a:normAutofit/>
          </a:bodyPr>
          <a:lstStyle/>
          <a:p>
            <a:r>
              <a:rPr lang="en-US" sz="2800" dirty="0"/>
              <a:t>What resonated with you?</a:t>
            </a:r>
          </a:p>
          <a:p>
            <a:r>
              <a:rPr lang="en-US" sz="2800" dirty="0"/>
              <a:t>What is similar to your current practice?</a:t>
            </a:r>
          </a:p>
          <a:p>
            <a:r>
              <a:rPr lang="en-US" sz="2800" dirty="0"/>
              <a:t>What is different than your current practice?</a:t>
            </a:r>
          </a:p>
          <a:p>
            <a:r>
              <a:rPr lang="en-US" sz="2800" dirty="0"/>
              <a:t>What are you going to change as a result?</a:t>
            </a:r>
          </a:p>
          <a:p>
            <a:pPr marL="0" indent="0">
              <a:buNone/>
            </a:pPr>
            <a:endParaRPr lang="en-US" sz="4000" dirty="0"/>
          </a:p>
        </p:txBody>
      </p:sp>
      <p:pic>
        <p:nvPicPr>
          <p:cNvPr id="4" name="Picture 3"/>
          <p:cNvPicPr>
            <a:picLocks noChangeAspect="1"/>
          </p:cNvPicPr>
          <p:nvPr/>
        </p:nvPicPr>
        <p:blipFill>
          <a:blip r:embed="rId3"/>
          <a:stretch>
            <a:fillRect/>
          </a:stretch>
        </p:blipFill>
        <p:spPr>
          <a:xfrm>
            <a:off x="7356324" y="274638"/>
            <a:ext cx="1330476" cy="977900"/>
          </a:xfrm>
          <a:prstGeom prst="rect">
            <a:avLst/>
          </a:prstGeom>
        </p:spPr>
      </p:pic>
    </p:spTree>
    <p:extLst>
      <p:ext uri="{BB962C8B-B14F-4D97-AF65-F5344CB8AC3E}">
        <p14:creationId xmlns:p14="http://schemas.microsoft.com/office/powerpoint/2010/main" val="2654420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9650" y="1299369"/>
            <a:ext cx="6822017" cy="2049462"/>
          </a:xfrm>
        </p:spPr>
        <p:txBody>
          <a:bodyPr>
            <a:normAutofit fontScale="90000"/>
          </a:bodyPr>
          <a:lstStyle/>
          <a:p>
            <a:pPr algn="l"/>
            <a:r>
              <a:rPr lang="en-US" sz="3600" b="1" dirty="0"/>
              <a:t>Section 2: “Tiers of Revised Bloom’s Taxonomy</a:t>
            </a:r>
            <a:br>
              <a:rPr lang="en-US" sz="3100" dirty="0"/>
            </a:br>
            <a:br>
              <a:rPr lang="en-US" sz="3100" dirty="0"/>
            </a:br>
            <a:r>
              <a:rPr lang="en-US" sz="3100" dirty="0"/>
              <a:t>Remembering Questions:   Lower Order Thinking Skill</a:t>
            </a:r>
            <a:br>
              <a:rPr lang="en-US" sz="3600" dirty="0"/>
            </a:br>
            <a:endParaRPr lang="en-US" sz="3600" b="1" dirty="0"/>
          </a:p>
        </p:txBody>
      </p:sp>
      <p:sp>
        <p:nvSpPr>
          <p:cNvPr id="8" name="Content Placeholder 7"/>
          <p:cNvSpPr>
            <a:spLocks noGrp="1"/>
          </p:cNvSpPr>
          <p:nvPr>
            <p:ph idx="1"/>
          </p:nvPr>
        </p:nvSpPr>
        <p:spPr>
          <a:xfrm>
            <a:off x="1009650" y="3048000"/>
            <a:ext cx="7219950" cy="4068763"/>
          </a:xfrm>
        </p:spPr>
        <p:txBody>
          <a:bodyPr>
            <a:normAutofit/>
          </a:bodyPr>
          <a:lstStyle/>
          <a:p>
            <a:pPr marL="0" indent="0"/>
            <a:endParaRPr lang="en-US" sz="2800" dirty="0"/>
          </a:p>
          <a:p>
            <a:pPr marL="0" indent="0"/>
            <a:endParaRPr lang="en-US" sz="2800" dirty="0"/>
          </a:p>
        </p:txBody>
      </p:sp>
      <p:pic>
        <p:nvPicPr>
          <p:cNvPr id="4" name="Picture 3"/>
          <p:cNvPicPr>
            <a:picLocks noChangeAspect="1"/>
          </p:cNvPicPr>
          <p:nvPr/>
        </p:nvPicPr>
        <p:blipFill>
          <a:blip r:embed="rId3"/>
          <a:stretch>
            <a:fillRect/>
          </a:stretch>
        </p:blipFill>
        <p:spPr>
          <a:xfrm>
            <a:off x="7831667" y="203200"/>
            <a:ext cx="1083733" cy="812800"/>
          </a:xfrm>
          <a:prstGeom prst="rect">
            <a:avLst/>
          </a:prstGeom>
        </p:spPr>
      </p:pic>
      <p:sp>
        <p:nvSpPr>
          <p:cNvPr id="5" name="Rectangle 4"/>
          <p:cNvSpPr/>
          <p:nvPr/>
        </p:nvSpPr>
        <p:spPr>
          <a:xfrm>
            <a:off x="2286000" y="3348831"/>
            <a:ext cx="4572000" cy="1384995"/>
          </a:xfrm>
          <a:prstGeom prst="rect">
            <a:avLst/>
          </a:prstGeom>
        </p:spPr>
        <p:txBody>
          <a:bodyPr wrap="square">
            <a:spAutoFit/>
          </a:bodyPr>
          <a:lstStyle/>
          <a:p>
            <a:r>
              <a:rPr lang="en-US" sz="2800" dirty="0"/>
              <a:t>What is …?</a:t>
            </a:r>
            <a:br>
              <a:rPr lang="en-US" sz="2800" dirty="0"/>
            </a:br>
            <a:r>
              <a:rPr lang="en-US" sz="2800" dirty="0"/>
              <a:t>Where is …?</a:t>
            </a:r>
            <a:br>
              <a:rPr lang="en-US" sz="2800" dirty="0"/>
            </a:br>
            <a:r>
              <a:rPr lang="en-US" sz="2800" dirty="0"/>
              <a:t>How did ___ happen?</a:t>
            </a:r>
          </a:p>
        </p:txBody>
      </p:sp>
    </p:spTree>
    <p:extLst>
      <p:ext uri="{BB962C8B-B14F-4D97-AF65-F5344CB8AC3E}">
        <p14:creationId xmlns:p14="http://schemas.microsoft.com/office/powerpoint/2010/main" val="23260427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dirty="0"/>
              <a:t>Creating Questions: Highest Order Thinking Skill</a:t>
            </a:r>
            <a:endParaRPr lang="en-US" sz="3200" dirty="0"/>
          </a:p>
        </p:txBody>
      </p:sp>
      <p:sp>
        <p:nvSpPr>
          <p:cNvPr id="5" name="Content Placeholder 4"/>
          <p:cNvSpPr>
            <a:spLocks noGrp="1"/>
          </p:cNvSpPr>
          <p:nvPr>
            <p:ph sz="half" idx="1"/>
          </p:nvPr>
        </p:nvSpPr>
        <p:spPr/>
        <p:txBody>
          <a:bodyPr/>
          <a:lstStyle/>
          <a:p>
            <a:pPr>
              <a:buNone/>
            </a:pPr>
            <a:r>
              <a:rPr lang="en-US" dirty="0"/>
              <a:t>     Sample Question</a:t>
            </a:r>
          </a:p>
          <a:p>
            <a:r>
              <a:rPr lang="en-US" dirty="0"/>
              <a:t>What would happen if …?</a:t>
            </a:r>
            <a:br>
              <a:rPr lang="en-US" dirty="0"/>
            </a:br>
            <a:r>
              <a:rPr lang="en-US" dirty="0"/>
              <a:t>Can you elaborate on the reason …?</a:t>
            </a:r>
            <a:br>
              <a:rPr lang="en-US" dirty="0"/>
            </a:br>
            <a:r>
              <a:rPr lang="en-US" dirty="0"/>
              <a:t>Can you propose an alternative…?</a:t>
            </a:r>
            <a:br>
              <a:rPr lang="en-US" dirty="0"/>
            </a:br>
            <a:r>
              <a:rPr lang="en-US" dirty="0"/>
              <a:t>Can you invent …?</a:t>
            </a:r>
            <a:br>
              <a:rPr lang="en-US" dirty="0"/>
            </a:br>
            <a:endParaRPr lang="en-US" dirty="0"/>
          </a:p>
        </p:txBody>
      </p:sp>
      <p:sp>
        <p:nvSpPr>
          <p:cNvPr id="6" name="Content Placeholder 5"/>
          <p:cNvSpPr>
            <a:spLocks noGrp="1"/>
          </p:cNvSpPr>
          <p:nvPr>
            <p:ph sz="half" idx="2"/>
          </p:nvPr>
        </p:nvSpPr>
        <p:spPr/>
        <p:txBody>
          <a:bodyPr/>
          <a:lstStyle/>
          <a:p>
            <a:pPr>
              <a:buNone/>
            </a:pPr>
            <a:r>
              <a:rPr lang="en-US" dirty="0"/>
              <a:t>           Lesson</a:t>
            </a:r>
          </a:p>
          <a:p>
            <a:r>
              <a:rPr lang="en-US" dirty="0"/>
              <a:t>Design a record, book or magazine cover.</a:t>
            </a:r>
            <a:br>
              <a:rPr lang="en-US" dirty="0"/>
            </a:br>
            <a:r>
              <a:rPr lang="en-US" dirty="0"/>
              <a:t>Sell an idea.</a:t>
            </a:r>
            <a:br>
              <a:rPr lang="en-US" dirty="0"/>
            </a:br>
            <a:r>
              <a:rPr lang="en-US" dirty="0"/>
              <a:t>Devise a way to …</a:t>
            </a:r>
            <a:br>
              <a:rPr lang="en-US" dirty="0"/>
            </a:br>
            <a:r>
              <a:rPr lang="en-US" dirty="0"/>
              <a:t>Compose a rhythm or put new words to an old song</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u="sng" dirty="0"/>
              <a:t>Evaluating Questions</a:t>
            </a:r>
            <a:endParaRPr lang="en-US" sz="3200" dirty="0"/>
          </a:p>
        </p:txBody>
      </p:sp>
      <p:sp>
        <p:nvSpPr>
          <p:cNvPr id="5" name="Content Placeholder 4"/>
          <p:cNvSpPr>
            <a:spLocks noGrp="1"/>
          </p:cNvSpPr>
          <p:nvPr>
            <p:ph sz="half" idx="1"/>
          </p:nvPr>
        </p:nvSpPr>
        <p:spPr/>
        <p:txBody>
          <a:bodyPr>
            <a:normAutofit lnSpcReduction="10000"/>
          </a:bodyPr>
          <a:lstStyle/>
          <a:p>
            <a:r>
              <a:rPr lang="en-US" dirty="0"/>
              <a:t>Do you agree with the actions…? with the outcome…?</a:t>
            </a:r>
            <a:br>
              <a:rPr lang="en-US" dirty="0"/>
            </a:br>
            <a:r>
              <a:rPr lang="en-US" dirty="0"/>
              <a:t>What is your opinion of …?</a:t>
            </a:r>
            <a:br>
              <a:rPr lang="en-US" dirty="0"/>
            </a:br>
            <a:r>
              <a:rPr lang="en-US" dirty="0"/>
              <a:t>How would you prove …? Disprove…?</a:t>
            </a:r>
            <a:br>
              <a:rPr lang="en-US" dirty="0"/>
            </a:br>
            <a:r>
              <a:rPr lang="en-US" dirty="0"/>
              <a:t>Can you assess the value or importance of …?</a:t>
            </a:r>
            <a:br>
              <a:rPr lang="en-US" dirty="0"/>
            </a:br>
            <a:endParaRPr lang="en-US" dirty="0"/>
          </a:p>
        </p:txBody>
      </p:sp>
      <p:sp>
        <p:nvSpPr>
          <p:cNvPr id="6" name="Content Placeholder 5"/>
          <p:cNvSpPr>
            <a:spLocks noGrp="1"/>
          </p:cNvSpPr>
          <p:nvPr>
            <p:ph sz="half" idx="2"/>
          </p:nvPr>
        </p:nvSpPr>
        <p:spPr/>
        <p:txBody>
          <a:bodyPr>
            <a:normAutofit lnSpcReduction="10000"/>
          </a:bodyPr>
          <a:lstStyle/>
          <a:p>
            <a:r>
              <a:rPr lang="en-US" dirty="0"/>
              <a:t>How could you determine…?</a:t>
            </a:r>
          </a:p>
          <a:p>
            <a:r>
              <a:rPr lang="en-US" dirty="0"/>
              <a:t>What choices …?</a:t>
            </a:r>
          </a:p>
          <a:p>
            <a:r>
              <a:rPr lang="en-US" dirty="0"/>
              <a:t>How would you prioritize …?</a:t>
            </a:r>
          </a:p>
          <a:p>
            <a:r>
              <a:rPr lang="en-US" dirty="0"/>
              <a:t>What judgment can you make ..?</a:t>
            </a:r>
          </a:p>
          <a:p>
            <a:r>
              <a:rPr lang="en-US" dirty="0"/>
              <a:t>Based on what you know, how would you explain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pPr lvl="0"/>
            <a:r>
              <a:rPr lang="en-US" sz="3600" b="1" u="sng" dirty="0">
                <a:latin typeface="+mn-lt"/>
              </a:rPr>
              <a:t>Applying Questions </a:t>
            </a:r>
            <a:br>
              <a:rPr lang="en-US" dirty="0"/>
            </a:br>
            <a:endParaRPr lang="en-US" dirty="0"/>
          </a:p>
        </p:txBody>
      </p:sp>
      <p:sp>
        <p:nvSpPr>
          <p:cNvPr id="5" name="Content Placeholder 4"/>
          <p:cNvSpPr>
            <a:spLocks noGrp="1"/>
          </p:cNvSpPr>
          <p:nvPr>
            <p:ph sz="half" idx="1"/>
          </p:nvPr>
        </p:nvSpPr>
        <p:spPr/>
        <p:txBody>
          <a:bodyPr/>
          <a:lstStyle/>
          <a:p>
            <a:r>
              <a:rPr lang="en-US" dirty="0"/>
              <a:t>How would you use …?</a:t>
            </a:r>
            <a:br>
              <a:rPr lang="en-US" dirty="0"/>
            </a:br>
            <a:r>
              <a:rPr lang="en-US" dirty="0"/>
              <a:t>What examples can you find to …?</a:t>
            </a:r>
            <a:br>
              <a:rPr lang="en-US" dirty="0"/>
            </a:br>
            <a:r>
              <a:rPr lang="en-US" dirty="0"/>
              <a:t>How would you solve ___ using what you’ve learned …?</a:t>
            </a:r>
            <a:br>
              <a:rPr lang="en-US" dirty="0"/>
            </a:br>
            <a:r>
              <a:rPr lang="en-US" dirty="0"/>
              <a:t>How would you organize ___ to show …?</a:t>
            </a:r>
          </a:p>
        </p:txBody>
      </p:sp>
      <p:sp>
        <p:nvSpPr>
          <p:cNvPr id="6" name="Content Placeholder 5"/>
          <p:cNvSpPr>
            <a:spLocks noGrp="1"/>
          </p:cNvSpPr>
          <p:nvPr>
            <p:ph sz="half" idx="2"/>
          </p:nvPr>
        </p:nvSpPr>
        <p:spPr/>
        <p:txBody>
          <a:bodyPr/>
          <a:lstStyle/>
          <a:p>
            <a:r>
              <a:rPr lang="en-US" dirty="0"/>
              <a:t>Construct a model to demonstrate how it will work.</a:t>
            </a:r>
            <a:br>
              <a:rPr lang="en-US" dirty="0"/>
            </a:br>
            <a:r>
              <a:rPr lang="en-US" dirty="0"/>
              <a:t>Make a diorama to illustrate an important event.</a:t>
            </a:r>
            <a:br>
              <a:rPr lang="en-US" dirty="0"/>
            </a:br>
            <a:r>
              <a:rPr lang="en-US" dirty="0"/>
              <a:t>Make a scrapbook about the areas of study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Q-A H.O.T Questions</a:t>
            </a:r>
          </a:p>
        </p:txBody>
      </p:sp>
      <p:sp>
        <p:nvSpPr>
          <p:cNvPr id="3" name="Content Placeholder 2"/>
          <p:cNvSpPr>
            <a:spLocks noGrp="1"/>
          </p:cNvSpPr>
          <p:nvPr>
            <p:ph idx="1"/>
          </p:nvPr>
        </p:nvSpPr>
        <p:spPr>
          <a:xfrm>
            <a:off x="1276350" y="1600200"/>
            <a:ext cx="6743700" cy="4525963"/>
          </a:xfrm>
        </p:spPr>
        <p:txBody>
          <a:bodyPr>
            <a:normAutofit/>
          </a:bodyPr>
          <a:lstStyle/>
          <a:p>
            <a:r>
              <a:rPr lang="en-US" sz="2800" dirty="0"/>
              <a:t>What was easiest for you?</a:t>
            </a:r>
          </a:p>
          <a:p>
            <a:r>
              <a:rPr lang="en-US" sz="2800" dirty="0"/>
              <a:t>What was most difficult?</a:t>
            </a:r>
          </a:p>
          <a:p>
            <a:r>
              <a:rPr lang="en-US" sz="2800" dirty="0"/>
              <a:t>What else do you need to learn/do prior to applying to your students?</a:t>
            </a:r>
          </a:p>
          <a:p>
            <a:pPr marL="0" indent="0">
              <a:buNone/>
            </a:pPr>
            <a:endParaRPr lang="en-US" sz="4000" dirty="0"/>
          </a:p>
        </p:txBody>
      </p:sp>
      <p:pic>
        <p:nvPicPr>
          <p:cNvPr id="4" name="Picture 3"/>
          <p:cNvPicPr>
            <a:picLocks noChangeAspect="1"/>
          </p:cNvPicPr>
          <p:nvPr/>
        </p:nvPicPr>
        <p:blipFill>
          <a:blip r:embed="rId3"/>
          <a:stretch>
            <a:fillRect/>
          </a:stretch>
        </p:blipFill>
        <p:spPr>
          <a:xfrm>
            <a:off x="7356324" y="274638"/>
            <a:ext cx="1330476" cy="977900"/>
          </a:xfrm>
          <a:prstGeom prst="rect">
            <a:avLst/>
          </a:prstGeom>
        </p:spPr>
      </p:pic>
    </p:spTree>
    <p:extLst>
      <p:ext uri="{BB962C8B-B14F-4D97-AF65-F5344CB8AC3E}">
        <p14:creationId xmlns:p14="http://schemas.microsoft.com/office/powerpoint/2010/main" val="34390425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b="1" u="sng" dirty="0"/>
              <a:t>Understanding Questions</a:t>
            </a:r>
            <a:endParaRPr lang="en-US" sz="3200" dirty="0"/>
          </a:p>
        </p:txBody>
      </p:sp>
      <p:sp>
        <p:nvSpPr>
          <p:cNvPr id="5" name="Content Placeholder 4"/>
          <p:cNvSpPr>
            <a:spLocks noGrp="1"/>
          </p:cNvSpPr>
          <p:nvPr>
            <p:ph sz="half" idx="1"/>
          </p:nvPr>
        </p:nvSpPr>
        <p:spPr/>
        <p:txBody>
          <a:bodyPr>
            <a:normAutofit fontScale="92500"/>
          </a:bodyPr>
          <a:lstStyle/>
          <a:p>
            <a:pPr>
              <a:buNone/>
            </a:pPr>
            <a:r>
              <a:rPr lang="en-US" dirty="0"/>
              <a:t>How would you classify the type of …?</a:t>
            </a:r>
            <a:br>
              <a:rPr lang="en-US" dirty="0"/>
            </a:br>
            <a:r>
              <a:rPr lang="en-US" dirty="0"/>
              <a:t>How would you compare …? contrast …?</a:t>
            </a:r>
            <a:br>
              <a:rPr lang="en-US" dirty="0"/>
            </a:br>
            <a:r>
              <a:rPr lang="en-US" dirty="0"/>
              <a:t>Will you state or interpret in your own words …?</a:t>
            </a:r>
            <a:br>
              <a:rPr lang="en-US" dirty="0"/>
            </a:br>
            <a:r>
              <a:rPr lang="en-US" dirty="0"/>
              <a:t>How would you rephrase the meaning …?</a:t>
            </a:r>
            <a:br>
              <a:rPr lang="en-US" dirty="0"/>
            </a:br>
            <a:r>
              <a:rPr lang="en-US" dirty="0"/>
              <a:t>What facts or ideas show …?</a:t>
            </a:r>
            <a:br>
              <a:rPr lang="en-US" dirty="0"/>
            </a:br>
            <a:endParaRPr lang="en-US" dirty="0"/>
          </a:p>
        </p:txBody>
      </p:sp>
      <p:sp>
        <p:nvSpPr>
          <p:cNvPr id="6" name="Content Placeholder 5"/>
          <p:cNvSpPr>
            <a:spLocks noGrp="1"/>
          </p:cNvSpPr>
          <p:nvPr>
            <p:ph sz="half" idx="2"/>
          </p:nvPr>
        </p:nvSpPr>
        <p:spPr/>
        <p:txBody>
          <a:bodyPr>
            <a:normAutofit fontScale="92500"/>
          </a:bodyPr>
          <a:lstStyle/>
          <a:p>
            <a:r>
              <a:rPr lang="en-US" dirty="0"/>
              <a:t>Cut out or draw pictures to show a particular event.</a:t>
            </a:r>
            <a:br>
              <a:rPr lang="en-US" dirty="0"/>
            </a:br>
            <a:r>
              <a:rPr lang="en-US" dirty="0"/>
              <a:t>Illustrate what you think the main idea was.</a:t>
            </a:r>
            <a:br>
              <a:rPr lang="en-US" dirty="0"/>
            </a:br>
            <a:r>
              <a:rPr lang="en-US" dirty="0"/>
              <a:t>Make a cartoon strip showing the sequence of events.</a:t>
            </a:r>
            <a:br>
              <a:rPr lang="en-US" dirty="0"/>
            </a:br>
            <a:r>
              <a:rPr lang="en-US" dirty="0"/>
              <a:t>Retell the story in your own words.</a:t>
            </a:r>
            <a:br>
              <a:rPr lang="en-US" dirty="0"/>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200150" y="579438"/>
            <a:ext cx="7029450" cy="5021262"/>
          </a:xfrm>
        </p:spPr>
        <p:txBody>
          <a:bodyPr>
            <a:normAutofit fontScale="90000"/>
          </a:bodyPr>
          <a:lstStyle/>
          <a:p>
            <a:r>
              <a:rPr lang="en-US" sz="4000" b="1" dirty="0"/>
              <a:t>“</a:t>
            </a:r>
            <a:r>
              <a:rPr lang="en-US" sz="4000" b="1" i="1" dirty="0"/>
              <a:t>Thinking is the hardest work there is, which is probably the reason why so few engage in it.” </a:t>
            </a:r>
            <a:br>
              <a:rPr lang="en-US" sz="4000" b="1" i="1" dirty="0"/>
            </a:br>
            <a:r>
              <a:rPr lang="en-US" b="1" i="1" dirty="0"/>
              <a:t>-</a:t>
            </a:r>
            <a:r>
              <a:rPr lang="en-US" sz="4000" b="1" i="1" dirty="0"/>
              <a:t>Henry Ford</a:t>
            </a:r>
            <a:br>
              <a:rPr lang="en-US" sz="4000" i="1" dirty="0"/>
            </a:br>
            <a:r>
              <a:rPr lang="en-US" sz="4000" b="1" dirty="0"/>
              <a:t>Higher Order Thinking (H.O.T.)</a:t>
            </a:r>
            <a:br>
              <a:rPr lang="en-US" dirty="0"/>
            </a:br>
            <a:r>
              <a:rPr lang="en-US" dirty="0"/>
              <a:t> </a:t>
            </a:r>
            <a:br>
              <a:rPr lang="en-US" dirty="0"/>
            </a:b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dirty="0"/>
              <a:t>Objective Review</a:t>
            </a:r>
          </a:p>
        </p:txBody>
      </p:sp>
      <p:sp>
        <p:nvSpPr>
          <p:cNvPr id="3" name="Content Placeholder 2"/>
          <p:cNvSpPr>
            <a:spLocks noGrp="1"/>
          </p:cNvSpPr>
          <p:nvPr>
            <p:ph idx="1"/>
          </p:nvPr>
        </p:nvSpPr>
        <p:spPr>
          <a:xfrm>
            <a:off x="457200" y="1123950"/>
            <a:ext cx="8229600" cy="5002213"/>
          </a:xfrm>
        </p:spPr>
        <p:txBody>
          <a:bodyPr>
            <a:normAutofit/>
          </a:bodyPr>
          <a:lstStyle/>
          <a:p>
            <a:pPr>
              <a:buNone/>
            </a:pPr>
            <a:r>
              <a:rPr lang="en-US" sz="2800" dirty="0"/>
              <a:t>What will participants:</a:t>
            </a:r>
          </a:p>
          <a:p>
            <a:pPr lvl="1">
              <a:buFont typeface="Arial" pitchFamily="34" charset="0"/>
              <a:buChar char="•"/>
            </a:pPr>
            <a:r>
              <a:rPr lang="en-US" b="1" dirty="0"/>
              <a:t>Know: </a:t>
            </a:r>
            <a:r>
              <a:rPr lang="en-US" dirty="0"/>
              <a:t>How to identify the components of higher-order thinking  questions</a:t>
            </a:r>
          </a:p>
          <a:p>
            <a:pPr lvl="1">
              <a:buNone/>
            </a:pPr>
            <a:endParaRPr lang="en-US" dirty="0"/>
          </a:p>
          <a:p>
            <a:pPr lvl="1">
              <a:buFont typeface="Arial" pitchFamily="34" charset="0"/>
              <a:buChar char="•"/>
            </a:pPr>
            <a:r>
              <a:rPr lang="en-US" b="1" dirty="0"/>
              <a:t>Understand: </a:t>
            </a:r>
            <a:r>
              <a:rPr lang="en-US" dirty="0"/>
              <a:t>How to introduce H.O.T questions within the classroom lesson</a:t>
            </a:r>
            <a:endParaRPr lang="en-US" u="sng" dirty="0"/>
          </a:p>
          <a:p>
            <a:pPr lvl="1">
              <a:buFont typeface="Arial" pitchFamily="34" charset="0"/>
              <a:buChar char="•"/>
            </a:pPr>
            <a:r>
              <a:rPr lang="en-US" b="1" u="sng" dirty="0"/>
              <a:t>Do</a:t>
            </a:r>
            <a:r>
              <a:rPr lang="en-US" b="1" dirty="0"/>
              <a:t> </a:t>
            </a:r>
            <a:r>
              <a:rPr lang="en-US" dirty="0"/>
              <a:t>Practice identifying, reading and developing  H.O.T questions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Norms</a:t>
            </a:r>
          </a:p>
        </p:txBody>
      </p:sp>
      <p:sp>
        <p:nvSpPr>
          <p:cNvPr id="3" name="Content Placeholder 2"/>
          <p:cNvSpPr>
            <a:spLocks noGrp="1"/>
          </p:cNvSpPr>
          <p:nvPr>
            <p:ph idx="1"/>
          </p:nvPr>
        </p:nvSpPr>
        <p:spPr>
          <a:xfrm>
            <a:off x="685800" y="1417638"/>
            <a:ext cx="8229600" cy="4525963"/>
          </a:xfrm>
        </p:spPr>
        <p:txBody>
          <a:bodyPr/>
          <a:lstStyle/>
          <a:p>
            <a:r>
              <a:rPr lang="en-US" dirty="0"/>
              <a:t>Be present and engaged.</a:t>
            </a:r>
          </a:p>
          <a:p>
            <a:r>
              <a:rPr lang="en-US" dirty="0"/>
              <a:t>Be respectful of differences in perspective while challenging each other productively and respectively.</a:t>
            </a:r>
          </a:p>
          <a:p>
            <a:r>
              <a:rPr lang="en-US" dirty="0"/>
              <a:t>Monitor “air time.”</a:t>
            </a:r>
          </a:p>
          <a:p>
            <a:r>
              <a:rPr lang="en-US" dirty="0"/>
              <a:t>Make the most of the time we have.</a:t>
            </a:r>
          </a:p>
          <a:p>
            <a:r>
              <a:rPr lang="en-US" dirty="0"/>
              <a:t>Stay focused on students.</a:t>
            </a:r>
          </a:p>
        </p:txBody>
      </p:sp>
    </p:spTree>
    <p:extLst>
      <p:ext uri="{BB962C8B-B14F-4D97-AF65-F5344CB8AC3E}">
        <p14:creationId xmlns:p14="http://schemas.microsoft.com/office/powerpoint/2010/main" val="15295307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Title 1"/>
          <p:cNvSpPr>
            <a:spLocks noGrp="1"/>
          </p:cNvSpPr>
          <p:nvPr>
            <p:ph type="title"/>
          </p:nvPr>
        </p:nvSpPr>
        <p:spPr>
          <a:xfrm>
            <a:off x="227013" y="76200"/>
            <a:ext cx="8632825" cy="1371600"/>
          </a:xfrm>
        </p:spPr>
        <p:txBody>
          <a:bodyPr/>
          <a:lstStyle/>
          <a:p>
            <a:pPr eaLnBrk="1" hangingPunct="1"/>
            <a:r>
              <a:rPr lang="en-US" sz="4000" b="1" dirty="0">
                <a:latin typeface="Calibri" charset="0"/>
              </a:rPr>
              <a:t>Reflection:  </a:t>
            </a:r>
            <a:br>
              <a:rPr lang="en-US" sz="4000" b="1" dirty="0">
                <a:latin typeface="Calibri" charset="0"/>
              </a:rPr>
            </a:br>
            <a:r>
              <a:rPr lang="en-US" sz="4000" dirty="0">
                <a:latin typeface="Calibri" charset="0"/>
              </a:rPr>
              <a:t>One minute paper on post-it</a:t>
            </a:r>
          </a:p>
        </p:txBody>
      </p:sp>
      <p:sp>
        <p:nvSpPr>
          <p:cNvPr id="53250" name="Content Placeholder 2"/>
          <p:cNvSpPr>
            <a:spLocks noGrp="1"/>
          </p:cNvSpPr>
          <p:nvPr>
            <p:ph idx="1"/>
          </p:nvPr>
        </p:nvSpPr>
        <p:spPr>
          <a:xfrm>
            <a:off x="280988" y="1676400"/>
            <a:ext cx="8483600" cy="4800600"/>
          </a:xfrm>
        </p:spPr>
        <p:txBody>
          <a:bodyPr>
            <a:normAutofit/>
          </a:bodyPr>
          <a:lstStyle/>
          <a:p>
            <a:pPr eaLnBrk="1" hangingPunct="1"/>
            <a:r>
              <a:rPr lang="en-US" dirty="0">
                <a:latin typeface="Calibri" charset="0"/>
              </a:rPr>
              <a:t>Jot down your “Take-</a:t>
            </a:r>
            <a:r>
              <a:rPr lang="en-US" dirty="0" err="1">
                <a:latin typeface="Calibri" charset="0"/>
              </a:rPr>
              <a:t>Aways</a:t>
            </a:r>
            <a:r>
              <a:rPr lang="en-US" dirty="0">
                <a:latin typeface="Calibri" charset="0"/>
              </a:rPr>
              <a:t>” </a:t>
            </a:r>
          </a:p>
          <a:p>
            <a:pPr eaLnBrk="1" hangingPunct="1"/>
            <a:r>
              <a:rPr lang="en-US" dirty="0">
                <a:latin typeface="Calibri" charset="0"/>
              </a:rPr>
              <a:t>Consider what </a:t>
            </a:r>
            <a:r>
              <a:rPr lang="en-US" u="sng" dirty="0">
                <a:latin typeface="Calibri" charset="0"/>
              </a:rPr>
              <a:t>you need to know and be able to do to successfully implement what you have learned in this session.</a:t>
            </a:r>
          </a:p>
          <a:p>
            <a:pPr lvl="1" eaLnBrk="1" hangingPunct="1"/>
            <a:r>
              <a:rPr lang="en-US" sz="3200" dirty="0">
                <a:latin typeface="Calibri" charset="0"/>
              </a:rPr>
              <a:t>What is still unclear?</a:t>
            </a:r>
          </a:p>
          <a:p>
            <a:pPr lvl="1" eaLnBrk="1" hangingPunct="1"/>
            <a:r>
              <a:rPr lang="en-US" sz="3200" dirty="0">
                <a:latin typeface="Calibri" charset="0"/>
              </a:rPr>
              <a:t>What professional development or additional resources do you need?</a:t>
            </a:r>
          </a:p>
          <a:p>
            <a:pPr marL="457200" lvl="1" indent="0" eaLnBrk="1" hangingPunct="1">
              <a:buNone/>
            </a:pPr>
            <a:endParaRPr lang="en-US" sz="3000" dirty="0">
              <a:latin typeface="Calibri" charset="0"/>
            </a:endParaRPr>
          </a:p>
          <a:p>
            <a:pPr lvl="1" eaLnBrk="1" hangingPunct="1">
              <a:buFont typeface="Arial" charset="0"/>
              <a:buNone/>
            </a:pPr>
            <a:endParaRPr lang="en-US" dirty="0">
              <a:latin typeface="Calibri" charset="0"/>
            </a:endParaRPr>
          </a:p>
        </p:txBody>
      </p:sp>
      <p:pic>
        <p:nvPicPr>
          <p:cNvPr id="4" name="Picture 3"/>
          <p:cNvPicPr>
            <a:picLocks noChangeAspect="1"/>
          </p:cNvPicPr>
          <p:nvPr/>
        </p:nvPicPr>
        <p:blipFill>
          <a:blip r:embed="rId3"/>
          <a:stretch>
            <a:fillRect/>
          </a:stretch>
        </p:blipFill>
        <p:spPr>
          <a:xfrm>
            <a:off x="7529362" y="279400"/>
            <a:ext cx="1330476" cy="977900"/>
          </a:xfrm>
          <a:prstGeom prst="rect">
            <a:avLst/>
          </a:prstGeom>
        </p:spPr>
      </p:pic>
    </p:spTree>
    <p:extLst>
      <p:ext uri="{BB962C8B-B14F-4D97-AF65-F5344CB8AC3E}">
        <p14:creationId xmlns:p14="http://schemas.microsoft.com/office/powerpoint/2010/main" val="33996969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274638"/>
            <a:ext cx="8629650" cy="1143000"/>
          </a:xfrm>
        </p:spPr>
        <p:txBody>
          <a:bodyPr>
            <a:noAutofit/>
          </a:bodyPr>
          <a:lstStyle/>
          <a:p>
            <a:r>
              <a:rPr lang="en-US" sz="4000" b="1" dirty="0"/>
              <a:t>Next steps and activities for follow up</a:t>
            </a:r>
          </a:p>
        </p:txBody>
      </p:sp>
      <p:sp>
        <p:nvSpPr>
          <p:cNvPr id="3" name="Content Placeholder 2"/>
          <p:cNvSpPr>
            <a:spLocks noGrp="1"/>
          </p:cNvSpPr>
          <p:nvPr>
            <p:ph idx="1"/>
          </p:nvPr>
        </p:nvSpPr>
        <p:spPr/>
        <p:txBody>
          <a:bodyPr/>
          <a:lstStyle/>
          <a:p>
            <a:pPr marL="457200" lvl="1" indent="0">
              <a:buNone/>
            </a:pPr>
            <a:r>
              <a:rPr lang="en-US" dirty="0"/>
              <a:t>Work to identify  questions to scaffold</a:t>
            </a:r>
          </a:p>
          <a:p>
            <a:pPr marL="457200" lvl="1" indent="0">
              <a:buNone/>
            </a:pPr>
            <a:r>
              <a:rPr lang="en-US" dirty="0"/>
              <a:t> </a:t>
            </a:r>
          </a:p>
          <a:p>
            <a:pPr marL="457200" lvl="1" indent="0">
              <a:buNone/>
            </a:pPr>
            <a:endParaRPr lang="en-US" dirty="0"/>
          </a:p>
          <a:p>
            <a:pPr marL="457200" lvl="1" indent="0">
              <a:buNone/>
            </a:pPr>
            <a:r>
              <a:rPr lang="en-US" dirty="0"/>
              <a:t>Develop a calendar that reflects implementing  H.O.T questioning timeframe</a:t>
            </a:r>
          </a:p>
        </p:txBody>
      </p:sp>
    </p:spTree>
    <p:extLst>
      <p:ext uri="{BB962C8B-B14F-4D97-AF65-F5344CB8AC3E}">
        <p14:creationId xmlns:p14="http://schemas.microsoft.com/office/powerpoint/2010/main" val="26078487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Closing-Ticket Out-The Door </a:t>
            </a:r>
          </a:p>
        </p:txBody>
      </p:sp>
      <p:sp>
        <p:nvSpPr>
          <p:cNvPr id="3" name="Content Placeholder 2"/>
          <p:cNvSpPr>
            <a:spLocks noGrp="1"/>
          </p:cNvSpPr>
          <p:nvPr>
            <p:ph idx="1"/>
          </p:nvPr>
        </p:nvSpPr>
        <p:spPr>
          <a:xfrm>
            <a:off x="457200" y="1417638"/>
            <a:ext cx="8229600" cy="4708525"/>
          </a:xfrm>
        </p:spPr>
        <p:txBody>
          <a:bodyPr>
            <a:normAutofit/>
          </a:bodyPr>
          <a:lstStyle/>
          <a:p>
            <a:endParaRPr lang="en-US" dirty="0"/>
          </a:p>
          <a:p>
            <a:r>
              <a:rPr lang="en-US" dirty="0"/>
              <a:t>Jot one (1) Journey’s Story and one (1) literacy activity that you learned about  today.</a:t>
            </a:r>
          </a:p>
          <a:p>
            <a:endParaRPr lang="en-US" dirty="0"/>
          </a:p>
        </p:txBody>
      </p:sp>
    </p:spTree>
    <p:extLst>
      <p:ext uri="{BB962C8B-B14F-4D97-AF65-F5344CB8AC3E}">
        <p14:creationId xmlns:p14="http://schemas.microsoft.com/office/powerpoint/2010/main" val="22270749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17600" y="241300"/>
            <a:ext cx="7416800" cy="5521512"/>
          </a:xfrm>
          <a:prstGeom prst="rect">
            <a:avLst/>
          </a:prstGeom>
        </p:spPr>
        <p:txBody>
          <a:bodyPr wrap="square">
            <a:spAutoFit/>
          </a:bodyPr>
          <a:lstStyle/>
          <a:p>
            <a:pPr lvl="0" defTabSz="914400" eaLnBrk="0" hangingPunct="0"/>
            <a:r>
              <a:rPr lang="en-US" sz="2400" b="1" dirty="0">
                <a:latin typeface="Arial" charset="0"/>
              </a:rPr>
              <a:t>                      Creating Questions</a:t>
            </a:r>
          </a:p>
          <a:p>
            <a:pPr lvl="0" defTabSz="914400" eaLnBrk="0" hangingPunct="0"/>
            <a:endParaRPr lang="en-US" dirty="0">
              <a:latin typeface="Arial" charset="0"/>
            </a:endParaRPr>
          </a:p>
          <a:p>
            <a:pPr marL="342900" lvl="0" indent="-342900" defTabSz="914400" eaLnBrk="0" hangingPunct="0">
              <a:lnSpc>
                <a:spcPct val="130000"/>
              </a:lnSpc>
              <a:buFont typeface="Arial"/>
              <a:buChar char="•"/>
            </a:pPr>
            <a:r>
              <a:rPr lang="en-US" sz="2400" dirty="0">
                <a:latin typeface="Arial" charset="0"/>
              </a:rPr>
              <a:t>What changes would you make to solve? </a:t>
            </a:r>
          </a:p>
          <a:p>
            <a:pPr marL="342900" lvl="0" indent="-342900" defTabSz="914400" eaLnBrk="0" hangingPunct="0">
              <a:lnSpc>
                <a:spcPct val="130000"/>
              </a:lnSpc>
              <a:buFont typeface="Arial"/>
              <a:buChar char="•"/>
            </a:pPr>
            <a:r>
              <a:rPr lang="en-US" sz="2400" dirty="0">
                <a:latin typeface="Arial" charset="0"/>
              </a:rPr>
              <a:t>How would you improve …?</a:t>
            </a:r>
          </a:p>
          <a:p>
            <a:pPr marL="342900" lvl="0" indent="-342900" defTabSz="914400" eaLnBrk="0" hangingPunct="0">
              <a:lnSpc>
                <a:spcPct val="130000"/>
              </a:lnSpc>
              <a:buFont typeface="Arial"/>
              <a:buChar char="•"/>
            </a:pPr>
            <a:r>
              <a:rPr lang="en-US" sz="2400" dirty="0">
                <a:latin typeface="Arial" charset="0"/>
              </a:rPr>
              <a:t>What would happen if …?</a:t>
            </a:r>
          </a:p>
          <a:p>
            <a:pPr marL="342900" lvl="0" indent="-342900" defTabSz="914400" eaLnBrk="0" hangingPunct="0">
              <a:lnSpc>
                <a:spcPct val="130000"/>
              </a:lnSpc>
              <a:buFont typeface="Arial"/>
              <a:buChar char="•"/>
            </a:pPr>
            <a:r>
              <a:rPr lang="en-US" sz="2400" dirty="0">
                <a:latin typeface="Arial" charset="0"/>
              </a:rPr>
              <a:t>Can you elaborate on the reason …?</a:t>
            </a:r>
          </a:p>
          <a:p>
            <a:pPr marL="342900" lvl="0" indent="-342900" defTabSz="914400" eaLnBrk="0" hangingPunct="0">
              <a:lnSpc>
                <a:spcPct val="130000"/>
              </a:lnSpc>
              <a:buFont typeface="Arial"/>
              <a:buChar char="•"/>
            </a:pPr>
            <a:r>
              <a:rPr lang="en-US" sz="2400" dirty="0">
                <a:latin typeface="Arial" charset="0"/>
              </a:rPr>
              <a:t>Can you propose an alternative…?</a:t>
            </a:r>
          </a:p>
          <a:p>
            <a:pPr marL="342900" lvl="0" indent="-342900" defTabSz="914400" eaLnBrk="0" hangingPunct="0">
              <a:lnSpc>
                <a:spcPct val="130000"/>
              </a:lnSpc>
              <a:buFont typeface="Arial"/>
              <a:buChar char="•"/>
            </a:pPr>
            <a:r>
              <a:rPr lang="en-US" sz="2400" dirty="0">
                <a:latin typeface="Arial" charset="0"/>
              </a:rPr>
              <a:t>Can you invent …?</a:t>
            </a:r>
          </a:p>
          <a:p>
            <a:pPr marL="342900" lvl="0" indent="-342900" defTabSz="914400" eaLnBrk="0" hangingPunct="0">
              <a:lnSpc>
                <a:spcPct val="130000"/>
              </a:lnSpc>
              <a:buFont typeface="Arial"/>
              <a:buChar char="•"/>
            </a:pPr>
            <a:r>
              <a:rPr lang="en-US" sz="2400" dirty="0">
                <a:latin typeface="Arial" charset="0"/>
              </a:rPr>
              <a:t>How would you adapt ___ to create a different …?</a:t>
            </a:r>
          </a:p>
          <a:p>
            <a:pPr marL="342900" lvl="0" indent="-342900" defTabSz="914400" eaLnBrk="0" hangingPunct="0">
              <a:lnSpc>
                <a:spcPct val="130000"/>
              </a:lnSpc>
              <a:buFont typeface="Arial"/>
              <a:buChar char="•"/>
            </a:pPr>
            <a:r>
              <a:rPr lang="en-US" sz="2400" dirty="0">
                <a:latin typeface="Arial" charset="0"/>
              </a:rPr>
              <a:t>How could you change (modify) the plot (plan) …?</a:t>
            </a:r>
          </a:p>
          <a:p>
            <a:pPr marL="342900" lvl="0" indent="-342900" defTabSz="914400" eaLnBrk="0" hangingPunct="0">
              <a:lnSpc>
                <a:spcPct val="130000"/>
              </a:lnSpc>
              <a:buFont typeface="Arial"/>
              <a:buChar char="•"/>
            </a:pPr>
            <a:r>
              <a:rPr lang="en-US" sz="2400" dirty="0">
                <a:latin typeface="Arial" charset="0"/>
              </a:rPr>
              <a:t>What could be done to minimize (maximize) …?</a:t>
            </a:r>
            <a:br>
              <a:rPr lang="en-US" sz="2400" dirty="0">
                <a:latin typeface="Arial" charset="0"/>
              </a:rPr>
            </a:br>
            <a:endParaRPr lang="en-US" sz="2400" dirty="0">
              <a:latin typeface="Arial" charset="0"/>
            </a:endParaRPr>
          </a:p>
        </p:txBody>
      </p:sp>
    </p:spTree>
    <p:extLst>
      <p:ext uri="{BB962C8B-B14F-4D97-AF65-F5344CB8AC3E}">
        <p14:creationId xmlns:p14="http://schemas.microsoft.com/office/powerpoint/2010/main" val="25332920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5000" y="479903"/>
            <a:ext cx="8051800" cy="5355313"/>
          </a:xfrm>
          <a:prstGeom prst="rect">
            <a:avLst/>
          </a:prstGeom>
        </p:spPr>
        <p:txBody>
          <a:bodyPr wrap="square">
            <a:spAutoFit/>
          </a:bodyPr>
          <a:lstStyle/>
          <a:p>
            <a:pPr marL="342900" lvl="0" indent="-342900" defTabSz="914400" eaLnBrk="0" hangingPunct="0">
              <a:lnSpc>
                <a:spcPct val="130000"/>
              </a:lnSpc>
              <a:buFont typeface="Arial"/>
              <a:buChar char="•"/>
            </a:pPr>
            <a:r>
              <a:rPr lang="en-US" sz="2400" dirty="0">
                <a:latin typeface="Arial" charset="0"/>
              </a:rPr>
              <a:t>What way would you design …?</a:t>
            </a:r>
          </a:p>
          <a:p>
            <a:pPr marL="342900" lvl="0" indent="-342900" defTabSz="914400" eaLnBrk="0" hangingPunct="0">
              <a:lnSpc>
                <a:spcPct val="130000"/>
              </a:lnSpc>
              <a:buFont typeface="Arial"/>
              <a:buChar char="•"/>
            </a:pPr>
            <a:r>
              <a:rPr lang="en-US" sz="2400" dirty="0">
                <a:latin typeface="Arial" charset="0"/>
              </a:rPr>
              <a:t>What could be combined to improve (change) …?</a:t>
            </a:r>
          </a:p>
          <a:p>
            <a:pPr marL="342900" lvl="0" indent="-342900" defTabSz="914400" eaLnBrk="0" hangingPunct="0">
              <a:lnSpc>
                <a:spcPct val="130000"/>
              </a:lnSpc>
              <a:buFont typeface="Arial"/>
              <a:buChar char="•"/>
            </a:pPr>
            <a:r>
              <a:rPr lang="en-US" sz="2400" dirty="0">
                <a:latin typeface="Arial" charset="0"/>
              </a:rPr>
              <a:t>Suppose you could ___ what would you do …?</a:t>
            </a:r>
          </a:p>
          <a:p>
            <a:pPr marL="342900" lvl="0" indent="-342900" defTabSz="914400" eaLnBrk="0" hangingPunct="0">
              <a:lnSpc>
                <a:spcPct val="130000"/>
              </a:lnSpc>
              <a:buFont typeface="Arial"/>
              <a:buChar char="•"/>
            </a:pPr>
            <a:r>
              <a:rPr lang="en-US" sz="2400" dirty="0">
                <a:latin typeface="Arial" charset="0"/>
              </a:rPr>
              <a:t>How would you test …?</a:t>
            </a:r>
          </a:p>
          <a:p>
            <a:pPr marL="342900" lvl="0" indent="-342900" defTabSz="914400" eaLnBrk="0" hangingPunct="0">
              <a:lnSpc>
                <a:spcPct val="130000"/>
              </a:lnSpc>
              <a:buFont typeface="Arial"/>
              <a:buChar char="•"/>
            </a:pPr>
            <a:r>
              <a:rPr lang="en-US" sz="2400" dirty="0">
                <a:latin typeface="Arial" charset="0"/>
              </a:rPr>
              <a:t>Can you formulate a theory for …?</a:t>
            </a:r>
          </a:p>
          <a:p>
            <a:pPr marL="342900" lvl="0" indent="-342900" defTabSz="914400" eaLnBrk="0" hangingPunct="0">
              <a:lnSpc>
                <a:spcPct val="130000"/>
              </a:lnSpc>
              <a:buFont typeface="Arial"/>
              <a:buChar char="•"/>
            </a:pPr>
            <a:r>
              <a:rPr lang="en-US" sz="2400" dirty="0">
                <a:latin typeface="Arial" charset="0"/>
              </a:rPr>
              <a:t>Can you predict the outcome if …?</a:t>
            </a:r>
          </a:p>
          <a:p>
            <a:pPr marL="342900" lvl="0" indent="-342900" defTabSz="914400" eaLnBrk="0" hangingPunct="0">
              <a:lnSpc>
                <a:spcPct val="130000"/>
              </a:lnSpc>
              <a:buFont typeface="Arial"/>
              <a:buChar char="•"/>
            </a:pPr>
            <a:r>
              <a:rPr lang="en-US" sz="2400" dirty="0">
                <a:latin typeface="Arial" charset="0"/>
              </a:rPr>
              <a:t>How would you estimate the results for …</a:t>
            </a:r>
          </a:p>
          <a:p>
            <a:pPr marL="342900" lvl="0" indent="-342900" defTabSz="914400" eaLnBrk="0" hangingPunct="0">
              <a:lnSpc>
                <a:spcPct val="130000"/>
              </a:lnSpc>
              <a:buFont typeface="Arial"/>
              <a:buChar char="•"/>
            </a:pPr>
            <a:r>
              <a:rPr lang="en-US" sz="2400" dirty="0">
                <a:latin typeface="Arial" charset="0"/>
              </a:rPr>
              <a:t>What facts can you compile …?</a:t>
            </a:r>
          </a:p>
          <a:p>
            <a:pPr marL="342900" lvl="0" indent="-342900" defTabSz="914400" eaLnBrk="0" hangingPunct="0">
              <a:lnSpc>
                <a:spcPct val="130000"/>
              </a:lnSpc>
              <a:buFont typeface="Arial"/>
              <a:buChar char="•"/>
            </a:pPr>
            <a:r>
              <a:rPr lang="en-US" sz="2400" dirty="0">
                <a:latin typeface="Arial" charset="0"/>
              </a:rPr>
              <a:t>Can you construct a model that would change …?</a:t>
            </a:r>
          </a:p>
          <a:p>
            <a:pPr marL="342900" lvl="0" indent="-342900" defTabSz="914400" eaLnBrk="0" hangingPunct="0">
              <a:lnSpc>
                <a:spcPct val="130000"/>
              </a:lnSpc>
              <a:buFont typeface="Arial"/>
              <a:buChar char="•"/>
            </a:pPr>
            <a:r>
              <a:rPr lang="en-US" sz="2400" dirty="0">
                <a:latin typeface="Arial" charset="0"/>
              </a:rPr>
              <a:t>Can you think of an original way for the …?</a:t>
            </a:r>
            <a:br>
              <a:rPr lang="en-US" sz="2400" dirty="0">
                <a:latin typeface="Arial" charset="0"/>
              </a:rPr>
            </a:br>
            <a:endParaRPr lang="en-US" sz="2400" dirty="0">
              <a:latin typeface="Arial" charset="0"/>
            </a:endParaRPr>
          </a:p>
        </p:txBody>
      </p:sp>
    </p:spTree>
    <p:extLst>
      <p:ext uri="{BB962C8B-B14F-4D97-AF65-F5344CB8AC3E}">
        <p14:creationId xmlns:p14="http://schemas.microsoft.com/office/powerpoint/2010/main" val="41762917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7400" y="532408"/>
            <a:ext cx="8115300" cy="4764381"/>
          </a:xfrm>
          <a:prstGeom prst="rect">
            <a:avLst/>
          </a:prstGeom>
        </p:spPr>
        <p:txBody>
          <a:bodyPr wrap="square">
            <a:spAutoFit/>
          </a:bodyPr>
          <a:lstStyle/>
          <a:p>
            <a:r>
              <a:rPr lang="en-US" sz="2400" b="1" dirty="0">
                <a:latin typeface="Arial" charset="0"/>
              </a:rPr>
              <a:t>               Using Creating in a Lesson</a:t>
            </a:r>
          </a:p>
          <a:p>
            <a:pPr marL="342900" indent="-342900">
              <a:lnSpc>
                <a:spcPct val="130000"/>
              </a:lnSpc>
              <a:buFont typeface="Arial"/>
              <a:buChar char="•"/>
            </a:pPr>
            <a:r>
              <a:rPr lang="en-US" sz="2400" dirty="0">
                <a:latin typeface="Arial" charset="0"/>
              </a:rPr>
              <a:t>Invent a machine to do a specific task.</a:t>
            </a:r>
          </a:p>
          <a:p>
            <a:pPr marL="342900" indent="-342900">
              <a:lnSpc>
                <a:spcPct val="130000"/>
              </a:lnSpc>
              <a:buFont typeface="Arial"/>
              <a:buChar char="•"/>
            </a:pPr>
            <a:r>
              <a:rPr lang="en-US" sz="2400" dirty="0">
                <a:latin typeface="Arial" charset="0"/>
              </a:rPr>
              <a:t>Design a building to house your study.</a:t>
            </a:r>
          </a:p>
          <a:p>
            <a:pPr marL="342900" indent="-342900">
              <a:lnSpc>
                <a:spcPct val="130000"/>
              </a:lnSpc>
              <a:buFont typeface="Arial"/>
              <a:buChar char="•"/>
            </a:pPr>
            <a:r>
              <a:rPr lang="en-US" sz="2400" dirty="0">
                <a:latin typeface="Arial" charset="0"/>
              </a:rPr>
              <a:t>Create a new product, give it a name and then devise a marketing strategy.</a:t>
            </a:r>
          </a:p>
          <a:p>
            <a:pPr marL="342900" indent="-342900">
              <a:lnSpc>
                <a:spcPct val="130000"/>
              </a:lnSpc>
              <a:buFont typeface="Arial"/>
              <a:buChar char="•"/>
            </a:pPr>
            <a:r>
              <a:rPr lang="en-US" sz="2400" dirty="0">
                <a:latin typeface="Arial" charset="0"/>
              </a:rPr>
              <a:t>Write about your feelings in relation to …</a:t>
            </a:r>
          </a:p>
          <a:p>
            <a:pPr marL="342900" indent="-342900">
              <a:lnSpc>
                <a:spcPct val="130000"/>
              </a:lnSpc>
              <a:buFont typeface="Arial"/>
              <a:buChar char="•"/>
            </a:pPr>
            <a:r>
              <a:rPr lang="en-US" sz="2400" dirty="0">
                <a:latin typeface="Arial" charset="0"/>
              </a:rPr>
              <a:t>Design a record, book or magazine cover.</a:t>
            </a:r>
            <a:br>
              <a:rPr lang="en-US" sz="2400" dirty="0">
                <a:latin typeface="Arial" charset="0"/>
              </a:rPr>
            </a:br>
            <a:r>
              <a:rPr lang="en-US" sz="2400" dirty="0">
                <a:latin typeface="Arial" charset="0"/>
              </a:rPr>
              <a:t>Sell an idea.</a:t>
            </a:r>
            <a:br>
              <a:rPr lang="en-US" sz="2400" dirty="0">
                <a:latin typeface="Arial" charset="0"/>
              </a:rPr>
            </a:br>
            <a:r>
              <a:rPr lang="en-US" sz="2400" dirty="0">
                <a:latin typeface="Arial" charset="0"/>
              </a:rPr>
              <a:t>Devise a way to …</a:t>
            </a:r>
            <a:br>
              <a:rPr lang="en-US" sz="2400" dirty="0">
                <a:latin typeface="Arial" charset="0"/>
              </a:rPr>
            </a:br>
            <a:endParaRPr lang="en-US" sz="2400" dirty="0">
              <a:solidFill>
                <a:srgbClr val="0070C0"/>
              </a:solidFill>
            </a:endParaRPr>
          </a:p>
        </p:txBody>
      </p:sp>
    </p:spTree>
    <p:extLst>
      <p:ext uri="{BB962C8B-B14F-4D97-AF65-F5344CB8AC3E}">
        <p14:creationId xmlns:p14="http://schemas.microsoft.com/office/powerpoint/2010/main" val="10182169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6600" y="522744"/>
            <a:ext cx="7874000" cy="5706176"/>
          </a:xfrm>
          <a:prstGeom prst="rect">
            <a:avLst/>
          </a:prstGeom>
        </p:spPr>
        <p:txBody>
          <a:bodyPr wrap="square">
            <a:spAutoFit/>
          </a:bodyPr>
          <a:lstStyle/>
          <a:p>
            <a:pPr marL="342900" indent="-342900">
              <a:lnSpc>
                <a:spcPct val="120000"/>
              </a:lnSpc>
              <a:buFont typeface="Arial"/>
              <a:buChar char="•"/>
            </a:pPr>
            <a:r>
              <a:rPr lang="en-US" sz="2400" dirty="0">
                <a:latin typeface="Arial" charset="0"/>
              </a:rPr>
              <a:t>Compose a rhythm or put new words to an old song.</a:t>
            </a:r>
          </a:p>
          <a:p>
            <a:pPr marL="342900" indent="-342900">
              <a:lnSpc>
                <a:spcPct val="120000"/>
              </a:lnSpc>
              <a:buFont typeface="Arial"/>
              <a:buChar char="•"/>
            </a:pPr>
            <a:r>
              <a:rPr lang="en-US" sz="2400" dirty="0">
                <a:latin typeface="Arial" charset="0"/>
              </a:rPr>
              <a:t>Design a questionnaire to gather information.</a:t>
            </a:r>
          </a:p>
          <a:p>
            <a:pPr marL="342900" indent="-342900">
              <a:lnSpc>
                <a:spcPct val="120000"/>
              </a:lnSpc>
              <a:buFont typeface="Arial"/>
              <a:buChar char="•"/>
            </a:pPr>
            <a:r>
              <a:rPr lang="en-US" sz="2400" dirty="0">
                <a:latin typeface="Arial" charset="0"/>
              </a:rPr>
              <a:t>Write a commercial to sell a new product.</a:t>
            </a:r>
          </a:p>
          <a:p>
            <a:pPr marL="342900" indent="-342900">
              <a:lnSpc>
                <a:spcPct val="120000"/>
              </a:lnSpc>
              <a:buFont typeface="Arial"/>
              <a:buChar char="•"/>
            </a:pPr>
            <a:r>
              <a:rPr lang="en-US" sz="2400" dirty="0">
                <a:latin typeface="Arial" charset="0"/>
              </a:rPr>
              <a:t>Conduct an investigation to produce information to support a point of view.</a:t>
            </a:r>
          </a:p>
          <a:p>
            <a:pPr marL="342900" indent="-342900">
              <a:lnSpc>
                <a:spcPct val="120000"/>
              </a:lnSpc>
              <a:buFont typeface="Arial"/>
              <a:buChar char="•"/>
            </a:pPr>
            <a:r>
              <a:rPr lang="en-US" sz="2400" dirty="0">
                <a:latin typeface="Arial" charset="0"/>
              </a:rPr>
              <a:t>Construct a graph to illustrate selected information.</a:t>
            </a:r>
          </a:p>
          <a:p>
            <a:endParaRPr lang="en-US" sz="2400" dirty="0">
              <a:latin typeface="Arial" charset="0"/>
            </a:endParaRPr>
          </a:p>
          <a:p>
            <a:r>
              <a:rPr lang="en-US" sz="2400" b="1" dirty="0">
                <a:solidFill>
                  <a:srgbClr val="0070C0"/>
                </a:solidFill>
                <a:latin typeface="Arial" charset="0"/>
              </a:rPr>
              <a:t>Websites to help you scaffold with this tier:</a:t>
            </a:r>
            <a:br>
              <a:rPr lang="en-US" sz="2400" dirty="0">
                <a:solidFill>
                  <a:srgbClr val="0070C0"/>
                </a:solidFill>
                <a:latin typeface="Arial" charset="0"/>
              </a:rPr>
            </a:br>
            <a:r>
              <a:rPr lang="en-US" sz="2400" dirty="0" err="1">
                <a:solidFill>
                  <a:srgbClr val="0070C0"/>
                </a:solidFill>
                <a:latin typeface="Arial" charset="0"/>
              </a:rPr>
              <a:t>www.fantasticcontraption.net</a:t>
            </a:r>
            <a:br>
              <a:rPr lang="en-US" sz="2400" dirty="0">
                <a:solidFill>
                  <a:srgbClr val="0070C0"/>
                </a:solidFill>
                <a:latin typeface="Arial" charset="0"/>
              </a:rPr>
            </a:br>
            <a:r>
              <a:rPr lang="en-US" sz="2400" dirty="0" err="1">
                <a:solidFill>
                  <a:srgbClr val="0070C0"/>
                </a:solidFill>
                <a:latin typeface="Arial" charset="0"/>
              </a:rPr>
              <a:t>www.magmypic.com</a:t>
            </a:r>
            <a:r>
              <a:rPr lang="en-US" sz="2400" dirty="0">
                <a:solidFill>
                  <a:srgbClr val="0070C0"/>
                </a:solidFill>
                <a:latin typeface="Arial" charset="0"/>
              </a:rPr>
              <a:t>/</a:t>
            </a:r>
            <a:br>
              <a:rPr lang="en-US" sz="2400" dirty="0">
                <a:solidFill>
                  <a:srgbClr val="0070C0"/>
                </a:solidFill>
                <a:latin typeface="Arial" charset="0"/>
              </a:rPr>
            </a:br>
            <a:r>
              <a:rPr lang="en-US" sz="2400" dirty="0" err="1">
                <a:solidFill>
                  <a:srgbClr val="0070C0"/>
                </a:solidFill>
                <a:latin typeface="Arial" charset="0"/>
              </a:rPr>
              <a:t>www.fakemagazinecover.com</a:t>
            </a:r>
            <a:r>
              <a:rPr lang="en-US" sz="2400" dirty="0">
                <a:solidFill>
                  <a:srgbClr val="0070C0"/>
                </a:solidFill>
                <a:latin typeface="Arial" charset="0"/>
              </a:rPr>
              <a:t>/</a:t>
            </a:r>
            <a:br>
              <a:rPr lang="en-US" sz="2400" dirty="0">
                <a:solidFill>
                  <a:srgbClr val="0070C0"/>
                </a:solidFill>
                <a:latin typeface="Arial" charset="0"/>
              </a:rPr>
            </a:br>
            <a:r>
              <a:rPr lang="en-US" sz="2400" dirty="0" err="1">
                <a:solidFill>
                  <a:srgbClr val="0070C0"/>
                </a:solidFill>
                <a:latin typeface="Arial" charset="0"/>
              </a:rPr>
              <a:t>www.createspace.com</a:t>
            </a:r>
            <a:r>
              <a:rPr lang="en-US" sz="2400" dirty="0">
                <a:solidFill>
                  <a:srgbClr val="0070C0"/>
                </a:solidFill>
                <a:latin typeface="Arial" charset="0"/>
              </a:rPr>
              <a:t>/Tools/</a:t>
            </a:r>
            <a:r>
              <a:rPr lang="en-US" sz="2400" dirty="0" err="1">
                <a:solidFill>
                  <a:srgbClr val="0070C0"/>
                </a:solidFill>
                <a:latin typeface="Arial" charset="0"/>
              </a:rPr>
              <a:t>CoverCreator.jsp</a:t>
            </a:r>
            <a:br>
              <a:rPr lang="en-US" sz="2400" dirty="0">
                <a:solidFill>
                  <a:srgbClr val="0070C0"/>
                </a:solidFill>
                <a:latin typeface="Arial" charset="0"/>
              </a:rPr>
            </a:br>
            <a:r>
              <a:rPr lang="en-US" sz="2400" dirty="0" err="1">
                <a:solidFill>
                  <a:srgbClr val="0070C0"/>
                </a:solidFill>
                <a:latin typeface="Arial" charset="0"/>
              </a:rPr>
              <a:t>www.blogger.com</a:t>
            </a:r>
            <a:br>
              <a:rPr lang="en-US" sz="2400" dirty="0">
                <a:solidFill>
                  <a:srgbClr val="0070C0"/>
                </a:solidFill>
                <a:latin typeface="Arial" charset="0"/>
              </a:rPr>
            </a:br>
            <a:r>
              <a:rPr lang="en-US" sz="2400" dirty="0" err="1">
                <a:solidFill>
                  <a:srgbClr val="0070C0"/>
                </a:solidFill>
                <a:latin typeface="Arial" charset="0"/>
              </a:rPr>
              <a:t>www.wikispaces.com</a:t>
            </a:r>
            <a:endParaRPr lang="en-US" sz="2400" dirty="0">
              <a:solidFill>
                <a:srgbClr val="0070C0"/>
              </a:solidFill>
            </a:endParaRPr>
          </a:p>
        </p:txBody>
      </p:sp>
    </p:spTree>
    <p:extLst>
      <p:ext uri="{BB962C8B-B14F-4D97-AF65-F5344CB8AC3E}">
        <p14:creationId xmlns:p14="http://schemas.microsoft.com/office/powerpoint/2010/main" val="8330163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11300" y="558799"/>
            <a:ext cx="7188200" cy="3016211"/>
          </a:xfrm>
          <a:prstGeom prst="rect">
            <a:avLst/>
          </a:prstGeom>
        </p:spPr>
        <p:txBody>
          <a:bodyPr wrap="square">
            <a:spAutoFit/>
          </a:bodyPr>
          <a:lstStyle/>
          <a:p>
            <a:r>
              <a:rPr lang="en-US" sz="2800" b="1" dirty="0">
                <a:latin typeface="Arial" charset="0"/>
              </a:rPr>
              <a:t>               Evaluating Questions</a:t>
            </a:r>
            <a:br>
              <a:rPr lang="en-US" dirty="0">
                <a:latin typeface="Arial" charset="0"/>
              </a:rPr>
            </a:br>
            <a:r>
              <a:rPr lang="en-US" dirty="0">
                <a:latin typeface="Arial" charset="0"/>
              </a:rPr>
              <a:t>Do you agree with the actions…? with the outcome…?</a:t>
            </a:r>
            <a:br>
              <a:rPr lang="en-US" dirty="0">
                <a:latin typeface="Arial" charset="0"/>
              </a:rPr>
            </a:br>
            <a:r>
              <a:rPr lang="en-US" dirty="0">
                <a:latin typeface="Arial" charset="0"/>
              </a:rPr>
              <a:t>What is your opinion of …?</a:t>
            </a:r>
            <a:br>
              <a:rPr lang="en-US" dirty="0">
                <a:latin typeface="Arial" charset="0"/>
              </a:rPr>
            </a:br>
            <a:r>
              <a:rPr lang="en-US" dirty="0">
                <a:latin typeface="Arial" charset="0"/>
              </a:rPr>
              <a:t>How would you prove …? Disprove…?</a:t>
            </a:r>
            <a:br>
              <a:rPr lang="en-US" dirty="0">
                <a:latin typeface="Arial" charset="0"/>
              </a:rPr>
            </a:br>
            <a:r>
              <a:rPr lang="en-US" dirty="0">
                <a:latin typeface="Arial" charset="0"/>
              </a:rPr>
              <a:t>Can you assess the value or importance of …?</a:t>
            </a:r>
            <a:br>
              <a:rPr lang="en-US" dirty="0">
                <a:latin typeface="Arial" charset="0"/>
              </a:rPr>
            </a:br>
            <a:r>
              <a:rPr lang="en-US" dirty="0">
                <a:latin typeface="Arial" charset="0"/>
              </a:rPr>
              <a:t>Would it be better if …?</a:t>
            </a:r>
            <a:br>
              <a:rPr lang="en-US" dirty="0">
                <a:latin typeface="Arial" charset="0"/>
              </a:rPr>
            </a:br>
            <a:r>
              <a:rPr lang="en-US" dirty="0">
                <a:latin typeface="Arial" charset="0"/>
              </a:rPr>
              <a:t>Why did they (the character) choose …?</a:t>
            </a:r>
            <a:br>
              <a:rPr lang="en-US" dirty="0">
                <a:latin typeface="Arial" charset="0"/>
              </a:rPr>
            </a:br>
            <a:r>
              <a:rPr lang="en-US" dirty="0">
                <a:latin typeface="Arial" charset="0"/>
              </a:rPr>
              <a:t>What would you recommend…?</a:t>
            </a:r>
            <a:br>
              <a:rPr lang="en-US" dirty="0">
                <a:latin typeface="Arial" charset="0"/>
              </a:rPr>
            </a:br>
            <a:r>
              <a:rPr lang="en-US" dirty="0">
                <a:latin typeface="Arial" charset="0"/>
              </a:rPr>
              <a:t>How would you rate the …?</a:t>
            </a:r>
            <a:br>
              <a:rPr lang="en-US" dirty="0">
                <a:latin typeface="Arial" charset="0"/>
              </a:rPr>
            </a:br>
            <a:endParaRPr lang="en-US" dirty="0"/>
          </a:p>
        </p:txBody>
      </p:sp>
    </p:spTree>
    <p:extLst>
      <p:ext uri="{BB962C8B-B14F-4D97-AF65-F5344CB8AC3E}">
        <p14:creationId xmlns:p14="http://schemas.microsoft.com/office/powerpoint/2010/main" val="13751446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914400"/>
            <a:ext cx="7569200" cy="3170099"/>
          </a:xfrm>
          <a:prstGeom prst="rect">
            <a:avLst/>
          </a:prstGeom>
        </p:spPr>
        <p:txBody>
          <a:bodyPr wrap="square">
            <a:spAutoFit/>
          </a:bodyPr>
          <a:lstStyle/>
          <a:p>
            <a:pPr marL="342900" indent="-342900">
              <a:lnSpc>
                <a:spcPct val="140000"/>
              </a:lnSpc>
              <a:buFont typeface="Arial"/>
              <a:buChar char="•"/>
            </a:pPr>
            <a:r>
              <a:rPr lang="en-US" sz="2400" dirty="0">
                <a:latin typeface="Arial" charset="0"/>
              </a:rPr>
              <a:t>What would you cite to defend the actions …?</a:t>
            </a:r>
          </a:p>
          <a:p>
            <a:pPr marL="342900" indent="-342900">
              <a:lnSpc>
                <a:spcPct val="140000"/>
              </a:lnSpc>
              <a:buFont typeface="Arial"/>
              <a:buChar char="•"/>
            </a:pPr>
            <a:r>
              <a:rPr lang="en-US" sz="2400" dirty="0">
                <a:latin typeface="Arial" charset="0"/>
              </a:rPr>
              <a:t>How could you determine…?</a:t>
            </a:r>
          </a:p>
          <a:p>
            <a:pPr marL="342900" indent="-342900">
              <a:lnSpc>
                <a:spcPct val="140000"/>
              </a:lnSpc>
              <a:buFont typeface="Arial"/>
              <a:buChar char="•"/>
            </a:pPr>
            <a:r>
              <a:rPr lang="en-US" sz="2400" dirty="0">
                <a:latin typeface="Arial" charset="0"/>
              </a:rPr>
              <a:t>What choice would you have made …?</a:t>
            </a:r>
          </a:p>
          <a:p>
            <a:pPr marL="342900" indent="-342900">
              <a:lnSpc>
                <a:spcPct val="140000"/>
              </a:lnSpc>
              <a:buFont typeface="Arial"/>
              <a:buChar char="•"/>
            </a:pPr>
            <a:r>
              <a:rPr lang="en-US" sz="2400" dirty="0">
                <a:latin typeface="Arial" charset="0"/>
              </a:rPr>
              <a:t>How would you prioritize …?</a:t>
            </a:r>
          </a:p>
          <a:p>
            <a:pPr marL="342900" indent="-342900">
              <a:lnSpc>
                <a:spcPct val="140000"/>
              </a:lnSpc>
              <a:buFont typeface="Arial"/>
              <a:buChar char="•"/>
            </a:pPr>
            <a:r>
              <a:rPr lang="en-US" sz="2400" dirty="0">
                <a:latin typeface="Arial" charset="0"/>
              </a:rPr>
              <a:t>What judgment would you make about …?</a:t>
            </a:r>
            <a:br>
              <a:rPr lang="en-US" sz="2400" dirty="0">
                <a:latin typeface="Arial" charset="0"/>
              </a:rPr>
            </a:br>
            <a:endParaRPr lang="en-US" sz="2400" dirty="0"/>
          </a:p>
        </p:txBody>
      </p:sp>
    </p:spTree>
    <p:extLst>
      <p:ext uri="{BB962C8B-B14F-4D97-AF65-F5344CB8AC3E}">
        <p14:creationId xmlns:p14="http://schemas.microsoft.com/office/powerpoint/2010/main" val="302451722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16000" y="471775"/>
            <a:ext cx="7086600" cy="5238356"/>
          </a:xfrm>
          <a:prstGeom prst="rect">
            <a:avLst/>
          </a:prstGeom>
        </p:spPr>
        <p:txBody>
          <a:bodyPr wrap="square">
            <a:spAutoFit/>
          </a:bodyPr>
          <a:lstStyle/>
          <a:p>
            <a:pPr marL="342900" indent="-342900">
              <a:lnSpc>
                <a:spcPct val="140000"/>
              </a:lnSpc>
              <a:buFont typeface="Arial"/>
              <a:buChar char="•"/>
            </a:pPr>
            <a:r>
              <a:rPr lang="en-US" sz="2400" dirty="0">
                <a:latin typeface="Arial" charset="0"/>
              </a:rPr>
              <a:t>Based on what you know, how would you explain …?</a:t>
            </a:r>
          </a:p>
          <a:p>
            <a:pPr marL="342900" indent="-342900">
              <a:lnSpc>
                <a:spcPct val="140000"/>
              </a:lnSpc>
              <a:buFont typeface="Arial"/>
              <a:buChar char="•"/>
            </a:pPr>
            <a:r>
              <a:rPr lang="en-US" sz="2400" dirty="0">
                <a:latin typeface="Arial" charset="0"/>
              </a:rPr>
              <a:t>What information would you use to support the view…?</a:t>
            </a:r>
          </a:p>
          <a:p>
            <a:pPr marL="342900" indent="-342900">
              <a:lnSpc>
                <a:spcPct val="140000"/>
              </a:lnSpc>
              <a:buFont typeface="Arial"/>
              <a:buChar char="•"/>
            </a:pPr>
            <a:r>
              <a:rPr lang="en-US" sz="2400" dirty="0">
                <a:latin typeface="Arial" charset="0"/>
              </a:rPr>
              <a:t>How would you justify …?</a:t>
            </a:r>
          </a:p>
          <a:p>
            <a:pPr marL="342900" indent="-342900">
              <a:lnSpc>
                <a:spcPct val="140000"/>
              </a:lnSpc>
              <a:buFont typeface="Arial"/>
              <a:buChar char="•"/>
            </a:pPr>
            <a:r>
              <a:rPr lang="en-US" sz="2400" dirty="0">
                <a:latin typeface="Arial" charset="0"/>
              </a:rPr>
              <a:t>What data was used to make the conclusion</a:t>
            </a:r>
          </a:p>
          <a:p>
            <a:pPr marL="342900" indent="-342900">
              <a:lnSpc>
                <a:spcPct val="140000"/>
              </a:lnSpc>
              <a:buFont typeface="Arial"/>
              <a:buChar char="•"/>
            </a:pPr>
            <a:r>
              <a:rPr lang="en-US" sz="2400" dirty="0">
                <a:latin typeface="Arial" charset="0"/>
              </a:rPr>
              <a:t>What was it better that …?</a:t>
            </a:r>
          </a:p>
          <a:p>
            <a:pPr marL="342900" indent="-342900">
              <a:lnSpc>
                <a:spcPct val="140000"/>
              </a:lnSpc>
              <a:buFont typeface="Arial"/>
              <a:buChar char="•"/>
            </a:pPr>
            <a:r>
              <a:rPr lang="en-US" sz="2400" dirty="0">
                <a:latin typeface="Arial" charset="0"/>
              </a:rPr>
              <a:t>How would you compare the ideas …? people …?</a:t>
            </a:r>
            <a:br>
              <a:rPr lang="en-US" sz="2400" dirty="0">
                <a:latin typeface="Arial" charset="0"/>
              </a:rPr>
            </a:br>
            <a:endParaRPr lang="en-US" sz="2400" dirty="0"/>
          </a:p>
        </p:txBody>
      </p:sp>
    </p:spTree>
    <p:extLst>
      <p:ext uri="{BB962C8B-B14F-4D97-AF65-F5344CB8AC3E}">
        <p14:creationId xmlns:p14="http://schemas.microsoft.com/office/powerpoint/2010/main" val="2716694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3854" y="230904"/>
            <a:ext cx="7772400" cy="865882"/>
          </a:xfrm>
        </p:spPr>
        <p:txBody>
          <a:bodyPr/>
          <a:lstStyle/>
          <a:p>
            <a:r>
              <a:rPr lang="en-US" b="1" dirty="0">
                <a:solidFill>
                  <a:srgbClr val="000000"/>
                </a:solidFill>
              </a:rPr>
              <a:t>Objectives</a:t>
            </a:r>
          </a:p>
        </p:txBody>
      </p:sp>
      <p:sp>
        <p:nvSpPr>
          <p:cNvPr id="3" name="Subtitle 2"/>
          <p:cNvSpPr>
            <a:spLocks noGrp="1"/>
          </p:cNvSpPr>
          <p:nvPr>
            <p:ph type="subTitle" idx="1"/>
          </p:nvPr>
        </p:nvSpPr>
        <p:spPr>
          <a:xfrm>
            <a:off x="753853" y="1096786"/>
            <a:ext cx="7772401" cy="4585057"/>
          </a:xfrm>
        </p:spPr>
        <p:txBody>
          <a:bodyPr>
            <a:noAutofit/>
          </a:bodyPr>
          <a:lstStyle/>
          <a:p>
            <a:pPr algn="l"/>
            <a:r>
              <a:rPr lang="en-US" dirty="0">
                <a:solidFill>
                  <a:schemeClr val="tx1"/>
                </a:solidFill>
              </a:rPr>
              <a:t> </a:t>
            </a:r>
          </a:p>
          <a:p>
            <a:pPr algn="l"/>
            <a:r>
              <a:rPr lang="en-US" dirty="0">
                <a:solidFill>
                  <a:schemeClr val="tx1"/>
                </a:solidFill>
              </a:rPr>
              <a:t>The objective of this session is to learn  introduce higher order thinking questioning skills to both teacher and student.</a:t>
            </a:r>
          </a:p>
          <a:p>
            <a:pPr algn="l"/>
            <a:endParaRPr lang="en-US" dirty="0">
              <a:solidFill>
                <a:schemeClr val="tx1"/>
              </a:solidFill>
            </a:endParaRPr>
          </a:p>
          <a:p>
            <a:pPr algn="l"/>
            <a:endParaRPr lang="en-US" dirty="0">
              <a:solidFill>
                <a:schemeClr val="tx1"/>
              </a:solidFill>
            </a:endParaRPr>
          </a:p>
          <a:p>
            <a:pPr algn="l"/>
            <a:endParaRPr lang="en-US" sz="1800" dirty="0">
              <a:solidFill>
                <a:srgbClr val="000000"/>
              </a:solidFill>
            </a:endParaRPr>
          </a:p>
        </p:txBody>
      </p:sp>
    </p:spTree>
    <p:extLst>
      <p:ext uri="{BB962C8B-B14F-4D97-AF65-F5344CB8AC3E}">
        <p14:creationId xmlns:p14="http://schemas.microsoft.com/office/powerpoint/2010/main" val="38006248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9000" y="482600"/>
            <a:ext cx="7581900" cy="4942891"/>
          </a:xfrm>
          <a:prstGeom prst="rect">
            <a:avLst/>
          </a:prstGeom>
        </p:spPr>
        <p:txBody>
          <a:bodyPr wrap="square">
            <a:spAutoFit/>
          </a:bodyPr>
          <a:lstStyle/>
          <a:p>
            <a:r>
              <a:rPr lang="en-US" sz="2400" b="1" dirty="0">
                <a:latin typeface="Arial" charset="0"/>
              </a:rPr>
              <a:t>                  Using Analyzing in a Lesson</a:t>
            </a:r>
          </a:p>
          <a:p>
            <a:endParaRPr lang="en-US" sz="2400" b="1" dirty="0">
              <a:latin typeface="Arial" charset="0"/>
            </a:endParaRPr>
          </a:p>
          <a:p>
            <a:pPr marL="342900" indent="-342900">
              <a:lnSpc>
                <a:spcPct val="140000"/>
              </a:lnSpc>
              <a:buFont typeface="Arial"/>
              <a:buChar char="•"/>
            </a:pPr>
            <a:r>
              <a:rPr lang="en-US" sz="2400" dirty="0">
                <a:latin typeface="Arial" charset="0"/>
              </a:rPr>
              <a:t>Analyzing Questions</a:t>
            </a:r>
          </a:p>
          <a:p>
            <a:pPr marL="342900" indent="-342900">
              <a:lnSpc>
                <a:spcPct val="140000"/>
              </a:lnSpc>
              <a:buFont typeface="Arial"/>
              <a:buChar char="•"/>
            </a:pPr>
            <a:r>
              <a:rPr lang="en-US" sz="2400" dirty="0">
                <a:latin typeface="Arial" charset="0"/>
              </a:rPr>
              <a:t>What are the parts or features of …?</a:t>
            </a:r>
          </a:p>
          <a:p>
            <a:pPr marL="342900" indent="-342900">
              <a:lnSpc>
                <a:spcPct val="140000"/>
              </a:lnSpc>
              <a:buFont typeface="Arial"/>
              <a:buChar char="•"/>
            </a:pPr>
            <a:r>
              <a:rPr lang="en-US" sz="2400" dirty="0">
                <a:latin typeface="Arial" charset="0"/>
              </a:rPr>
              <a:t>How is ___ related to …?</a:t>
            </a:r>
          </a:p>
          <a:p>
            <a:pPr marL="342900" indent="-342900">
              <a:lnSpc>
                <a:spcPct val="140000"/>
              </a:lnSpc>
              <a:buFont typeface="Arial"/>
              <a:buChar char="•"/>
            </a:pPr>
            <a:r>
              <a:rPr lang="en-US" sz="2400" dirty="0">
                <a:latin typeface="Arial" charset="0"/>
              </a:rPr>
              <a:t>Why do you think …?</a:t>
            </a:r>
          </a:p>
          <a:p>
            <a:pPr marL="342900" indent="-342900">
              <a:lnSpc>
                <a:spcPct val="140000"/>
              </a:lnSpc>
              <a:buFont typeface="Arial"/>
              <a:buChar char="•"/>
            </a:pPr>
            <a:r>
              <a:rPr lang="en-US" sz="2400" dirty="0">
                <a:latin typeface="Arial" charset="0"/>
              </a:rPr>
              <a:t>What is the theme …?</a:t>
            </a:r>
          </a:p>
          <a:p>
            <a:pPr marL="342900" indent="-342900">
              <a:lnSpc>
                <a:spcPct val="140000"/>
              </a:lnSpc>
              <a:buFont typeface="Arial"/>
              <a:buChar char="•"/>
            </a:pPr>
            <a:r>
              <a:rPr lang="en-US" sz="2400" dirty="0">
                <a:latin typeface="Arial" charset="0"/>
              </a:rPr>
              <a:t>What motive is there …?</a:t>
            </a:r>
          </a:p>
          <a:p>
            <a:pPr marL="342900" indent="-342900">
              <a:lnSpc>
                <a:spcPct val="140000"/>
              </a:lnSpc>
              <a:buFont typeface="Arial"/>
              <a:buChar char="•"/>
            </a:pPr>
            <a:r>
              <a:rPr lang="en-US" sz="2400" dirty="0">
                <a:latin typeface="Arial" charset="0"/>
              </a:rPr>
              <a:t>Can you list the parts …?</a:t>
            </a:r>
            <a:br>
              <a:rPr lang="en-US" sz="2400" dirty="0">
                <a:latin typeface="Arial" charset="0"/>
              </a:rPr>
            </a:br>
            <a:endParaRPr lang="en-US" sz="2400" dirty="0"/>
          </a:p>
        </p:txBody>
      </p:sp>
    </p:spTree>
    <p:extLst>
      <p:ext uri="{BB962C8B-B14F-4D97-AF65-F5344CB8AC3E}">
        <p14:creationId xmlns:p14="http://schemas.microsoft.com/office/powerpoint/2010/main" val="8873942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9000" y="493117"/>
            <a:ext cx="7848600" cy="5755421"/>
          </a:xfrm>
          <a:prstGeom prst="rect">
            <a:avLst/>
          </a:prstGeom>
        </p:spPr>
        <p:txBody>
          <a:bodyPr wrap="square">
            <a:spAutoFit/>
          </a:bodyPr>
          <a:lstStyle/>
          <a:p>
            <a:pPr marL="342900" indent="-342900">
              <a:lnSpc>
                <a:spcPct val="140000"/>
              </a:lnSpc>
              <a:buFont typeface="Arial"/>
              <a:buChar char="•"/>
            </a:pPr>
            <a:r>
              <a:rPr lang="en-US" sz="2400" dirty="0">
                <a:latin typeface="Arial" charset="0"/>
              </a:rPr>
              <a:t>What inference can you make …?</a:t>
            </a:r>
          </a:p>
          <a:p>
            <a:pPr marL="342900" indent="-342900">
              <a:lnSpc>
                <a:spcPct val="140000"/>
              </a:lnSpc>
              <a:buFont typeface="Arial"/>
              <a:buChar char="•"/>
            </a:pPr>
            <a:r>
              <a:rPr lang="en-US" sz="2400" dirty="0">
                <a:latin typeface="Arial" charset="0"/>
              </a:rPr>
              <a:t>What conclusions can you draw …?</a:t>
            </a:r>
          </a:p>
          <a:p>
            <a:pPr marL="342900" indent="-342900">
              <a:lnSpc>
                <a:spcPct val="140000"/>
              </a:lnSpc>
              <a:buFont typeface="Arial"/>
              <a:buChar char="•"/>
            </a:pPr>
            <a:r>
              <a:rPr lang="en-US" sz="2400" dirty="0">
                <a:latin typeface="Arial" charset="0"/>
              </a:rPr>
              <a:t>How would you classify...?</a:t>
            </a:r>
          </a:p>
          <a:p>
            <a:pPr marL="342900" indent="-342900">
              <a:lnSpc>
                <a:spcPct val="140000"/>
              </a:lnSpc>
              <a:buFont typeface="Arial"/>
              <a:buChar char="•"/>
            </a:pPr>
            <a:r>
              <a:rPr lang="en-US" sz="2400" dirty="0">
                <a:latin typeface="Arial" charset="0"/>
              </a:rPr>
              <a:t>How would you categorize...?</a:t>
            </a:r>
          </a:p>
          <a:p>
            <a:pPr marL="342900" indent="-342900">
              <a:lnSpc>
                <a:spcPct val="140000"/>
              </a:lnSpc>
              <a:buFont typeface="Arial"/>
              <a:buChar char="•"/>
            </a:pPr>
            <a:r>
              <a:rPr lang="en-US" sz="2400" dirty="0">
                <a:latin typeface="Arial" charset="0"/>
              </a:rPr>
              <a:t>Can you identify the different parts …?</a:t>
            </a:r>
          </a:p>
          <a:p>
            <a:pPr marL="342900" indent="-342900">
              <a:lnSpc>
                <a:spcPct val="140000"/>
              </a:lnSpc>
              <a:buFont typeface="Arial"/>
              <a:buChar char="•"/>
            </a:pPr>
            <a:r>
              <a:rPr lang="en-US" sz="2400" dirty="0">
                <a:latin typeface="Arial" charset="0"/>
              </a:rPr>
              <a:t>What evidence can you find …?</a:t>
            </a:r>
          </a:p>
          <a:p>
            <a:pPr marL="342900" indent="-342900">
              <a:lnSpc>
                <a:spcPct val="140000"/>
              </a:lnSpc>
              <a:buFont typeface="Arial"/>
              <a:buChar char="•"/>
            </a:pPr>
            <a:r>
              <a:rPr lang="en-US" sz="2400" dirty="0">
                <a:latin typeface="Arial" charset="0"/>
              </a:rPr>
              <a:t>What is the relationship between …?</a:t>
            </a:r>
          </a:p>
          <a:p>
            <a:pPr marL="342900" indent="-342900">
              <a:lnSpc>
                <a:spcPct val="140000"/>
              </a:lnSpc>
              <a:buFont typeface="Arial"/>
              <a:buChar char="•"/>
            </a:pPr>
            <a:r>
              <a:rPr lang="en-US" sz="2400" dirty="0">
                <a:latin typeface="Arial" charset="0"/>
              </a:rPr>
              <a:t>Can you distinguish between …?</a:t>
            </a:r>
          </a:p>
          <a:p>
            <a:pPr marL="342900" indent="-342900">
              <a:lnSpc>
                <a:spcPct val="140000"/>
              </a:lnSpc>
              <a:buFont typeface="Arial"/>
              <a:buChar char="•"/>
            </a:pPr>
            <a:r>
              <a:rPr lang="en-US" sz="2400" dirty="0">
                <a:latin typeface="Arial" charset="0"/>
              </a:rPr>
              <a:t>What is the function of …?</a:t>
            </a:r>
          </a:p>
          <a:p>
            <a:pPr marL="342900" indent="-342900">
              <a:lnSpc>
                <a:spcPct val="140000"/>
              </a:lnSpc>
              <a:buFont typeface="Arial"/>
              <a:buChar char="•"/>
            </a:pPr>
            <a:r>
              <a:rPr lang="en-US" sz="2400" dirty="0">
                <a:latin typeface="Arial" charset="0"/>
              </a:rPr>
              <a:t>What ideas justify …? </a:t>
            </a:r>
            <a:br>
              <a:rPr lang="en-US" sz="2400" dirty="0">
                <a:latin typeface="Arial" charset="0"/>
              </a:rPr>
            </a:br>
            <a:endParaRPr lang="en-US" sz="2400" dirty="0"/>
          </a:p>
        </p:txBody>
      </p:sp>
    </p:spTree>
    <p:extLst>
      <p:ext uri="{BB962C8B-B14F-4D97-AF65-F5344CB8AC3E}">
        <p14:creationId xmlns:p14="http://schemas.microsoft.com/office/powerpoint/2010/main" val="5967664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320800" y="1181100"/>
            <a:ext cx="6985000" cy="3508653"/>
          </a:xfrm>
          <a:prstGeom prst="rect">
            <a:avLst/>
          </a:prstGeom>
        </p:spPr>
        <p:txBody>
          <a:bodyPr wrap="square">
            <a:spAutoFit/>
          </a:bodyPr>
          <a:lstStyle/>
          <a:p>
            <a:r>
              <a:rPr lang="en-US" b="1" dirty="0">
                <a:latin typeface="Arial" charset="0"/>
              </a:rPr>
              <a:t>       </a:t>
            </a:r>
            <a:r>
              <a:rPr lang="en-US" sz="2400" b="1" dirty="0">
                <a:latin typeface="Arial" charset="0"/>
              </a:rPr>
              <a:t>Websites to help you scaffold with this tier:</a:t>
            </a:r>
          </a:p>
          <a:p>
            <a:endParaRPr lang="en-US" dirty="0">
              <a:latin typeface="Arial" charset="0"/>
            </a:endParaRPr>
          </a:p>
          <a:p>
            <a:endParaRPr lang="en-US" dirty="0">
              <a:latin typeface="Arial" charset="0"/>
            </a:endParaRPr>
          </a:p>
          <a:p>
            <a:br>
              <a:rPr lang="en-US" dirty="0">
                <a:latin typeface="Arial" charset="0"/>
              </a:rPr>
            </a:br>
            <a:r>
              <a:rPr lang="en-US" dirty="0">
                <a:solidFill>
                  <a:srgbClr val="0070C0"/>
                </a:solidFill>
                <a:latin typeface="Arial" charset="0"/>
              </a:rPr>
              <a:t>http://dissect.froguts.com/</a:t>
            </a:r>
            <a:br>
              <a:rPr lang="en-US" dirty="0">
                <a:solidFill>
                  <a:srgbClr val="0070C0"/>
                </a:solidFill>
                <a:latin typeface="Arial" charset="0"/>
              </a:rPr>
            </a:br>
            <a:r>
              <a:rPr lang="en-US" dirty="0">
                <a:solidFill>
                  <a:srgbClr val="0070C0"/>
                </a:solidFill>
                <a:latin typeface="Arial" charset="0"/>
              </a:rPr>
              <a:t>www.zunal.com</a:t>
            </a:r>
            <a:br>
              <a:rPr lang="en-US" dirty="0">
                <a:solidFill>
                  <a:srgbClr val="0070C0"/>
                </a:solidFill>
                <a:latin typeface="Arial" charset="0"/>
              </a:rPr>
            </a:br>
            <a:r>
              <a:rPr lang="en-US" dirty="0">
                <a:solidFill>
                  <a:srgbClr val="0070C0"/>
                </a:solidFill>
                <a:latin typeface="Arial" charset="0"/>
              </a:rPr>
              <a:t>www.polleverywhere.com</a:t>
            </a:r>
            <a:br>
              <a:rPr lang="en-US" dirty="0">
                <a:solidFill>
                  <a:srgbClr val="0070C0"/>
                </a:solidFill>
                <a:latin typeface="Arial" charset="0"/>
              </a:rPr>
            </a:br>
            <a:r>
              <a:rPr lang="en-US" dirty="0">
                <a:solidFill>
                  <a:srgbClr val="0070C0"/>
                </a:solidFill>
                <a:latin typeface="Arial" charset="0"/>
              </a:rPr>
              <a:t>http://nces.ed.gov/nceskids/createagraph/</a:t>
            </a:r>
            <a:br>
              <a:rPr lang="en-US" dirty="0">
                <a:solidFill>
                  <a:srgbClr val="0070C0"/>
                </a:solidFill>
                <a:latin typeface="Arial" charset="0"/>
              </a:rPr>
            </a:br>
            <a:r>
              <a:rPr lang="en-US" dirty="0">
                <a:solidFill>
                  <a:srgbClr val="0070C0"/>
                </a:solidFill>
                <a:latin typeface="Arial" charset="0"/>
              </a:rPr>
              <a:t>http://kids.familytreemagazine.com/kids/</a:t>
            </a:r>
            <a:br>
              <a:rPr lang="en-US" dirty="0">
                <a:solidFill>
                  <a:srgbClr val="0070C0"/>
                </a:solidFill>
                <a:latin typeface="Arial" charset="0"/>
              </a:rPr>
            </a:br>
            <a:r>
              <a:rPr lang="en-US" dirty="0">
                <a:solidFill>
                  <a:srgbClr val="0070C0"/>
                </a:solidFill>
                <a:latin typeface="Arial" charset="0"/>
              </a:rPr>
              <a:t>www.kidsturncentral.com/topics/hobbies/genforms.htm</a:t>
            </a:r>
            <a:br>
              <a:rPr lang="en-US" dirty="0">
                <a:solidFill>
                  <a:srgbClr val="0070C0"/>
                </a:solidFill>
                <a:latin typeface="Arial" charset="0"/>
              </a:rPr>
            </a:br>
            <a:r>
              <a:rPr lang="en-US" dirty="0">
                <a:solidFill>
                  <a:srgbClr val="0070C0"/>
                </a:solidFill>
                <a:latin typeface="Arial" charset="0"/>
              </a:rPr>
              <a:t>www.timeforkids.com/TFK/kids/hh/writeideas/articles/0,28372,63442</a:t>
            </a:r>
            <a:endParaRPr lang="en-US" dirty="0">
              <a:solidFill>
                <a:srgbClr val="0070C0"/>
              </a:solidFill>
            </a:endParaRPr>
          </a:p>
        </p:txBody>
      </p:sp>
    </p:spTree>
    <p:extLst>
      <p:ext uri="{BB962C8B-B14F-4D97-AF65-F5344CB8AC3E}">
        <p14:creationId xmlns:p14="http://schemas.microsoft.com/office/powerpoint/2010/main" val="38874123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0400" y="419100"/>
            <a:ext cx="6667500" cy="3508653"/>
          </a:xfrm>
          <a:prstGeom prst="rect">
            <a:avLst/>
          </a:prstGeom>
        </p:spPr>
        <p:txBody>
          <a:bodyPr wrap="square">
            <a:spAutoFit/>
          </a:bodyPr>
          <a:lstStyle/>
          <a:p>
            <a:pPr lvl="0" defTabSz="914400" eaLnBrk="0" hangingPunct="0">
              <a:buFontTx/>
              <a:buChar char="•"/>
            </a:pPr>
            <a:endParaRPr lang="en-US" dirty="0">
              <a:latin typeface="Arial" charset="0"/>
            </a:endParaRPr>
          </a:p>
          <a:p>
            <a:pPr lvl="0" defTabSz="914400" eaLnBrk="0" hangingPunct="0"/>
            <a:r>
              <a:rPr lang="en-US" b="1" dirty="0">
                <a:latin typeface="Arial" charset="0"/>
              </a:rPr>
              <a:t>                       </a:t>
            </a:r>
            <a:r>
              <a:rPr lang="en-US" sz="2400" b="1" dirty="0">
                <a:latin typeface="Arial" charset="0"/>
              </a:rPr>
              <a:t>Moving up to Applying</a:t>
            </a:r>
            <a:br>
              <a:rPr lang="en-US" dirty="0">
                <a:latin typeface="Arial" charset="0"/>
              </a:rPr>
            </a:br>
            <a:endParaRPr lang="en-US" dirty="0">
              <a:latin typeface="Arial" charset="0"/>
            </a:endParaRPr>
          </a:p>
          <a:p>
            <a:pPr lvl="0" defTabSz="914400" eaLnBrk="0" hangingPunct="0"/>
            <a:r>
              <a:rPr lang="en-US" dirty="0">
                <a:latin typeface="Arial" charset="0"/>
              </a:rPr>
              <a:t>Applying Questions </a:t>
            </a:r>
          </a:p>
          <a:p>
            <a:pPr lvl="0" defTabSz="914400" eaLnBrk="0" hangingPunct="0"/>
            <a:br>
              <a:rPr lang="en-US" dirty="0">
                <a:latin typeface="Arial" charset="0"/>
              </a:rPr>
            </a:br>
            <a:r>
              <a:rPr lang="en-US" dirty="0">
                <a:latin typeface="Arial" charset="0"/>
              </a:rPr>
              <a:t>How would you use …?</a:t>
            </a:r>
            <a:br>
              <a:rPr lang="en-US" dirty="0">
                <a:latin typeface="Arial" charset="0"/>
              </a:rPr>
            </a:br>
            <a:r>
              <a:rPr lang="en-US" dirty="0">
                <a:latin typeface="Arial" charset="0"/>
              </a:rPr>
              <a:t>What examples can you find to …?</a:t>
            </a:r>
            <a:br>
              <a:rPr lang="en-US" dirty="0">
                <a:latin typeface="Arial" charset="0"/>
              </a:rPr>
            </a:br>
            <a:r>
              <a:rPr lang="en-US" dirty="0">
                <a:latin typeface="Arial" charset="0"/>
              </a:rPr>
              <a:t>How would you solve ___ using what you’ve learned …?</a:t>
            </a:r>
            <a:br>
              <a:rPr lang="en-US" dirty="0">
                <a:latin typeface="Arial" charset="0"/>
              </a:rPr>
            </a:br>
            <a:r>
              <a:rPr lang="en-US" dirty="0">
                <a:latin typeface="Arial" charset="0"/>
              </a:rPr>
              <a:t>How would you organize ___ to show …?</a:t>
            </a:r>
            <a:br>
              <a:rPr lang="en-US" dirty="0">
                <a:latin typeface="Arial" charset="0"/>
              </a:rPr>
            </a:br>
            <a:r>
              <a:rPr lang="en-US" dirty="0">
                <a:latin typeface="Arial" charset="0"/>
              </a:rPr>
              <a:t>How would you show your understanding of …?</a:t>
            </a:r>
            <a:br>
              <a:rPr lang="en-US" dirty="0">
                <a:latin typeface="Arial" charset="0"/>
              </a:rPr>
            </a:br>
            <a:r>
              <a:rPr lang="en-US" dirty="0">
                <a:latin typeface="Arial" charset="0"/>
              </a:rPr>
              <a:t>What approach would you use to …?</a:t>
            </a:r>
            <a:br>
              <a:rPr lang="en-US" dirty="0">
                <a:latin typeface="Arial" charset="0"/>
              </a:rPr>
            </a:br>
            <a:endParaRPr lang="en-US" dirty="0">
              <a:latin typeface="Arial" charset="0"/>
            </a:endParaRPr>
          </a:p>
        </p:txBody>
      </p:sp>
    </p:spTree>
    <p:extLst>
      <p:ext uri="{BB962C8B-B14F-4D97-AF65-F5344CB8AC3E}">
        <p14:creationId xmlns:p14="http://schemas.microsoft.com/office/powerpoint/2010/main" val="8356368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1400" y="741740"/>
            <a:ext cx="6832600" cy="5755421"/>
          </a:xfrm>
          <a:prstGeom prst="rect">
            <a:avLst/>
          </a:prstGeom>
        </p:spPr>
        <p:txBody>
          <a:bodyPr wrap="square">
            <a:spAutoFit/>
          </a:bodyPr>
          <a:lstStyle/>
          <a:p>
            <a:pPr marL="342900" lvl="0" indent="-342900" defTabSz="914400" eaLnBrk="0" hangingPunct="0">
              <a:lnSpc>
                <a:spcPct val="140000"/>
              </a:lnSpc>
              <a:buFont typeface="Arial"/>
              <a:buChar char="•"/>
            </a:pPr>
            <a:r>
              <a:rPr lang="en-US" sz="2400" dirty="0">
                <a:latin typeface="Arial" charset="0"/>
              </a:rPr>
              <a:t>How would you apply what you learned to develop …?</a:t>
            </a:r>
          </a:p>
          <a:p>
            <a:pPr marL="342900" lvl="0" indent="-342900" defTabSz="914400" eaLnBrk="0" hangingPunct="0">
              <a:lnSpc>
                <a:spcPct val="140000"/>
              </a:lnSpc>
              <a:buFont typeface="Arial"/>
              <a:buChar char="•"/>
            </a:pPr>
            <a:r>
              <a:rPr lang="en-US" sz="2400" dirty="0">
                <a:latin typeface="Arial" charset="0"/>
              </a:rPr>
              <a:t>What other way would you plan to …?</a:t>
            </a:r>
          </a:p>
          <a:p>
            <a:pPr marL="342900" lvl="0" indent="-342900" defTabSz="914400" eaLnBrk="0" hangingPunct="0">
              <a:lnSpc>
                <a:spcPct val="140000"/>
              </a:lnSpc>
              <a:buFont typeface="Arial"/>
              <a:buChar char="•"/>
            </a:pPr>
            <a:r>
              <a:rPr lang="en-US" sz="2400" dirty="0">
                <a:latin typeface="Arial" charset="0"/>
              </a:rPr>
              <a:t>What would result if …?</a:t>
            </a:r>
          </a:p>
          <a:p>
            <a:pPr marL="342900" lvl="0" indent="-342900" defTabSz="914400" eaLnBrk="0" hangingPunct="0">
              <a:lnSpc>
                <a:spcPct val="140000"/>
              </a:lnSpc>
              <a:buFont typeface="Arial"/>
              <a:buChar char="•"/>
            </a:pPr>
            <a:r>
              <a:rPr lang="en-US" sz="2400" dirty="0">
                <a:latin typeface="Arial" charset="0"/>
              </a:rPr>
              <a:t>Can you make use of the facts to …?</a:t>
            </a:r>
          </a:p>
          <a:p>
            <a:pPr marL="342900" lvl="0" indent="-342900" defTabSz="914400" eaLnBrk="0" hangingPunct="0">
              <a:lnSpc>
                <a:spcPct val="140000"/>
              </a:lnSpc>
              <a:buFont typeface="Arial"/>
              <a:buChar char="•"/>
            </a:pPr>
            <a:r>
              <a:rPr lang="en-US" sz="2400" dirty="0">
                <a:latin typeface="Arial" charset="0"/>
              </a:rPr>
              <a:t>What elements would you choose to change …?</a:t>
            </a:r>
          </a:p>
          <a:p>
            <a:pPr marL="342900" lvl="0" indent="-342900" defTabSz="914400" eaLnBrk="0" hangingPunct="0">
              <a:lnSpc>
                <a:spcPct val="140000"/>
              </a:lnSpc>
              <a:buFont typeface="Arial"/>
              <a:buChar char="•"/>
            </a:pPr>
            <a:r>
              <a:rPr lang="en-US" sz="2400" dirty="0">
                <a:latin typeface="Arial" charset="0"/>
              </a:rPr>
              <a:t>What facts would you select to show …?</a:t>
            </a:r>
            <a:br>
              <a:rPr lang="en-US" sz="2400" dirty="0">
                <a:latin typeface="Arial" charset="0"/>
              </a:rPr>
            </a:br>
            <a:r>
              <a:rPr lang="en-US" sz="2400" dirty="0">
                <a:latin typeface="Arial" charset="0"/>
              </a:rPr>
              <a:t>What questions would you ask in an interview with …?</a:t>
            </a:r>
            <a:br>
              <a:rPr lang="en-US" sz="2400" dirty="0">
                <a:latin typeface="Arial" charset="0"/>
              </a:rPr>
            </a:br>
            <a:endParaRPr lang="en-US" sz="2400" dirty="0">
              <a:latin typeface="Arial" charset="0"/>
            </a:endParaRPr>
          </a:p>
        </p:txBody>
      </p:sp>
    </p:spTree>
    <p:extLst>
      <p:ext uri="{BB962C8B-B14F-4D97-AF65-F5344CB8AC3E}">
        <p14:creationId xmlns:p14="http://schemas.microsoft.com/office/powerpoint/2010/main" val="42585432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36600" y="304800"/>
            <a:ext cx="7848600" cy="5730799"/>
          </a:xfrm>
          <a:prstGeom prst="rect">
            <a:avLst/>
          </a:prstGeom>
        </p:spPr>
        <p:txBody>
          <a:bodyPr wrap="square">
            <a:spAutoFit/>
          </a:bodyPr>
          <a:lstStyle/>
          <a:p>
            <a:pPr lvl="0" defTabSz="914400" eaLnBrk="0" hangingPunct="0"/>
            <a:r>
              <a:rPr lang="en-US" sz="2400" b="1" dirty="0">
                <a:latin typeface="Arial" charset="0"/>
              </a:rPr>
              <a:t>               </a:t>
            </a:r>
            <a:r>
              <a:rPr lang="en-US" sz="3200" b="1" dirty="0">
                <a:latin typeface="Arial" charset="0"/>
              </a:rPr>
              <a:t>Using Applying in a Lesson</a:t>
            </a:r>
          </a:p>
          <a:p>
            <a:pPr marL="342900" lvl="0" indent="-342900" defTabSz="914400" eaLnBrk="0" hangingPunct="0">
              <a:lnSpc>
                <a:spcPct val="140000"/>
              </a:lnSpc>
              <a:buFont typeface="Arial"/>
              <a:buChar char="•"/>
            </a:pPr>
            <a:r>
              <a:rPr lang="en-US" sz="2400" dirty="0">
                <a:latin typeface="Arial" charset="0"/>
              </a:rPr>
              <a:t>Construct a model to demonstrate how it will work.</a:t>
            </a:r>
          </a:p>
          <a:p>
            <a:pPr marL="342900" lvl="0" indent="-342900" defTabSz="914400" eaLnBrk="0" hangingPunct="0">
              <a:lnSpc>
                <a:spcPct val="140000"/>
              </a:lnSpc>
              <a:buFont typeface="Arial"/>
              <a:buChar char="•"/>
            </a:pPr>
            <a:r>
              <a:rPr lang="en-US" sz="2400" dirty="0">
                <a:latin typeface="Arial" charset="0"/>
              </a:rPr>
              <a:t>Make a scrapbook about the areas of study.</a:t>
            </a:r>
          </a:p>
          <a:p>
            <a:pPr marL="342900" lvl="0" indent="-342900" defTabSz="914400" eaLnBrk="0" hangingPunct="0">
              <a:lnSpc>
                <a:spcPct val="140000"/>
              </a:lnSpc>
              <a:buFont typeface="Arial"/>
              <a:buChar char="•"/>
            </a:pPr>
            <a:r>
              <a:rPr lang="en-US" sz="2400" dirty="0">
                <a:latin typeface="Arial" charset="0"/>
              </a:rPr>
              <a:t>Make a paper-</a:t>
            </a:r>
            <a:r>
              <a:rPr lang="en-US" sz="2400" dirty="0" err="1">
                <a:latin typeface="Arial" charset="0"/>
              </a:rPr>
              <a:t>mache</a:t>
            </a:r>
            <a:r>
              <a:rPr lang="en-US" sz="2400" dirty="0">
                <a:latin typeface="Arial" charset="0"/>
              </a:rPr>
              <a:t> map to include relevant information about an event.</a:t>
            </a:r>
          </a:p>
          <a:p>
            <a:pPr marL="342900" lvl="0" indent="-342900" defTabSz="914400" eaLnBrk="0" hangingPunct="0">
              <a:lnSpc>
                <a:spcPct val="140000"/>
              </a:lnSpc>
              <a:buFont typeface="Arial"/>
              <a:buChar char="•"/>
            </a:pPr>
            <a:r>
              <a:rPr lang="en-US" sz="2400" dirty="0">
                <a:latin typeface="Arial" charset="0"/>
              </a:rPr>
              <a:t>Take a collection of photographs to demonstrate a particular point.</a:t>
            </a:r>
          </a:p>
          <a:p>
            <a:pPr marL="342900" lvl="0" indent="-342900" defTabSz="914400" eaLnBrk="0" hangingPunct="0">
              <a:lnSpc>
                <a:spcPct val="140000"/>
              </a:lnSpc>
              <a:buFont typeface="Arial"/>
              <a:buChar char="•"/>
            </a:pPr>
            <a:r>
              <a:rPr lang="en-US" sz="2400" dirty="0">
                <a:latin typeface="Arial" charset="0"/>
              </a:rPr>
              <a:t>Make up a puzzle game showing the ideas from an area of study.</a:t>
            </a:r>
          </a:p>
          <a:p>
            <a:pPr marL="342900" lvl="0" indent="-342900" defTabSz="914400" eaLnBrk="0" hangingPunct="0">
              <a:lnSpc>
                <a:spcPct val="140000"/>
              </a:lnSpc>
              <a:buFont typeface="Arial"/>
              <a:buChar char="•"/>
            </a:pPr>
            <a:r>
              <a:rPr lang="en-US" sz="2400" dirty="0">
                <a:latin typeface="Arial" charset="0"/>
              </a:rPr>
              <a:t>Make a clay model of an item in the area.</a:t>
            </a:r>
            <a:br>
              <a:rPr lang="en-US" sz="2400" dirty="0">
                <a:latin typeface="Arial" charset="0"/>
              </a:rPr>
            </a:br>
            <a:endParaRPr lang="en-US" sz="2400" dirty="0">
              <a:solidFill>
                <a:srgbClr val="0070C0"/>
              </a:solidFill>
            </a:endParaRPr>
          </a:p>
        </p:txBody>
      </p:sp>
    </p:spTree>
    <p:extLst>
      <p:ext uri="{BB962C8B-B14F-4D97-AF65-F5344CB8AC3E}">
        <p14:creationId xmlns:p14="http://schemas.microsoft.com/office/powerpoint/2010/main" val="18375986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5200" y="670342"/>
            <a:ext cx="7721600" cy="4524315"/>
          </a:xfrm>
          <a:prstGeom prst="rect">
            <a:avLst/>
          </a:prstGeom>
        </p:spPr>
        <p:txBody>
          <a:bodyPr wrap="square">
            <a:spAutoFit/>
          </a:bodyPr>
          <a:lstStyle/>
          <a:p>
            <a:pPr marL="342900" lvl="0" indent="-342900" defTabSz="914400" eaLnBrk="0" hangingPunct="0">
              <a:buFont typeface="Arial"/>
              <a:buChar char="•"/>
            </a:pPr>
            <a:r>
              <a:rPr lang="en-US" sz="2400" dirty="0">
                <a:latin typeface="Arial" charset="0"/>
              </a:rPr>
              <a:t>Design a market strategy for your product.</a:t>
            </a:r>
          </a:p>
          <a:p>
            <a:pPr marL="342900" lvl="0" indent="-342900" defTabSz="914400" eaLnBrk="0" hangingPunct="0">
              <a:buFont typeface="Arial"/>
              <a:buChar char="•"/>
            </a:pPr>
            <a:r>
              <a:rPr lang="en-US" sz="2400" dirty="0">
                <a:latin typeface="Arial" charset="0"/>
              </a:rPr>
              <a:t>Paint a mural.</a:t>
            </a:r>
          </a:p>
          <a:p>
            <a:pPr marL="342900" lvl="0" indent="-342900" defTabSz="914400" eaLnBrk="0" hangingPunct="0">
              <a:buFont typeface="Arial"/>
              <a:buChar char="•"/>
            </a:pPr>
            <a:r>
              <a:rPr lang="en-US" sz="2400" dirty="0">
                <a:latin typeface="Arial" charset="0"/>
              </a:rPr>
              <a:t>Write a textbook outline.</a:t>
            </a:r>
          </a:p>
          <a:p>
            <a:pPr marL="342900" lvl="0" indent="-342900" defTabSz="914400" eaLnBrk="0" hangingPunct="0">
              <a:buFont typeface="Arial"/>
              <a:buChar char="•"/>
            </a:pPr>
            <a:r>
              <a:rPr lang="en-US" sz="2400" dirty="0">
                <a:latin typeface="Arial" charset="0"/>
              </a:rPr>
              <a:t>Create/Compose a dance or gymnastic piece</a:t>
            </a:r>
            <a:br>
              <a:rPr lang="en-US" sz="2400" dirty="0">
                <a:latin typeface="Arial" charset="0"/>
              </a:rPr>
            </a:br>
            <a:endParaRPr lang="en-US" sz="2400" dirty="0">
              <a:latin typeface="Arial" charset="0"/>
            </a:endParaRPr>
          </a:p>
          <a:p>
            <a:pPr marL="342900" lvl="0" indent="-342900" defTabSz="914400" eaLnBrk="0" hangingPunct="0">
              <a:buFont typeface="Arial"/>
              <a:buChar char="•"/>
            </a:pPr>
            <a:r>
              <a:rPr lang="en-US" sz="2400" dirty="0">
                <a:solidFill>
                  <a:srgbClr val="0070C0"/>
                </a:solidFill>
                <a:latin typeface="Arial" charset="0"/>
              </a:rPr>
              <a:t>Websites to help you scaffold with this tier:</a:t>
            </a:r>
            <a:br>
              <a:rPr lang="en-US" sz="2400" dirty="0">
                <a:solidFill>
                  <a:srgbClr val="0070C0"/>
                </a:solidFill>
                <a:latin typeface="Arial" charset="0"/>
              </a:rPr>
            </a:br>
            <a:r>
              <a:rPr lang="en-US" sz="2400" dirty="0" err="1">
                <a:solidFill>
                  <a:srgbClr val="0070C0"/>
                </a:solidFill>
                <a:latin typeface="Arial" charset="0"/>
              </a:rPr>
              <a:t>www.animoto.com</a:t>
            </a:r>
            <a:br>
              <a:rPr lang="en-US" sz="2400" dirty="0">
                <a:solidFill>
                  <a:srgbClr val="0070C0"/>
                </a:solidFill>
                <a:latin typeface="Arial" charset="0"/>
              </a:rPr>
            </a:br>
            <a:r>
              <a:rPr lang="en-US" sz="2400" dirty="0" err="1">
                <a:solidFill>
                  <a:srgbClr val="0070C0"/>
                </a:solidFill>
                <a:latin typeface="Arial" charset="0"/>
              </a:rPr>
              <a:t>www.cropmom.com</a:t>
            </a:r>
            <a:br>
              <a:rPr lang="en-US" sz="2400" dirty="0">
                <a:solidFill>
                  <a:srgbClr val="0070C0"/>
                </a:solidFill>
                <a:latin typeface="Arial" charset="0"/>
              </a:rPr>
            </a:br>
            <a:r>
              <a:rPr lang="en-US" sz="2400" dirty="0" err="1">
                <a:solidFill>
                  <a:srgbClr val="0070C0"/>
                </a:solidFill>
                <a:latin typeface="Arial" charset="0"/>
              </a:rPr>
              <a:t>www.discoveryeducation.com</a:t>
            </a:r>
            <a:r>
              <a:rPr lang="en-US" sz="2400" dirty="0">
                <a:solidFill>
                  <a:srgbClr val="0070C0"/>
                </a:solidFill>
                <a:latin typeface="Arial" charset="0"/>
              </a:rPr>
              <a:t>/free-</a:t>
            </a:r>
            <a:r>
              <a:rPr lang="en-US" sz="2400" dirty="0" err="1">
                <a:solidFill>
                  <a:srgbClr val="0070C0"/>
                </a:solidFill>
                <a:latin typeface="Arial" charset="0"/>
              </a:rPr>
              <a:t>puzzlemaker</a:t>
            </a:r>
            <a:r>
              <a:rPr lang="en-US" sz="2400" dirty="0">
                <a:solidFill>
                  <a:srgbClr val="0070C0"/>
                </a:solidFill>
                <a:latin typeface="Arial" charset="0"/>
              </a:rPr>
              <a:t>/</a:t>
            </a:r>
            <a:br>
              <a:rPr lang="en-US" sz="2400" dirty="0">
                <a:solidFill>
                  <a:srgbClr val="0070C0"/>
                </a:solidFill>
                <a:latin typeface="Arial" charset="0"/>
              </a:rPr>
            </a:br>
            <a:r>
              <a:rPr lang="en-US" sz="2400" dirty="0" err="1">
                <a:solidFill>
                  <a:srgbClr val="0070C0"/>
                </a:solidFill>
                <a:latin typeface="Arial" charset="0"/>
              </a:rPr>
              <a:t>www.teachingkidsbusiness.com</a:t>
            </a:r>
            <a:r>
              <a:rPr lang="en-US" sz="2400" dirty="0">
                <a:solidFill>
                  <a:srgbClr val="0070C0"/>
                </a:solidFill>
                <a:latin typeface="Arial" charset="0"/>
              </a:rPr>
              <a:t>/just-for-clicks-business-</a:t>
            </a:r>
            <a:r>
              <a:rPr lang="en-US" sz="2400" dirty="0" err="1">
                <a:solidFill>
                  <a:srgbClr val="0070C0"/>
                </a:solidFill>
                <a:latin typeface="Arial" charset="0"/>
              </a:rPr>
              <a:t>game.htm</a:t>
            </a:r>
            <a:br>
              <a:rPr lang="en-US" sz="2400" dirty="0">
                <a:solidFill>
                  <a:srgbClr val="0070C0"/>
                </a:solidFill>
                <a:latin typeface="Arial" charset="0"/>
              </a:rPr>
            </a:br>
            <a:r>
              <a:rPr lang="en-US" sz="2400" dirty="0">
                <a:solidFill>
                  <a:srgbClr val="0070C0"/>
                </a:solidFill>
                <a:latin typeface="Arial" charset="0"/>
              </a:rPr>
              <a:t>http://</a:t>
            </a:r>
            <a:r>
              <a:rPr lang="en-US" sz="2400" dirty="0" err="1">
                <a:solidFill>
                  <a:srgbClr val="0070C0"/>
                </a:solidFill>
                <a:latin typeface="Arial" charset="0"/>
              </a:rPr>
              <a:t>marvel.com</a:t>
            </a:r>
            <a:r>
              <a:rPr lang="en-US" sz="2400" dirty="0">
                <a:solidFill>
                  <a:srgbClr val="0070C0"/>
                </a:solidFill>
                <a:latin typeface="Arial" charset="0"/>
              </a:rPr>
              <a:t>/games/</a:t>
            </a:r>
            <a:r>
              <a:rPr lang="en-US" sz="2400" dirty="0" err="1">
                <a:solidFill>
                  <a:srgbClr val="0070C0"/>
                </a:solidFill>
                <a:latin typeface="Arial" charset="0"/>
              </a:rPr>
              <a:t>cyos</a:t>
            </a:r>
            <a:endParaRPr lang="en-US" sz="2400" dirty="0">
              <a:solidFill>
                <a:srgbClr val="0070C0"/>
              </a:solidFill>
            </a:endParaRPr>
          </a:p>
        </p:txBody>
      </p:sp>
    </p:spTree>
    <p:extLst>
      <p:ext uri="{BB962C8B-B14F-4D97-AF65-F5344CB8AC3E}">
        <p14:creationId xmlns:p14="http://schemas.microsoft.com/office/powerpoint/2010/main" val="380124945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469900"/>
            <a:ext cx="7950200" cy="3785652"/>
          </a:xfrm>
          <a:prstGeom prst="rect">
            <a:avLst/>
          </a:prstGeom>
        </p:spPr>
        <p:txBody>
          <a:bodyPr wrap="square">
            <a:spAutoFit/>
          </a:bodyPr>
          <a:lstStyle/>
          <a:p>
            <a:pPr lvl="0" defTabSz="914400" eaLnBrk="0" hangingPunct="0">
              <a:buFontTx/>
              <a:buChar char="•"/>
            </a:pPr>
            <a:r>
              <a:rPr lang="en-US" sz="2400" b="1" dirty="0">
                <a:latin typeface="Arial" charset="0"/>
              </a:rPr>
              <a:t>                   Understanding Questions</a:t>
            </a:r>
            <a:br>
              <a:rPr lang="en-US" dirty="0">
                <a:latin typeface="Arial" charset="0"/>
              </a:rPr>
            </a:br>
            <a:r>
              <a:rPr lang="en-US" dirty="0">
                <a:latin typeface="Arial" charset="0"/>
              </a:rPr>
              <a:t>How would you classify the type of …?</a:t>
            </a:r>
            <a:br>
              <a:rPr lang="en-US" dirty="0">
                <a:latin typeface="Arial" charset="0"/>
              </a:rPr>
            </a:br>
            <a:r>
              <a:rPr lang="en-US" dirty="0">
                <a:latin typeface="Arial" charset="0"/>
              </a:rPr>
              <a:t>How would you compare …? contrast …?</a:t>
            </a:r>
            <a:br>
              <a:rPr lang="en-US" dirty="0">
                <a:latin typeface="Arial" charset="0"/>
              </a:rPr>
            </a:br>
            <a:r>
              <a:rPr lang="en-US" dirty="0">
                <a:latin typeface="Arial" charset="0"/>
              </a:rPr>
              <a:t>Will you state or interpret in your own words …?</a:t>
            </a:r>
            <a:br>
              <a:rPr lang="en-US" dirty="0">
                <a:latin typeface="Arial" charset="0"/>
              </a:rPr>
            </a:br>
            <a:r>
              <a:rPr lang="en-US" dirty="0">
                <a:latin typeface="Arial" charset="0"/>
              </a:rPr>
              <a:t>How would you rephrase the meaning …?</a:t>
            </a:r>
            <a:br>
              <a:rPr lang="en-US" dirty="0">
                <a:latin typeface="Arial" charset="0"/>
              </a:rPr>
            </a:br>
            <a:r>
              <a:rPr lang="en-US" dirty="0">
                <a:latin typeface="Arial" charset="0"/>
              </a:rPr>
              <a:t>What facts or ideas show …?</a:t>
            </a:r>
            <a:br>
              <a:rPr lang="en-US" dirty="0">
                <a:latin typeface="Arial" charset="0"/>
              </a:rPr>
            </a:br>
            <a:r>
              <a:rPr lang="en-US" dirty="0">
                <a:latin typeface="Arial" charset="0"/>
              </a:rPr>
              <a:t>How would you summarize …? </a:t>
            </a:r>
            <a:br>
              <a:rPr lang="en-US" dirty="0">
                <a:latin typeface="Arial" charset="0"/>
              </a:rPr>
            </a:br>
            <a:r>
              <a:rPr lang="en-US" dirty="0">
                <a:latin typeface="Arial" charset="0"/>
              </a:rPr>
              <a:t>What is the main idea of …?</a:t>
            </a:r>
            <a:br>
              <a:rPr lang="en-US" dirty="0">
                <a:latin typeface="Arial" charset="0"/>
              </a:rPr>
            </a:br>
            <a:r>
              <a:rPr lang="en-US" dirty="0">
                <a:latin typeface="Arial" charset="0"/>
              </a:rPr>
              <a:t>Which statements support …?</a:t>
            </a:r>
            <a:br>
              <a:rPr lang="en-US" dirty="0">
                <a:latin typeface="Arial" charset="0"/>
              </a:rPr>
            </a:br>
            <a:r>
              <a:rPr lang="en-US" dirty="0">
                <a:latin typeface="Arial" charset="0"/>
              </a:rPr>
              <a:t>Can you explain what is happening …? what is meant …?</a:t>
            </a:r>
            <a:br>
              <a:rPr lang="en-US" dirty="0">
                <a:latin typeface="Arial" charset="0"/>
              </a:rPr>
            </a:br>
            <a:r>
              <a:rPr lang="en-US" dirty="0">
                <a:latin typeface="Arial" charset="0"/>
              </a:rPr>
              <a:t>What can you say about …?</a:t>
            </a:r>
            <a:br>
              <a:rPr lang="en-US" dirty="0">
                <a:latin typeface="Arial" charset="0"/>
              </a:rPr>
            </a:br>
            <a:r>
              <a:rPr lang="en-US" dirty="0">
                <a:latin typeface="Arial" charset="0"/>
              </a:rPr>
              <a:t>Which is the best answer …?</a:t>
            </a:r>
            <a:br>
              <a:rPr lang="en-US" dirty="0">
                <a:latin typeface="Arial" charset="0"/>
              </a:rPr>
            </a:br>
            <a:endParaRPr lang="en-US" dirty="0">
              <a:latin typeface="Arial" charset="0"/>
            </a:endParaRPr>
          </a:p>
        </p:txBody>
      </p:sp>
    </p:spTree>
    <p:extLst>
      <p:ext uri="{BB962C8B-B14F-4D97-AF65-F5344CB8AC3E}">
        <p14:creationId xmlns:p14="http://schemas.microsoft.com/office/powerpoint/2010/main" val="2093613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89000" y="1441440"/>
            <a:ext cx="7594600" cy="4542782"/>
          </a:xfrm>
          <a:prstGeom prst="rect">
            <a:avLst/>
          </a:prstGeom>
        </p:spPr>
        <p:txBody>
          <a:bodyPr wrap="square">
            <a:spAutoFit/>
          </a:bodyPr>
          <a:lstStyle/>
          <a:p>
            <a:pPr lvl="0" defTabSz="914400" eaLnBrk="0" hangingPunct="0">
              <a:buFontTx/>
              <a:buChar char="•"/>
            </a:pPr>
            <a:r>
              <a:rPr lang="en-US" sz="2400" dirty="0">
                <a:latin typeface="Arial" charset="0"/>
              </a:rPr>
              <a:t>Cut out or draw pictures to show a particular event.</a:t>
            </a:r>
            <a:br>
              <a:rPr lang="en-US" sz="2400" dirty="0">
                <a:latin typeface="Arial" charset="0"/>
              </a:rPr>
            </a:br>
            <a:r>
              <a:rPr lang="en-US" sz="2400" dirty="0">
                <a:latin typeface="Arial" charset="0"/>
              </a:rPr>
              <a:t>Illustrate what you think the main idea was.</a:t>
            </a:r>
            <a:br>
              <a:rPr lang="en-US" sz="2400" dirty="0">
                <a:latin typeface="Arial" charset="0"/>
              </a:rPr>
            </a:br>
            <a:endParaRPr lang="en-US" sz="2400" dirty="0">
              <a:latin typeface="Arial" charset="0"/>
            </a:endParaRPr>
          </a:p>
          <a:p>
            <a:pPr lvl="0" defTabSz="914400" eaLnBrk="0" hangingPunct="0">
              <a:lnSpc>
                <a:spcPct val="130000"/>
              </a:lnSpc>
              <a:buFontTx/>
              <a:buChar char="•"/>
            </a:pPr>
            <a:r>
              <a:rPr lang="en-US" sz="2400" dirty="0">
                <a:latin typeface="Arial" charset="0"/>
              </a:rPr>
              <a:t>Make a cartoon strip showing the sequence of events</a:t>
            </a:r>
          </a:p>
          <a:p>
            <a:pPr lvl="0" defTabSz="914400" eaLnBrk="0" hangingPunct="0">
              <a:lnSpc>
                <a:spcPct val="130000"/>
              </a:lnSpc>
              <a:buFontTx/>
              <a:buChar char="•"/>
            </a:pPr>
            <a:r>
              <a:rPr lang="en-US" sz="2400" dirty="0">
                <a:latin typeface="Arial" charset="0"/>
              </a:rPr>
              <a:t>.Retell the story in your own words.</a:t>
            </a:r>
          </a:p>
          <a:p>
            <a:pPr lvl="0" defTabSz="914400" eaLnBrk="0" hangingPunct="0">
              <a:lnSpc>
                <a:spcPct val="130000"/>
              </a:lnSpc>
              <a:buFontTx/>
              <a:buChar char="•"/>
            </a:pPr>
            <a:r>
              <a:rPr lang="en-US" sz="2400" dirty="0">
                <a:latin typeface="Arial" charset="0"/>
              </a:rPr>
              <a:t>Paint a picture of some aspect you like.</a:t>
            </a:r>
          </a:p>
          <a:p>
            <a:pPr lvl="0" defTabSz="914400" eaLnBrk="0" hangingPunct="0">
              <a:lnSpc>
                <a:spcPct val="130000"/>
              </a:lnSpc>
              <a:buFontTx/>
              <a:buChar char="•"/>
            </a:pPr>
            <a:r>
              <a:rPr lang="en-US" sz="2400" dirty="0">
                <a:latin typeface="Arial" charset="0"/>
              </a:rPr>
              <a:t>Write a summary report of an event.</a:t>
            </a:r>
          </a:p>
          <a:p>
            <a:pPr lvl="0" defTabSz="914400" eaLnBrk="0" hangingPunct="0">
              <a:lnSpc>
                <a:spcPct val="130000"/>
              </a:lnSpc>
              <a:buFontTx/>
              <a:buChar char="•"/>
            </a:pPr>
            <a:r>
              <a:rPr lang="en-US" sz="2400" dirty="0">
                <a:latin typeface="Arial" charset="0"/>
              </a:rPr>
              <a:t>Prepare a flow chart to illustrate the sequence of events.</a:t>
            </a:r>
          </a:p>
          <a:p>
            <a:pPr lvl="0" defTabSz="914400" eaLnBrk="0" hangingPunct="0">
              <a:lnSpc>
                <a:spcPct val="130000"/>
              </a:lnSpc>
              <a:buFontTx/>
              <a:buChar char="•"/>
            </a:pPr>
            <a:r>
              <a:rPr lang="en-US" sz="2400" dirty="0">
                <a:latin typeface="Arial" charset="0"/>
              </a:rPr>
              <a:t>Make a coloring book.</a:t>
            </a:r>
          </a:p>
        </p:txBody>
      </p:sp>
      <p:sp>
        <p:nvSpPr>
          <p:cNvPr id="3" name="Title 2"/>
          <p:cNvSpPr>
            <a:spLocks noGrp="1"/>
          </p:cNvSpPr>
          <p:nvPr>
            <p:ph type="title"/>
          </p:nvPr>
        </p:nvSpPr>
        <p:spPr>
          <a:xfrm>
            <a:off x="457200" y="573078"/>
            <a:ext cx="8229600" cy="1143000"/>
          </a:xfrm>
        </p:spPr>
        <p:txBody>
          <a:bodyPr>
            <a:normAutofit fontScale="90000"/>
          </a:bodyPr>
          <a:lstStyle/>
          <a:p>
            <a:r>
              <a:rPr lang="en-US" sz="3600" b="1" dirty="0">
                <a:latin typeface="Arial" charset="0"/>
              </a:rPr>
              <a:t>Using Understanding in a Lesson</a:t>
            </a:r>
            <a:br>
              <a:rPr lang="en-US" dirty="0">
                <a:latin typeface="Arial" charset="0"/>
              </a:rPr>
            </a:br>
            <a:endParaRPr lang="en-US" dirty="0"/>
          </a:p>
        </p:txBody>
      </p:sp>
    </p:spTree>
    <p:extLst>
      <p:ext uri="{BB962C8B-B14F-4D97-AF65-F5344CB8AC3E}">
        <p14:creationId xmlns:p14="http://schemas.microsoft.com/office/powerpoint/2010/main" val="18869796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8100" y="419101"/>
            <a:ext cx="6807200" cy="5755421"/>
          </a:xfrm>
          <a:prstGeom prst="rect">
            <a:avLst/>
          </a:prstGeom>
        </p:spPr>
        <p:txBody>
          <a:bodyPr wrap="square">
            <a:spAutoFit/>
          </a:bodyPr>
          <a:lstStyle/>
          <a:p>
            <a:pPr>
              <a:lnSpc>
                <a:spcPct val="140000"/>
              </a:lnSpc>
            </a:pPr>
            <a:r>
              <a:rPr lang="en-US" sz="2400" dirty="0">
                <a:latin typeface="Arial" charset="0"/>
              </a:rPr>
              <a:t>Understanding Websites to help you scaffold with this tier:</a:t>
            </a:r>
            <a:br>
              <a:rPr lang="en-US" sz="2400" dirty="0">
                <a:latin typeface="Arial" charset="0"/>
              </a:rPr>
            </a:br>
            <a:r>
              <a:rPr lang="en-US" sz="2400" dirty="0">
                <a:solidFill>
                  <a:srgbClr val="0070C0"/>
                </a:solidFill>
                <a:latin typeface="Arial" charset="0"/>
              </a:rPr>
              <a:t>www.Tagxedo.com</a:t>
            </a:r>
            <a:br>
              <a:rPr lang="en-US" sz="2400" dirty="0">
                <a:solidFill>
                  <a:srgbClr val="0070C0"/>
                </a:solidFill>
                <a:latin typeface="Arial" charset="0"/>
              </a:rPr>
            </a:br>
            <a:r>
              <a:rPr lang="en-US" sz="2400" dirty="0">
                <a:solidFill>
                  <a:srgbClr val="0070C0"/>
                </a:solidFill>
                <a:latin typeface="Arial" charset="0"/>
              </a:rPr>
              <a:t>www.Wordle.net</a:t>
            </a:r>
            <a:br>
              <a:rPr lang="en-US" sz="2400" dirty="0">
                <a:solidFill>
                  <a:srgbClr val="0070C0"/>
                </a:solidFill>
                <a:latin typeface="Arial" charset="0"/>
              </a:rPr>
            </a:br>
            <a:r>
              <a:rPr lang="en-US" sz="2400" dirty="0">
                <a:solidFill>
                  <a:srgbClr val="0070C0"/>
                </a:solidFill>
                <a:latin typeface="Arial" charset="0"/>
              </a:rPr>
              <a:t>www.makebeliefscomix.com</a:t>
            </a:r>
            <a:br>
              <a:rPr lang="en-US" sz="2400" dirty="0">
                <a:solidFill>
                  <a:srgbClr val="0070C0"/>
                </a:solidFill>
                <a:latin typeface="Arial" charset="0"/>
              </a:rPr>
            </a:br>
            <a:r>
              <a:rPr lang="en-US" sz="2400" dirty="0">
                <a:solidFill>
                  <a:srgbClr val="0070C0"/>
                </a:solidFill>
                <a:latin typeface="Arial" charset="0"/>
              </a:rPr>
              <a:t>www.prezi.com</a:t>
            </a:r>
            <a:br>
              <a:rPr lang="en-US" sz="2400" dirty="0">
                <a:solidFill>
                  <a:srgbClr val="0070C0"/>
                </a:solidFill>
                <a:latin typeface="Arial" charset="0"/>
              </a:rPr>
            </a:br>
            <a:r>
              <a:rPr lang="en-US" sz="2400" dirty="0">
                <a:solidFill>
                  <a:srgbClr val="0070C0"/>
                </a:solidFill>
                <a:latin typeface="Arial" charset="0"/>
              </a:rPr>
              <a:t>www.bitstrips.com/create/comic/</a:t>
            </a:r>
            <a:br>
              <a:rPr lang="en-US" sz="2400" dirty="0">
                <a:solidFill>
                  <a:srgbClr val="0070C0"/>
                </a:solidFill>
                <a:latin typeface="Arial" charset="0"/>
              </a:rPr>
            </a:br>
            <a:r>
              <a:rPr lang="en-US" sz="2400" dirty="0">
                <a:solidFill>
                  <a:srgbClr val="0070C0"/>
                </a:solidFill>
                <a:latin typeface="Arial" charset="0"/>
              </a:rPr>
              <a:t>www.toondoo.com/</a:t>
            </a:r>
            <a:br>
              <a:rPr lang="en-US" sz="2400" dirty="0">
                <a:solidFill>
                  <a:srgbClr val="0070C0"/>
                </a:solidFill>
                <a:latin typeface="Arial" charset="0"/>
              </a:rPr>
            </a:br>
            <a:r>
              <a:rPr lang="en-US" sz="2400" dirty="0">
                <a:solidFill>
                  <a:srgbClr val="0070C0"/>
                </a:solidFill>
                <a:latin typeface="Arial" charset="0"/>
              </a:rPr>
              <a:t>www.netrover.com/~kingskid/anchors/anchors_main.htm</a:t>
            </a:r>
            <a:br>
              <a:rPr lang="en-US" sz="2400" dirty="0">
                <a:solidFill>
                  <a:srgbClr val="0070C0"/>
                </a:solidFill>
                <a:latin typeface="Arial" charset="0"/>
              </a:rPr>
            </a:br>
            <a:endParaRPr lang="en-US" sz="2400" dirty="0">
              <a:solidFill>
                <a:srgbClr val="0070C0"/>
              </a:solidFill>
            </a:endParaRPr>
          </a:p>
        </p:txBody>
      </p:sp>
    </p:spTree>
    <p:extLst>
      <p:ext uri="{BB962C8B-B14F-4D97-AF65-F5344CB8AC3E}">
        <p14:creationId xmlns:p14="http://schemas.microsoft.com/office/powerpoint/2010/main" val="5970647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KUDOs</a:t>
            </a:r>
          </a:p>
        </p:txBody>
      </p:sp>
      <p:sp>
        <p:nvSpPr>
          <p:cNvPr id="3" name="Content Placeholder 2"/>
          <p:cNvSpPr>
            <a:spLocks noGrp="1"/>
          </p:cNvSpPr>
          <p:nvPr>
            <p:ph idx="1"/>
          </p:nvPr>
        </p:nvSpPr>
        <p:spPr>
          <a:xfrm>
            <a:off x="457200" y="1123950"/>
            <a:ext cx="8229600" cy="5002213"/>
          </a:xfrm>
        </p:spPr>
        <p:txBody>
          <a:bodyPr>
            <a:normAutofit/>
          </a:bodyPr>
          <a:lstStyle/>
          <a:p>
            <a:pPr>
              <a:buNone/>
            </a:pPr>
            <a:r>
              <a:rPr lang="en-US" sz="2800" dirty="0"/>
              <a:t>What will participants:</a:t>
            </a:r>
          </a:p>
          <a:p>
            <a:pPr lvl="1">
              <a:buFont typeface="Arial" pitchFamily="34" charset="0"/>
              <a:buChar char="•"/>
            </a:pPr>
            <a:r>
              <a:rPr lang="en-US" b="1" dirty="0"/>
              <a:t>Know: </a:t>
            </a:r>
            <a:r>
              <a:rPr lang="en-US" dirty="0"/>
              <a:t>How to identify the components of higher-order thinking  questions</a:t>
            </a:r>
          </a:p>
          <a:p>
            <a:pPr lvl="1">
              <a:buFont typeface="Arial" pitchFamily="34" charset="0"/>
              <a:buChar char="•"/>
            </a:pPr>
            <a:endParaRPr lang="en-US" dirty="0"/>
          </a:p>
          <a:p>
            <a:pPr lvl="1">
              <a:buFont typeface="Arial" pitchFamily="34" charset="0"/>
              <a:buChar char="•"/>
            </a:pPr>
            <a:r>
              <a:rPr lang="en-US" b="1" dirty="0"/>
              <a:t>Understand: </a:t>
            </a:r>
            <a:r>
              <a:rPr lang="en-US" dirty="0"/>
              <a:t>How to introduce H.O.T questions within the classroom lesson</a:t>
            </a:r>
          </a:p>
          <a:p>
            <a:pPr lvl="1">
              <a:buFont typeface="Arial" pitchFamily="34" charset="0"/>
              <a:buChar char="•"/>
            </a:pPr>
            <a:endParaRPr lang="en-US" u="sng" dirty="0"/>
          </a:p>
          <a:p>
            <a:pPr lvl="1">
              <a:buFont typeface="Arial" pitchFamily="34" charset="0"/>
              <a:buChar char="•"/>
            </a:pPr>
            <a:r>
              <a:rPr lang="en-US" b="1" u="sng" dirty="0"/>
              <a:t>Do</a:t>
            </a:r>
            <a:r>
              <a:rPr lang="en-US" b="1" dirty="0"/>
              <a:t> </a:t>
            </a:r>
            <a:r>
              <a:rPr lang="en-US" dirty="0"/>
              <a:t>Practice identifying, reading and developing  H.O.T questions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1066800"/>
            <a:ext cx="5689600" cy="2476576"/>
          </a:xfrm>
          <a:prstGeom prst="rect">
            <a:avLst/>
          </a:prstGeom>
        </p:spPr>
        <p:txBody>
          <a:bodyPr wrap="square">
            <a:spAutoFit/>
          </a:bodyPr>
          <a:lstStyle/>
          <a:p>
            <a:pPr>
              <a:lnSpc>
                <a:spcPct val="140000"/>
              </a:lnSpc>
            </a:pPr>
            <a:r>
              <a:rPr lang="en-US" sz="2800" dirty="0">
                <a:latin typeface="Arial" charset="0"/>
              </a:rPr>
              <a:t>There is a whole website dedicated to digital Bloom’s! Check it out here: http://visualblooms.wikispaces.com/</a:t>
            </a:r>
            <a:endParaRPr lang="en-US" sz="2800" dirty="0"/>
          </a:p>
        </p:txBody>
      </p:sp>
    </p:spTree>
    <p:extLst>
      <p:ext uri="{BB962C8B-B14F-4D97-AF65-F5344CB8AC3E}">
        <p14:creationId xmlns:p14="http://schemas.microsoft.com/office/powerpoint/2010/main" val="152868936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01800" y="1258838"/>
            <a:ext cx="6273800" cy="4224233"/>
          </a:xfrm>
          <a:prstGeom prst="rect">
            <a:avLst/>
          </a:prstGeom>
        </p:spPr>
        <p:txBody>
          <a:bodyPr wrap="square">
            <a:spAutoFit/>
          </a:bodyPr>
          <a:lstStyle/>
          <a:p>
            <a:pPr>
              <a:lnSpc>
                <a:spcPct val="150000"/>
              </a:lnSpc>
            </a:pPr>
            <a:br>
              <a:rPr lang="en-US" dirty="0">
                <a:latin typeface="Arial" charset="0"/>
              </a:rPr>
            </a:br>
            <a:r>
              <a:rPr lang="en-US" sz="2400" dirty="0" err="1">
                <a:latin typeface="Arial" charset="0"/>
              </a:rPr>
              <a:t>EduPress</a:t>
            </a:r>
            <a:r>
              <a:rPr lang="en-US" sz="2400" dirty="0">
                <a:latin typeface="Arial" charset="0"/>
              </a:rPr>
              <a:t>. (</a:t>
            </a:r>
            <a:r>
              <a:rPr lang="en-US" sz="2400" dirty="0" err="1">
                <a:latin typeface="Arial" charset="0"/>
              </a:rPr>
              <a:t>n.d</a:t>
            </a:r>
            <a:r>
              <a:rPr lang="en-US" sz="2400" dirty="0">
                <a:latin typeface="Arial" charset="0"/>
              </a:rPr>
              <a:t>.). Questions for the Revised Bloom's Taxonomy. Retrieved June 5, 2011, from </a:t>
            </a:r>
            <a:r>
              <a:rPr lang="en-US" sz="2400" dirty="0" err="1">
                <a:latin typeface="Arial" charset="0"/>
              </a:rPr>
              <a:t>EduPress</a:t>
            </a:r>
            <a:r>
              <a:rPr lang="en-US" sz="2400" dirty="0">
                <a:latin typeface="Arial" charset="0"/>
              </a:rPr>
              <a:t> Inc.: http://www.highsmith.com/edupress/Quick-Flip-Questions-for-the-Revised-Blooms-Taxonomy-c_23506705/EP729/</a:t>
            </a:r>
            <a:br>
              <a:rPr lang="en-US" dirty="0">
                <a:latin typeface="Arial" charset="0"/>
              </a:rPr>
            </a:br>
            <a:endParaRPr lang="en-US" dirty="0"/>
          </a:p>
        </p:txBody>
      </p:sp>
      <p:sp>
        <p:nvSpPr>
          <p:cNvPr id="3" name="Title 2"/>
          <p:cNvSpPr>
            <a:spLocks noGrp="1"/>
          </p:cNvSpPr>
          <p:nvPr>
            <p:ph type="title"/>
          </p:nvPr>
        </p:nvSpPr>
        <p:spPr/>
        <p:txBody>
          <a:bodyPr/>
          <a:lstStyle/>
          <a:p>
            <a:r>
              <a:rPr lang="en-US" dirty="0">
                <a:latin typeface="Arial" charset="0"/>
              </a:rPr>
              <a:t>Bibliography</a:t>
            </a:r>
            <a:endParaRPr lang="en-US" dirty="0"/>
          </a:p>
        </p:txBody>
      </p:sp>
    </p:spTree>
    <p:extLst>
      <p:ext uri="{BB962C8B-B14F-4D97-AF65-F5344CB8AC3E}">
        <p14:creationId xmlns:p14="http://schemas.microsoft.com/office/powerpoint/2010/main" val="80044247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00666" y="1418553"/>
            <a:ext cx="7586133" cy="2607347"/>
          </a:xfrm>
        </p:spPr>
        <p:txBody>
          <a:bodyPr>
            <a:normAutofit/>
          </a:bodyPr>
          <a:lstStyle/>
          <a:p>
            <a:pPr algn="l"/>
            <a:r>
              <a:rPr lang="en-US" sz="2800" dirty="0"/>
              <a:t>How does this saying relate to today’s lesson?</a:t>
            </a:r>
            <a:br>
              <a:rPr lang="en-US" sz="2800" dirty="0"/>
            </a:br>
            <a:br>
              <a:rPr lang="en-US" sz="2800" dirty="0"/>
            </a:br>
            <a:r>
              <a:rPr lang="en-US" sz="2800" dirty="0"/>
              <a:t>“ Experience and cunning are more valuable than youth and skill.”</a:t>
            </a:r>
          </a:p>
        </p:txBody>
      </p:sp>
      <p:sp>
        <p:nvSpPr>
          <p:cNvPr id="5" name="TextBox 4"/>
          <p:cNvSpPr txBox="1"/>
          <p:nvPr/>
        </p:nvSpPr>
        <p:spPr>
          <a:xfrm>
            <a:off x="457200" y="833777"/>
            <a:ext cx="7896578" cy="584776"/>
          </a:xfrm>
          <a:prstGeom prst="rect">
            <a:avLst/>
          </a:prstGeom>
          <a:noFill/>
        </p:spPr>
        <p:txBody>
          <a:bodyPr wrap="square" rtlCol="0">
            <a:spAutoFit/>
          </a:bodyPr>
          <a:lstStyle/>
          <a:p>
            <a:pPr algn="ctr"/>
            <a:r>
              <a:rPr lang="en-US" sz="2800" dirty="0"/>
              <a:t>Ticket Out The </a:t>
            </a:r>
            <a:r>
              <a:rPr lang="en-US" sz="3200" dirty="0"/>
              <a:t>Door</a:t>
            </a:r>
          </a:p>
        </p:txBody>
      </p:sp>
      <p:pic>
        <p:nvPicPr>
          <p:cNvPr id="23556" name="Picture 4" descr="Little fox Banque d'images - 10196988"/>
          <p:cNvPicPr>
            <a:picLocks noChangeAspect="1" noChangeArrowheads="1"/>
          </p:cNvPicPr>
          <p:nvPr/>
        </p:nvPicPr>
        <p:blipFill>
          <a:blip r:embed="rId3"/>
          <a:srcRect/>
          <a:stretch>
            <a:fillRect/>
          </a:stretch>
        </p:blipFill>
        <p:spPr bwMode="auto">
          <a:xfrm>
            <a:off x="4743450" y="3721099"/>
            <a:ext cx="3895725" cy="2613025"/>
          </a:xfrm>
          <a:prstGeom prst="rect">
            <a:avLst/>
          </a:prstGeom>
          <a:noFill/>
        </p:spPr>
      </p:pic>
      <p:pic>
        <p:nvPicPr>
          <p:cNvPr id="23558" name="Picture 6" descr="Une illustration de vecteur de bande dessinée d'un renard rusé. Banque d'images - 39710737"/>
          <p:cNvPicPr>
            <a:picLocks noChangeAspect="1" noChangeArrowheads="1"/>
          </p:cNvPicPr>
          <p:nvPr/>
        </p:nvPicPr>
        <p:blipFill>
          <a:blip r:embed="rId4"/>
          <a:srcRect/>
          <a:stretch>
            <a:fillRect/>
          </a:stretch>
        </p:blipFill>
        <p:spPr bwMode="auto">
          <a:xfrm>
            <a:off x="1574800" y="3721099"/>
            <a:ext cx="3168650" cy="2143125"/>
          </a:xfrm>
          <a:prstGeom prst="rect">
            <a:avLst/>
          </a:prstGeom>
          <a:noFill/>
        </p:spPr>
      </p:pic>
    </p:spTree>
    <p:extLst>
      <p:ext uri="{BB962C8B-B14F-4D97-AF65-F5344CB8AC3E}">
        <p14:creationId xmlns:p14="http://schemas.microsoft.com/office/powerpoint/2010/main" val="45437043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District Contact</a:t>
            </a:r>
          </a:p>
        </p:txBody>
      </p:sp>
      <p:sp>
        <p:nvSpPr>
          <p:cNvPr id="3" name="Content Placeholder 2"/>
          <p:cNvSpPr>
            <a:spLocks noGrp="1"/>
          </p:cNvSpPr>
          <p:nvPr>
            <p:ph idx="1"/>
          </p:nvPr>
        </p:nvSpPr>
        <p:spPr/>
        <p:txBody>
          <a:bodyPr/>
          <a:lstStyle/>
          <a:p>
            <a:r>
              <a:rPr lang="en-US" dirty="0"/>
              <a:t>Contact Cassandra R. Turner, PhD</a:t>
            </a:r>
          </a:p>
          <a:p>
            <a:pPr>
              <a:buNone/>
            </a:pPr>
            <a:r>
              <a:rPr lang="en-US" dirty="0"/>
              <a:t>    </a:t>
            </a:r>
            <a:r>
              <a:rPr lang="en-US" dirty="0">
                <a:hlinkClick r:id="rId2"/>
              </a:rPr>
              <a:t>turnercr@scsk12.org</a:t>
            </a:r>
            <a:endParaRPr lang="en-US" dirty="0"/>
          </a:p>
          <a:p>
            <a:pPr>
              <a:buNone/>
            </a:pPr>
            <a:r>
              <a:rPr lang="en-US" dirty="0"/>
              <a:t>    901-416-3662</a:t>
            </a:r>
          </a:p>
          <a:p>
            <a:pPr marL="0" indent="0">
              <a:buNone/>
            </a:pPr>
            <a:endParaRPr lang="en-US" dirty="0"/>
          </a:p>
        </p:txBody>
      </p:sp>
    </p:spTree>
    <p:extLst>
      <p:ext uri="{BB962C8B-B14F-4D97-AF65-F5344CB8AC3E}">
        <p14:creationId xmlns:p14="http://schemas.microsoft.com/office/powerpoint/2010/main" val="3031515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04402" y="494497"/>
            <a:ext cx="7735195" cy="9541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a:t>
            </a:r>
            <a:r>
              <a:rPr kumimoji="0" lang="en-US" sz="2800" b="1" i="1" u="none" strike="noStrike" cap="none" normalizeH="0" baseline="0" dirty="0">
                <a:ln>
                  <a:noFill/>
                </a:ln>
                <a:solidFill>
                  <a:schemeClr val="tx1"/>
                </a:solidFill>
                <a:effectLst/>
                <a:latin typeface="Calibri" pitchFamily="34" charset="0"/>
                <a:ea typeface="Calibri" pitchFamily="34" charset="0"/>
                <a:cs typeface="Times New Roman" pitchFamily="18" charset="0"/>
              </a:rPr>
              <a:t>Those who know how to think need no teachers.” </a:t>
            </a:r>
            <a:br>
              <a:rPr kumimoji="0" lang="en-US" sz="2800" b="1" i="1" u="none" strike="noStrike" cap="none" normalizeH="0" baseline="0" dirty="0">
                <a:ln>
                  <a:noFill/>
                </a:ln>
                <a:solidFill>
                  <a:schemeClr val="tx1"/>
                </a:solidFill>
                <a:effectLst/>
                <a:latin typeface="Calibri" pitchFamily="34" charset="0"/>
                <a:ea typeface="Calibri" pitchFamily="34" charset="0"/>
                <a:cs typeface="Times New Roman" pitchFamily="18" charset="0"/>
              </a:rPr>
            </a:br>
            <a:r>
              <a:rPr kumimoji="0" lang="en-US" sz="2800" b="1" i="1" u="none" strike="noStrike" cap="none" normalizeH="0" baseline="0" dirty="0">
                <a:ln>
                  <a:noFill/>
                </a:ln>
                <a:solidFill>
                  <a:schemeClr val="tx1"/>
                </a:solidFill>
                <a:effectLst/>
                <a:latin typeface="Calibri" pitchFamily="34" charset="0"/>
                <a:ea typeface="Calibri" pitchFamily="34" charset="0"/>
                <a:cs typeface="Times New Roman" pitchFamily="18" charset="0"/>
              </a:rPr>
              <a:t>-Mahatma</a:t>
            </a:r>
            <a:r>
              <a:rPr kumimoji="0" lang="en-US" sz="2800" b="1" i="0" u="none" strike="noStrike" cap="none" normalizeH="0" baseline="0" dirty="0">
                <a:ln>
                  <a:noFill/>
                </a:ln>
                <a:solidFill>
                  <a:schemeClr val="tx1"/>
                </a:solidFill>
                <a:effectLst/>
                <a:latin typeface="Calibri" pitchFamily="34" charset="0"/>
                <a:ea typeface="Calibri" pitchFamily="34" charset="0"/>
                <a:cs typeface="Times New Roman" pitchFamily="18" charset="0"/>
              </a:rPr>
              <a:t> </a:t>
            </a:r>
            <a:r>
              <a:rPr kumimoji="0" lang="en-US" sz="2800" b="1" i="1" u="none" strike="noStrike" cap="none" normalizeH="0" baseline="0" dirty="0">
                <a:ln>
                  <a:noFill/>
                </a:ln>
                <a:solidFill>
                  <a:schemeClr val="tx1"/>
                </a:solidFill>
                <a:effectLst/>
                <a:latin typeface="Calibri" pitchFamily="34" charset="0"/>
                <a:ea typeface="Calibri" pitchFamily="34" charset="0"/>
                <a:cs typeface="Times New Roman" pitchFamily="18" charset="0"/>
              </a:rPr>
              <a:t> Gandhi</a:t>
            </a:r>
            <a:endParaRPr kumimoji="0" lang="en-US" sz="2800" b="1" i="0" u="none" strike="noStrike" cap="none" normalizeH="0" baseline="0" dirty="0">
              <a:ln>
                <a:noFill/>
              </a:ln>
              <a:solidFill>
                <a:schemeClr val="tx1"/>
              </a:solidFill>
              <a:effectLst/>
              <a:latin typeface="Arial" pitchFamily="34" charset="0"/>
            </a:endParaRPr>
          </a:p>
        </p:txBody>
      </p:sp>
      <p:pic>
        <p:nvPicPr>
          <p:cNvPr id="3" name="Picture 2"/>
          <p:cNvPicPr/>
          <p:nvPr/>
        </p:nvPicPr>
        <p:blipFill>
          <a:blip r:embed="rId3" cstate="print"/>
          <a:stretch>
            <a:fillRect/>
          </a:stretch>
        </p:blipFill>
        <p:spPr>
          <a:xfrm>
            <a:off x="1371600" y="1981201"/>
            <a:ext cx="6191250" cy="299085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Higher Order Thinking (H.O.T.) Quick Facts</a:t>
            </a:r>
          </a:p>
        </p:txBody>
      </p:sp>
      <p:sp>
        <p:nvSpPr>
          <p:cNvPr id="3" name="Content Placeholder 2"/>
          <p:cNvSpPr>
            <a:spLocks noGrp="1"/>
          </p:cNvSpPr>
          <p:nvPr>
            <p:ph sz="half" idx="1"/>
          </p:nvPr>
        </p:nvSpPr>
        <p:spPr/>
        <p:txBody>
          <a:bodyPr/>
          <a:lstStyle/>
          <a:p>
            <a:r>
              <a:rPr lang="en-US" dirty="0"/>
              <a:t>No one  thinks perfectly or poorly all the time</a:t>
            </a:r>
          </a:p>
          <a:p>
            <a:r>
              <a:rPr lang="en-US" dirty="0"/>
              <a:t>Memorizing something is not the same as thinking about it.</a:t>
            </a:r>
          </a:p>
          <a:p>
            <a:r>
              <a:rPr lang="en-US" dirty="0"/>
              <a:t>You can memorize something without understanding it.</a:t>
            </a:r>
          </a:p>
        </p:txBody>
      </p:sp>
      <p:sp>
        <p:nvSpPr>
          <p:cNvPr id="4" name="Content Placeholder 3"/>
          <p:cNvSpPr>
            <a:spLocks noGrp="1"/>
          </p:cNvSpPr>
          <p:nvPr>
            <p:ph sz="half" idx="2"/>
          </p:nvPr>
        </p:nvSpPr>
        <p:spPr/>
        <p:txBody>
          <a:bodyPr/>
          <a:lstStyle/>
          <a:p>
            <a:r>
              <a:rPr lang="en-US" dirty="0"/>
              <a:t>Thinking is done in both words and pictures.</a:t>
            </a:r>
          </a:p>
          <a:p>
            <a:r>
              <a:rPr lang="en-US" dirty="0"/>
              <a:t>There are three (3) main types of intelligence and thinking:</a:t>
            </a:r>
          </a:p>
          <a:p>
            <a:pPr lvl="1"/>
            <a:r>
              <a:rPr lang="en-US" dirty="0"/>
              <a:t>Analytical</a:t>
            </a:r>
          </a:p>
          <a:p>
            <a:pPr lvl="1"/>
            <a:r>
              <a:rPr lang="en-US" dirty="0"/>
              <a:t>Creative </a:t>
            </a:r>
          </a:p>
          <a:p>
            <a:pPr lvl="1"/>
            <a:r>
              <a:rPr lang="en-US" dirty="0"/>
              <a:t>Practical</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lnSpcReduction="10000"/>
          </a:bodyPr>
          <a:lstStyle/>
          <a:p>
            <a:r>
              <a:rPr lang="en-US" dirty="0"/>
              <a:t>HOT does not include memorization.</a:t>
            </a:r>
          </a:p>
          <a:p>
            <a:r>
              <a:rPr lang="en-US" dirty="0"/>
              <a:t>HOT requires that we do something with the facts.</a:t>
            </a:r>
          </a:p>
          <a:p>
            <a:r>
              <a:rPr lang="en-US" dirty="0"/>
              <a:t>We must understand the facts, connect them to each other, categorize , manipulate and put them together in new or novel ways.</a:t>
            </a:r>
          </a:p>
          <a:p>
            <a:endParaRPr lang="en-US" dirty="0"/>
          </a:p>
        </p:txBody>
      </p:sp>
      <p:sp>
        <p:nvSpPr>
          <p:cNvPr id="4" name="Content Placeholder 3"/>
          <p:cNvSpPr>
            <a:spLocks noGrp="1"/>
          </p:cNvSpPr>
          <p:nvPr>
            <p:ph sz="half" idx="2"/>
          </p:nvPr>
        </p:nvSpPr>
        <p:spPr/>
        <p:txBody>
          <a:bodyPr>
            <a:normAutofit lnSpcReduction="10000"/>
          </a:bodyPr>
          <a:lstStyle/>
          <a:p>
            <a:r>
              <a:rPr lang="en-US" dirty="0"/>
              <a:t>HOT requires </a:t>
            </a:r>
            <a:r>
              <a:rPr lang="en-US" dirty="0" err="1"/>
              <a:t>metacognition</a:t>
            </a:r>
            <a:endParaRPr lang="en-US" dirty="0"/>
          </a:p>
          <a:p>
            <a:pPr>
              <a:buNone/>
            </a:pPr>
            <a:r>
              <a:rPr lang="en-US" dirty="0"/>
              <a:t>   (</a:t>
            </a:r>
            <a:r>
              <a:rPr lang="en-US" b="1" i="1" dirty="0"/>
              <a:t>Thinking about your thinking</a:t>
            </a:r>
            <a:r>
              <a:rPr lang="en-US" dirty="0"/>
              <a:t>)</a:t>
            </a:r>
          </a:p>
          <a:p>
            <a:pPr>
              <a:buNone/>
            </a:pPr>
            <a:r>
              <a:rPr lang="en-US" dirty="0"/>
              <a:t>     Contemplating and revising thoughts continuously to make sure they truly understand the information</a:t>
            </a:r>
          </a:p>
        </p:txBody>
      </p:sp>
      <p:sp>
        <p:nvSpPr>
          <p:cNvPr id="5" name="Rectangle 4"/>
          <p:cNvSpPr/>
          <p:nvPr/>
        </p:nvSpPr>
        <p:spPr>
          <a:xfrm>
            <a:off x="2024024" y="369412"/>
            <a:ext cx="5248352" cy="1077218"/>
          </a:xfrm>
          <a:prstGeom prst="rect">
            <a:avLst/>
          </a:prstGeom>
        </p:spPr>
        <p:txBody>
          <a:bodyPr wrap="none">
            <a:spAutoFit/>
          </a:bodyPr>
          <a:lstStyle/>
          <a:p>
            <a:r>
              <a:rPr lang="en-US" sz="3200" dirty="0"/>
              <a:t>Higher Order Thinking (H.O.T.) </a:t>
            </a:r>
          </a:p>
          <a:p>
            <a:r>
              <a:rPr lang="en-US" sz="3200" dirty="0"/>
              <a:t>Quick Facts-Continued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3" cstate="print"/>
          <a:srcRect t="8727" b="8727"/>
          <a:stretch>
            <a:fillRect/>
          </a:stretch>
        </p:blipFill>
        <p:spPr>
          <a:xfrm>
            <a:off x="457200" y="1393166"/>
            <a:ext cx="8229600" cy="4448834"/>
          </a:xfrm>
          <a:prstGeom prst="rect">
            <a:avLst/>
          </a:prstGeom>
        </p:spPr>
      </p:pic>
      <p:sp>
        <p:nvSpPr>
          <p:cNvPr id="3" name="Title 2"/>
          <p:cNvSpPr>
            <a:spLocks noGrp="1"/>
          </p:cNvSpPr>
          <p:nvPr>
            <p:ph type="title"/>
          </p:nvPr>
        </p:nvSpPr>
        <p:spPr>
          <a:xfrm>
            <a:off x="457200" y="203200"/>
            <a:ext cx="8229600" cy="1143000"/>
          </a:xfrm>
        </p:spPr>
        <p:txBody>
          <a:bodyPr>
            <a:normAutofit/>
          </a:bodyPr>
          <a:lstStyle/>
          <a:p>
            <a:r>
              <a:rPr lang="en-US" sz="3200" dirty="0"/>
              <a:t>We all think….but are we using H.O.T skills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6177E60D8B90E4886D4ECB284F1173E" ma:contentTypeVersion="4" ma:contentTypeDescription="Create a new document." ma:contentTypeScope="" ma:versionID="164582938b3378cddfda73dbfe02da69">
  <xsd:schema xmlns:xsd="http://www.w3.org/2001/XMLSchema" xmlns:xs="http://www.w3.org/2001/XMLSchema" xmlns:p="http://schemas.microsoft.com/office/2006/metadata/properties" xmlns:ns2="2067e6e8-08aa-4148-ba8d-68793e2e1319" xmlns:ns3="da5eab67-5189-4400-8412-aa0d70baa1fc" targetNamespace="http://schemas.microsoft.com/office/2006/metadata/properties" ma:root="true" ma:fieldsID="34117cc8e91291afacb848e237169ed8" ns2:_="" ns3:_="">
    <xsd:import namespace="2067e6e8-08aa-4148-ba8d-68793e2e1319"/>
    <xsd:import namespace="da5eab67-5189-4400-8412-aa0d70baa1f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67e6e8-08aa-4148-ba8d-68793e2e1319"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a5eab67-5189-4400-8412-aa0d70baa1fc"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9BEC4CA-8FDA-4200-B5BD-2A39CBE53E8B}"/>
</file>

<file path=customXml/itemProps2.xml><?xml version="1.0" encoding="utf-8"?>
<ds:datastoreItem xmlns:ds="http://schemas.openxmlformats.org/officeDocument/2006/customXml" ds:itemID="{066510CF-9E16-42DE-BC41-84839034AE01}"/>
</file>

<file path=customXml/itemProps3.xml><?xml version="1.0" encoding="utf-8"?>
<ds:datastoreItem xmlns:ds="http://schemas.openxmlformats.org/officeDocument/2006/customXml" ds:itemID="{649A55E4-C167-44AE-ACB0-462DC64BDF61}"/>
</file>

<file path=docProps/app.xml><?xml version="1.0" encoding="utf-8"?>
<Properties xmlns="http://schemas.openxmlformats.org/officeDocument/2006/extended-properties" xmlns:vt="http://schemas.openxmlformats.org/officeDocument/2006/docPropsVTypes">
  <TotalTime>5965</TotalTime>
  <Words>2362</Words>
  <Application>Microsoft Office PowerPoint</Application>
  <PresentationFormat>On-screen Show (4:3)</PresentationFormat>
  <Paragraphs>328</Paragraphs>
  <Slides>53</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ＭＳ Ｐゴシック</vt:lpstr>
      <vt:lpstr>Arial</vt:lpstr>
      <vt:lpstr>Calibri</vt:lpstr>
      <vt:lpstr>Times New Roman</vt:lpstr>
      <vt:lpstr>Office Theme</vt:lpstr>
      <vt:lpstr>Sample Higher Order Thinking Questions and Statements  </vt:lpstr>
      <vt:lpstr>Do Now</vt:lpstr>
      <vt:lpstr>Norms</vt:lpstr>
      <vt:lpstr>Objectives</vt:lpstr>
      <vt:lpstr>KUDOs</vt:lpstr>
      <vt:lpstr>PowerPoint Presentation</vt:lpstr>
      <vt:lpstr>Higher Order Thinking (H.O.T.) Quick Facts</vt:lpstr>
      <vt:lpstr>PowerPoint Presentation</vt:lpstr>
      <vt:lpstr>We all think….but are we using H.O.T skills</vt:lpstr>
      <vt:lpstr>Section 1: Sample Guided Questions</vt:lpstr>
      <vt:lpstr>Sample Reflection-Guided Questions and Statements</vt:lpstr>
      <vt:lpstr>PowerPoint Presentation</vt:lpstr>
      <vt:lpstr>Volleyball and Soccer Sample  H.O.T. Questions and Statements.</vt:lpstr>
      <vt:lpstr>Soccer HOT Questions</vt:lpstr>
      <vt:lpstr>Sample H.O.T. Questions for Track </vt:lpstr>
      <vt:lpstr>Ball Motion H.O.T. Questions and Statements</vt:lpstr>
      <vt:lpstr>HOT Ball Questions Cont.-</vt:lpstr>
      <vt:lpstr>HOT Ball Questions –Cont.</vt:lpstr>
      <vt:lpstr>Golf &amp;Tennis  H.O.T. Questions-Statements</vt:lpstr>
      <vt:lpstr> Sample Reflection-Guided Questions and Statements</vt:lpstr>
      <vt:lpstr>Reflection: MODELING </vt:lpstr>
      <vt:lpstr>Section 2: “Tiers of Revised Bloom’s Taxonomy  Remembering Questions:   Lower Order Thinking Skill </vt:lpstr>
      <vt:lpstr>Creating Questions: Highest Order Thinking Skill</vt:lpstr>
      <vt:lpstr>Evaluating Questions</vt:lpstr>
      <vt:lpstr>Applying Questions  </vt:lpstr>
      <vt:lpstr>Q-A H.O.T Questions</vt:lpstr>
      <vt:lpstr>Understanding Questions</vt:lpstr>
      <vt:lpstr>“Thinking is the hardest work there is, which is probably the reason why so few engage in it.”  -Henry Ford Higher Order Thinking (H.O.T.)   </vt:lpstr>
      <vt:lpstr>Objective Review</vt:lpstr>
      <vt:lpstr>Reflection:   One minute paper on post-it</vt:lpstr>
      <vt:lpstr>Next steps and activities for follow up</vt:lpstr>
      <vt:lpstr>Closing-Ticket Out-The Door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Using Understanding in a Lesson </vt:lpstr>
      <vt:lpstr>PowerPoint Presentation</vt:lpstr>
      <vt:lpstr>PowerPoint Presentation</vt:lpstr>
      <vt:lpstr>Bibliography</vt:lpstr>
      <vt:lpstr>How does this saying relate to today’s lesson?  “ Experience and cunning are more valuable than youth and skill.”</vt:lpstr>
      <vt:lpstr>District Contact</vt:lpstr>
    </vt:vector>
  </TitlesOfParts>
  <Company>Shelby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Headline Here.</dc:title>
  <dc:creator>Robert LaBonia</dc:creator>
  <cp:lastModifiedBy>KELLEY P GREENE</cp:lastModifiedBy>
  <cp:revision>188</cp:revision>
  <cp:lastPrinted>2017-12-18T16:46:13Z</cp:lastPrinted>
  <dcterms:created xsi:type="dcterms:W3CDTF">2015-01-26T22:34:29Z</dcterms:created>
  <dcterms:modified xsi:type="dcterms:W3CDTF">2017-12-18T21:11:14Z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0x01010086177E60D8B90E4886D4ECB284F1173E</vt:lpwstr>
  </property>
</Properties>
</file>