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4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30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CD"/>
          </a:solidFill>
        </a:fill>
      </a:tcStyle>
    </a:wholeTbl>
    <a:band2H>
      <a:tcTxStyle/>
      <a:tcStyle>
        <a:tcBdr/>
        <a:fill>
          <a:solidFill>
            <a:srgbClr val="F3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4F9"/>
          </a:solidFill>
        </a:fill>
      </a:tcStyle>
    </a:wholeTbl>
    <a:band2H>
      <a:tcTxStyle/>
      <a:tcStyle>
        <a:tcBdr/>
        <a:fill>
          <a:solidFill>
            <a:srgbClr val="F3EB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BDF"/>
          </a:solidFill>
        </a:fill>
      </a:tcStyle>
    </a:wholeTbl>
    <a:band2H>
      <a:tcTxStyle/>
      <a:tcStyle>
        <a:tcBdr/>
        <a:fill>
          <a:solidFill>
            <a:srgbClr val="EAEE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78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Gill Sans MT"/>
      </a:defRPr>
    </a:lvl1pPr>
    <a:lvl2pPr indent="228600" defTabSz="457200" latinLnBrk="0">
      <a:defRPr sz="1200">
        <a:latin typeface="+mj-lt"/>
        <a:ea typeface="+mj-ea"/>
        <a:cs typeface="+mj-cs"/>
        <a:sym typeface="Gill Sans MT"/>
      </a:defRPr>
    </a:lvl2pPr>
    <a:lvl3pPr indent="457200" defTabSz="457200" latinLnBrk="0">
      <a:defRPr sz="1200">
        <a:latin typeface="+mj-lt"/>
        <a:ea typeface="+mj-ea"/>
        <a:cs typeface="+mj-cs"/>
        <a:sym typeface="Gill Sans MT"/>
      </a:defRPr>
    </a:lvl3pPr>
    <a:lvl4pPr indent="685800" defTabSz="457200" latinLnBrk="0">
      <a:defRPr sz="1200">
        <a:latin typeface="+mj-lt"/>
        <a:ea typeface="+mj-ea"/>
        <a:cs typeface="+mj-cs"/>
        <a:sym typeface="Gill Sans MT"/>
      </a:defRPr>
    </a:lvl4pPr>
    <a:lvl5pPr indent="914400" defTabSz="457200" latinLnBrk="0">
      <a:defRPr sz="1200">
        <a:latin typeface="+mj-lt"/>
        <a:ea typeface="+mj-ea"/>
        <a:cs typeface="+mj-cs"/>
        <a:sym typeface="Gill Sans MT"/>
      </a:defRPr>
    </a:lvl5pPr>
    <a:lvl6pPr indent="1143000" defTabSz="457200" latinLnBrk="0">
      <a:defRPr sz="1200">
        <a:latin typeface="+mj-lt"/>
        <a:ea typeface="+mj-ea"/>
        <a:cs typeface="+mj-cs"/>
        <a:sym typeface="Gill Sans MT"/>
      </a:defRPr>
    </a:lvl6pPr>
    <a:lvl7pPr indent="1371600" defTabSz="457200" latinLnBrk="0">
      <a:defRPr sz="1200">
        <a:latin typeface="+mj-lt"/>
        <a:ea typeface="+mj-ea"/>
        <a:cs typeface="+mj-cs"/>
        <a:sym typeface="Gill Sans MT"/>
      </a:defRPr>
    </a:lvl7pPr>
    <a:lvl8pPr indent="1600200" defTabSz="457200" latinLnBrk="0">
      <a:defRPr sz="1200">
        <a:latin typeface="+mj-lt"/>
        <a:ea typeface="+mj-ea"/>
        <a:cs typeface="+mj-cs"/>
        <a:sym typeface="Gill Sans MT"/>
      </a:defRPr>
    </a:lvl8pPr>
    <a:lvl9pPr indent="1828800" defTabSz="457200" latinLnBrk="0">
      <a:defRPr sz="1200">
        <a:latin typeface="+mj-lt"/>
        <a:ea typeface="+mj-ea"/>
        <a:cs typeface="+mj-cs"/>
        <a:sym typeface="Gill Sans M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9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1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2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3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1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6" cy="104923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2063395"/>
            <a:ext cx="10394708" cy="331119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5911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1447191" y="804162"/>
            <a:ext cx="9607661" cy="10563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47191" y="2019549"/>
            <a:ext cx="4645153" cy="80194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412362" y="2023003"/>
            <a:ext cx="4645153" cy="802238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0128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451205" y="1129513"/>
            <a:ext cx="5532329" cy="183058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24389" y="1122542"/>
            <a:ext cx="2791172" cy="386632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50329" y="3145992"/>
            <a:ext cx="5524404" cy="200374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/>
            </a:lvl1pPr>
            <a:lvl2pPr marL="0" indent="457200">
              <a:buClrTx/>
              <a:buSzTx/>
              <a:buFontTx/>
              <a:buNone/>
              <a:defRPr sz="1800"/>
            </a:lvl2pPr>
            <a:lvl3pPr marL="0" indent="914400">
              <a:buClrTx/>
              <a:buSzTx/>
              <a:buFontTx/>
              <a:buNone/>
              <a:defRPr sz="1800"/>
            </a:lvl3pPr>
            <a:lvl4pPr marL="0" indent="1371600">
              <a:buClrTx/>
              <a:buSzTx/>
              <a:buFontTx/>
              <a:buNone/>
              <a:defRPr sz="1800"/>
            </a:lvl4pPr>
            <a:lvl5pPr marL="0" indent="1828800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5985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6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E5059C3-6A89-4494-99FF-5A4D6FFD50EB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68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0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5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3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1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4/22/21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8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4/22/21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5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hyperlink" Target="http://www.fundamentalfitness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mailto:gretaheals@yahoo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://www.thechiroplace.net/" TargetMode="External"/><Relationship Id="rId4" Type="http://schemas.openxmlformats.org/officeDocument/2006/relationships/hyperlink" Target="https://www.google.com/search?q=the+chiro+place&amp;source=lmns&amp;bih=687&amp;biw=1440&amp;rlz=1C5CHFA_enUS910US910&amp;safe=strict&amp;hl=en&amp;sa=X&amp;ved=2ahUKEwiByrrK14TsAhWENVMKHeBkBQ4Q_AUoAHoECAEQA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thecitysilo.com/ea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hyperlink" Target="https://www.google.com/search?q=city+silo&amp;source=lmns&amp;bih=687&amp;biw=1440&amp;rlz=1C5CHFA_enUS910US910&amp;safe=strict&amp;hl=en&amp;sa=X&amp;ved=2ahUKEwjYqKOSzafsAhWTB1MKHbOqAjkQ_AUoAHoECAEQAA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hyperlink" Target="http://www.eatyourveggie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uuwa.com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cypressnaturalsmemphis@gmail.com" TargetMode="External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cypressnaturalsmemphis.com/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hyperlink" Target="https://www.google.com/search?q=family+leisure&amp;source=lmns&amp;bih=687&amp;biw=1440&amp;rlz=1C5CHFA_enUS910US910&amp;hl=en&amp;sa=X&amp;ved=2ahUKEwiel5GGoZLsAhXB0FMKHUhcAL8Q_AUoAHoECAEQAA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hyperlink" Target="mailto:info@musicboxinc.com" TargetMode="External"/><Relationship Id="rId4" Type="http://schemas.openxmlformats.org/officeDocument/2006/relationships/hyperlink" Target="http://www.musicboxinc.co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educator.barnesandnoble.com/signup/for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mailto:Germantown@cyclebar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protect.cudasvc.com/url?a=http%3a%2f%2fbit.ly%2fAdultYogaRegistration&amp;c=E,1,bsur-kZKXigdJJnbSEkI7nBjYYe9LddN7hDP2o53PAaePT8EKnphpk8s--DtvWc3_Yte6ljKwB_TpigeJaASsHb_f7-8iyEC0M-bd4T7z1aDCsy1Ek_zW5vqrunE&amp;typo=1" TargetMode="External"/><Relationship Id="rId3" Type="http://schemas.microsoft.com/office/2007/relationships/hdphoto" Target="../media/hdphoto1.wdp"/><Relationship Id="rId7" Type="http://schemas.openxmlformats.org/officeDocument/2006/relationships/hyperlink" Target="https://linkprotect.cudasvc.com/url?a=http%3a%2f%2fbit.ly%2fKidsYogaRegistration&amp;c=E,1,St_zJqDUfIJohz_YhIfW46ZgRLFNSDCdbaiV40dGkNUgjwydHGLr8i7C3NLyaGtLDo_VECrxeo0GAtNyWiJBzor8xRuwBO-DOHuH44W77Q7iEkC6zADUAHiClVL7&amp;typo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hyperlink" Target="https://stephanielovesyoga.wixsite.com/stephaniecongo/about-stephanie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8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itle 1"/>
          <p:cNvSpPr txBox="1">
            <a:spLocks noGrp="1"/>
          </p:cNvSpPr>
          <p:nvPr>
            <p:ph type="ctrTitle"/>
          </p:nvPr>
        </p:nvSpPr>
        <p:spPr>
          <a:xfrm>
            <a:off x="6556100" y="1360493"/>
            <a:ext cx="4972511" cy="310673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en-US" sz="7200" dirty="0"/>
              <a:t>Healthy &amp; Active </a:t>
            </a:r>
            <a:br>
              <a:rPr lang="en-US" sz="7200" dirty="0"/>
            </a:br>
            <a:r>
              <a:rPr lang="en-US" sz="7200" dirty="0"/>
              <a:t>Germantown</a:t>
            </a:r>
          </a:p>
        </p:txBody>
      </p:sp>
      <p:sp>
        <p:nvSpPr>
          <p:cNvPr id="145" name="Subtitle 2"/>
          <p:cNvSpPr txBox="1"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Gmsd employee’s discounts &amp; special services</a:t>
            </a:r>
          </a:p>
        </p:txBody>
      </p:sp>
      <p:pic>
        <p:nvPicPr>
          <p:cNvPr id="146" name="Picture 6" descr="Picture 6"/>
          <p:cNvPicPr>
            <a:picLocks noChangeAspect="1"/>
          </p:cNvPicPr>
          <p:nvPr/>
        </p:nvPicPr>
        <p:blipFill rotWithShape="1">
          <a:blip r:embed="rId3"/>
          <a:srcRect l="7927" r="7929" b="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58" name="Freeform: Shape 88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5B057BAA-CAD8-42D7-8DDF-E2075435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/>
          </a:lstStyle>
          <a:p>
            <a:r>
              <a:rPr lang="en-US" sz="4000" dirty="0"/>
              <a:t>USA Karate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9D418E-0731-E54A-AF7B-F4E77EB8E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18453" b="1"/>
          <a:stretch/>
        </p:blipFill>
        <p:spPr>
          <a:xfrm>
            <a:off x="633999" y="640080"/>
            <a:ext cx="4794199" cy="5588101"/>
          </a:xfrm>
          <a:prstGeom prst="rect">
            <a:avLst/>
          </a:prstGeom>
        </p:spPr>
      </p:pic>
      <p:sp>
        <p:nvSpPr>
          <p:cNvPr id="19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00799" y="2121408"/>
            <a:ext cx="529958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and families will receive the following offers: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1 Free Virtual Class (Adults &amp; Kids)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Try a class for Free (Adults &amp; Kids)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1 week of martial arts for $19.75 (Adults &amp; Kids)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CBD3C71-5915-4215-B435-9334BCE4B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18961C7-3F52-4908-BA1D-EE6B50734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40DAE0-FDB1-4C88-B414-A361A75EA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2800" dirty="0"/>
              <a:t>Border martial arts academy</a:t>
            </a:r>
            <a:br>
              <a:rPr lang="en-US" sz="2800" dirty="0"/>
            </a:br>
            <a:r>
              <a:rPr lang="en-US" sz="2800" dirty="0"/>
              <a:t>4644 Merchants Park Cir #900, Collierville, TN 38017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9E97A11-B1A0-CD46-9702-25727478EB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20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96216" y="2320412"/>
            <a:ext cx="4632031" cy="385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727"/>
              <a:t>GMSD teachers, students,  and staff can receive unlimited fitness kickboxing for only $69.99 a month</a:t>
            </a:r>
          </a:p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727"/>
              <a:t>GMSD will get 50% their jiu-jitsu/self defense program (valid through may)</a:t>
            </a:r>
          </a:p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27"/>
            </a:pPr>
            <a:r>
              <a:rPr lang="en-US" sz="1727"/>
              <a:t>Show GMSD id badge to receive these special offers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1900" u="sng" dirty="0">
                <a:solidFill>
                  <a:srgbClr val="000000"/>
                </a:solidFill>
                <a:uFill>
                  <a:solidFill>
                    <a:srgbClr val="FA2B5C"/>
                  </a:solidFill>
                </a:uFill>
                <a:hlinkClick r:id="rId4"/>
              </a:rPr>
              <a:t>Fundamental fitness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dirty="0">
                <a:solidFill>
                  <a:srgbClr val="000000"/>
                </a:solidFill>
              </a:rPr>
              <a:t>greta Hauberg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dirty="0">
                <a:solidFill>
                  <a:srgbClr val="000000"/>
                </a:solidFill>
              </a:rPr>
              <a:t>699 Oakleaf Office lane, suite 106, 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dirty="0">
                <a:solidFill>
                  <a:srgbClr val="000000"/>
                </a:solidFill>
              </a:rPr>
              <a:t>Memphis, tn 38117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dirty="0">
                <a:solidFill>
                  <a:srgbClr val="000000"/>
                </a:solidFill>
              </a:rPr>
              <a:t>(901) 303-8191</a:t>
            </a:r>
          </a:p>
        </p:txBody>
      </p:sp>
      <p:pic>
        <p:nvPicPr>
          <p:cNvPr id="207" name="image11.jpeg" descr="image11.jpeg"/>
          <p:cNvPicPr>
            <a:picLocks noChangeAspect="1"/>
          </p:cNvPicPr>
          <p:nvPr/>
        </p:nvPicPr>
        <p:blipFill rotWithShape="1">
          <a:blip r:embed="rId5"/>
          <a:srcRect l="14100" r="10674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6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77177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>
                <a:solidFill>
                  <a:srgbClr val="000000"/>
                </a:solidFill>
              </a:rPr>
              <a:t>“Start a healthy habit” package at a discount: The initial evaluation plus 2 training sessions a week for 4 weeks for $525 (that’s $95 off for GMSD employees ONLY).</a:t>
            </a:r>
          </a:p>
          <a:p>
            <a:pPr marL="277177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>
                <a:solidFill>
                  <a:srgbClr val="000000"/>
                </a:solidFill>
              </a:rPr>
              <a:t>“Your first 1 hr massage” for $80 (savings of $20 for GMSD employees ONLY). 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Fundamental fitness</a:t>
            </a:r>
            <a:br>
              <a:rPr lang="en-US" dirty="0"/>
            </a:br>
            <a:r>
              <a:rPr lang="en-US" dirty="0"/>
              <a:t>greta hauberg</a:t>
            </a:r>
          </a:p>
        </p:txBody>
      </p:sp>
      <p:pic>
        <p:nvPicPr>
          <p:cNvPr id="3" name="Picture 2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08CC4385-A36A-BA49-A631-11DE6BFD94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9385" b="2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496216" y="2320412"/>
            <a:ext cx="4632031" cy="385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Trainings can be done virtually and/or in-person. However, the initial evaluation needs to be done live.</a:t>
            </a:r>
          </a:p>
          <a:p>
            <a:r>
              <a:rPr lang="en-US"/>
              <a:t>Don’t miss out on this opportunity for excellent massage therapy and personal training at a discounted rate just for you!</a:t>
            </a:r>
          </a:p>
          <a:p>
            <a:r>
              <a:rPr lang="en-US"/>
              <a:t>Email: </a:t>
            </a:r>
            <a:r>
              <a:rPr lang="en-US" u="sng">
                <a:uFill>
                  <a:solidFill>
                    <a:srgbClr val="FA2B5C"/>
                  </a:solidFill>
                </a:uFill>
                <a:hlinkClick r:id="rId7"/>
              </a:rPr>
              <a:t>gretaheals@yahoo.com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5" name="Title 1"/>
          <p:cNvSpPr txBox="1">
            <a:spLocks noGrp="1"/>
          </p:cNvSpPr>
          <p:nvPr>
            <p:ph type="title"/>
          </p:nvPr>
        </p:nvSpPr>
        <p:spPr>
          <a:xfrm>
            <a:off x="1063752" y="978010"/>
            <a:ext cx="5188624" cy="1831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400">
                <a:solidFill>
                  <a:srgbClr val="0070C0"/>
                </a:solidFill>
              </a:defRPr>
            </a:pPr>
            <a:r>
              <a:rPr lang="en-US" sz="3000" dirty="0"/>
              <a:t>The Chiro place</a:t>
            </a:r>
            <a:br>
              <a:rPr lang="en-US" sz="3000" dirty="0"/>
            </a:br>
            <a:r>
              <a:rPr lang="en-US" sz="3000" dirty="0"/>
              <a:t>3615 S Houston Levee Rd, collierville, TN 38017</a:t>
            </a:r>
            <a:br>
              <a:rPr lang="en-US" sz="3000" dirty="0"/>
            </a:br>
            <a:r>
              <a:rPr lang="en-US" sz="3000" u="sng" dirty="0">
                <a:uFill>
                  <a:solidFill>
                    <a:srgbClr val="FA2B5C"/>
                  </a:solidFill>
                </a:uFill>
                <a:hlinkClick r:id="rId4"/>
              </a:rPr>
              <a:t>(901) 221-7173</a:t>
            </a:r>
          </a:p>
        </p:txBody>
      </p:sp>
      <p:sp>
        <p:nvSpPr>
          <p:cNvPr id="21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63752" y="3029446"/>
            <a:ext cx="5188624" cy="314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2892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782"/>
              <a:t>GMSD employees will receive a ”New Patient Offer” of Examination, consultation, and x-ray for only $30!</a:t>
            </a:r>
          </a:p>
          <a:p>
            <a:pPr marL="282892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782"/>
              <a:t>Neck or back aches?  Joint pain? Headaches? Sinus problems? Pregnant? Athlete? Come see us!</a:t>
            </a:r>
          </a:p>
          <a:p>
            <a:pPr marL="282892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782"/>
              <a:t>Call for Appointment: 901.221.7173</a:t>
            </a:r>
          </a:p>
          <a:p>
            <a:pPr marL="282892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82"/>
            </a:pPr>
            <a:r>
              <a:rPr lang="en-US" sz="1782" u="sng">
                <a:uFill>
                  <a:solidFill>
                    <a:srgbClr val="FA2B5C"/>
                  </a:solidFill>
                </a:uFill>
                <a:hlinkClick r:id="rId5"/>
              </a:rPr>
              <a:t>www.thechiroplace.net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32123" y="3388659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A65BCE4-8466-4E88-8FF2-24524F3A2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3558" y="1673352"/>
            <a:ext cx="3502152" cy="3502152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34077AA-3967-B244-B8C4-6B4D1ABD7F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78" y="2704839"/>
            <a:ext cx="2577666" cy="1448321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9B0630D-5E49-4BF7-8CF1-7DECD4B08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7E3DF29-A3BC-402A-A498-16B2DF181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B14D33E-BADF-4271-ACE1-06D8199FF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>
                <a:solidFill>
                  <a:srgbClr val="0070C0"/>
                </a:solidFill>
              </a:defRPr>
            </a:pPr>
            <a:r>
              <a:rPr lang="en-US" sz="4400" dirty="0">
                <a:solidFill>
                  <a:schemeClr val="tx1"/>
                </a:solidFill>
              </a:rPr>
              <a:t>The chiro place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visit any of 3 locations</a:t>
            </a: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22" name="Content Placeholder 7" descr="Content Placeholder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" y="2214563"/>
            <a:ext cx="5116550" cy="2545482"/>
          </a:xfrm>
          <a:prstGeom prst="rect">
            <a:avLst/>
          </a:prstGeom>
        </p:spPr>
      </p:pic>
      <p:pic>
        <p:nvPicPr>
          <p:cNvPr id="224" name="Content Placeholder 9" descr="Content Placeholder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402" y="2384751"/>
            <a:ext cx="5756586" cy="4302130"/>
          </a:xfrm>
          <a:prstGeom prst="rect">
            <a:avLst/>
          </a:prstGeom>
        </p:spPr>
      </p:pic>
      <p:sp>
        <p:nvSpPr>
          <p:cNvPr id="223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6386286" y="2456596"/>
            <a:ext cx="4843690" cy="3773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 sz="2800">
                <a:solidFill>
                  <a:srgbClr val="00B050"/>
                </a:solidFill>
              </a:defRPr>
            </a:pPr>
            <a:r>
              <a:rPr lang="en-US" sz="1800" dirty="0">
                <a:solidFill>
                  <a:schemeClr val="tx1"/>
                </a:solidFill>
              </a:rPr>
              <a:t>Regal pharmalab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1352 Cordova Cove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Germantown, TN 38138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​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Office (901) 757-9434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Fax (901) 757-1194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​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Hours: M-F - 9am-5pm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Closed for lunch everyday 1:00-1:30 PM</a:t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1F2541-FDA2-E647-89FF-A542CB0C2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2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1600" dirty="0"/>
              <a:t>FREE Vitamin and Nutrient Consultation to explore any potential deficiencies due to diet, lifestyle and/or medications that can create unintended deficiencies; CALL LOCATION TO SET UP APPOINTMENT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1600" dirty="0"/>
              <a:t>10 % OFF any Vitamin or Supplement for daily dietary supplementation; IN-STORE PURCHASE ONLY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1600" dirty="0"/>
              <a:t>10 % OFF the Immune Booster Pack (Basic, Advanced or Complete) for daily immune protection; IN-STORE PURCHASE ONLY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100"/>
            </a:pPr>
            <a:r>
              <a:rPr lang="en-US" sz="1600" dirty="0"/>
              <a:t>Must show GMSD ID Badge to receive special offers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Summit yoga</a:t>
            </a:r>
            <a:br>
              <a:rPr lang="en-US" sz="5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5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6645 Poplar Ave #208, Germantown, TN 38138</a:t>
            </a:r>
          </a:p>
        </p:txBody>
      </p:sp>
      <p:sp>
        <p:nvSpPr>
          <p:cNvPr id="242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6100" y="4687316"/>
            <a:ext cx="4972512" cy="151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200" dirty="0"/>
              <a:t>GMSD staff &amp; employees will receive 20% any regular priced class packages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6B1D617-E114-5945-9AE4-1E13AFC716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6020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273FC-0A52-834C-9F38-39EDC6E0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Tacos 4 life</a:t>
            </a:r>
          </a:p>
        </p:txBody>
      </p:sp>
      <p:pic>
        <p:nvPicPr>
          <p:cNvPr id="1026" name="Picture 2" descr="Tacos 4 Life Collierville - Home | Facebook">
            <a:extLst>
              <a:ext uri="{FF2B5EF4-FFF2-40B4-BE49-F238E27FC236}">
                <a16:creationId xmlns:a16="http://schemas.microsoft.com/office/drawing/2014/main" id="{1382A967-F6C3-654E-9184-2CCB58547A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0035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673C7-BDEC-574A-AD43-031EA0F45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All GMSD employees will receive a 10% discount off their entire order.</a:t>
            </a:r>
          </a:p>
          <a:p>
            <a:r>
              <a:rPr lang="en-US" dirty="0"/>
              <a:t>Show your GMSD I.D. badge when you pay to receive this exclusive offer. </a:t>
            </a:r>
          </a:p>
          <a:p>
            <a:r>
              <a:rPr lang="en-US" dirty="0"/>
              <a:t>Offer only valid at 3565 S Houston Levee Rd, Collierville, TN 38017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9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The fresh market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9375 Poplar Ave, Germantown, TN 38138</a:t>
            </a: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7EC0D68F-F813-4414-800D-F8D4F0AB8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6" name="image19.jpeg" descr="image1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75" y="2255301"/>
            <a:ext cx="3542527" cy="3542527"/>
          </a:xfrm>
          <a:prstGeom prst="rect">
            <a:avLst/>
          </a:prstGeom>
        </p:spPr>
      </p:pic>
      <p:sp>
        <p:nvSpPr>
          <p:cNvPr id="24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can receive a FREE 20 oz cup of coffee from our local The Fresh Market.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Each month The Fresh Market will have new offerings that will be extended to our GMSD community!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/>
          </a:lstStyle>
          <a:p>
            <a:r>
              <a:rPr lang="en-US" sz="4800" dirty="0"/>
              <a:t>Healthy &amp; active germantown</a:t>
            </a:r>
          </a:p>
        </p:txBody>
      </p:sp>
      <p:pic>
        <p:nvPicPr>
          <p:cNvPr id="151" name="Picture 150" descr="Vegetables on display at a market">
            <a:extLst>
              <a:ext uri="{FF2B5EF4-FFF2-40B4-BE49-F238E27FC236}">
                <a16:creationId xmlns:a16="http://schemas.microsoft.com/office/drawing/2014/main" id="{2BA0F848-1DD0-4514-9B62-DF1873647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32" r="20940" b="-1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4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970109" y="2121408"/>
            <a:ext cx="6730276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Healthy &amp; Active Germantown is an initiative founded during the summer of 2020 to aid in increasing the awareness of healthy and physical activity offerings in Germantown and neighboring areas. </a:t>
            </a:r>
          </a:p>
          <a:p>
            <a:r>
              <a:rPr lang="en-US" sz="1800"/>
              <a:t>Local businesses have partnered with Healthy &amp; Active Germantown to support our mission by providing products, services, and opportunities to GMSD teachers, employees, students, and parents to increase our health and activity awareness.</a:t>
            </a:r>
          </a:p>
          <a:p>
            <a:r>
              <a:rPr lang="en-US" sz="1800"/>
              <a:t>Our mission is to make Germantown the healthiest and most active city in the state of TN.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0" name="Oval 13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1" name="Oval 13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itle 1"/>
          <p:cNvSpPr txBox="1"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380"/>
            </a:pPr>
            <a:r>
              <a:rPr lang="en-US" sz="2200" dirty="0"/>
              <a:t>City silo</a:t>
            </a:r>
            <a:br>
              <a:rPr lang="en-US" sz="2200" dirty="0"/>
            </a:br>
            <a:r>
              <a:rPr lang="en-US" sz="2200" dirty="0"/>
              <a:t>5101 Sanderlin Ave #104b, Memphis, TN 38117</a:t>
            </a:r>
            <a:br>
              <a:rPr lang="en-US" sz="2200" dirty="0"/>
            </a:br>
            <a:r>
              <a:rPr lang="en-US" sz="2200" u="sng" dirty="0">
                <a:uFill>
                  <a:solidFill>
                    <a:srgbClr val="FA2B5C"/>
                  </a:solidFill>
                </a:uFill>
                <a:hlinkClick r:id="rId5"/>
              </a:rPr>
              <a:t>(901) 729-7687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252" name="image20.jpeg" descr="image20.jpeg"/>
          <p:cNvPicPr>
            <a:picLocks noChangeAspect="1"/>
          </p:cNvPicPr>
          <p:nvPr/>
        </p:nvPicPr>
        <p:blipFill rotWithShape="1">
          <a:blip r:embed="rId6"/>
          <a:srcRect l="5949" r="5198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25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00799" y="2121408"/>
            <a:ext cx="529958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All GMSD employees will receive 10% off their orders when they present their GMSD ID badge.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Check out their menu: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u="sng">
                <a:uFill>
                  <a:solidFill>
                    <a:srgbClr val="FA2B5C"/>
                  </a:solidFill>
                </a:uFill>
                <a:hlinkClick r:id="rId7"/>
              </a:rPr>
              <a:t>thecitysilo.com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2" name="Oval 137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3" name="Oval 138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380"/>
            </a:pPr>
            <a:r>
              <a:rPr lang="en-US" sz="2380" dirty="0">
                <a:solidFill>
                  <a:schemeClr val="tx1"/>
                </a:solidFill>
              </a:rPr>
              <a:t>Juice plus+</a:t>
            </a:r>
            <a:br>
              <a:rPr lang="en-US" sz="2380" dirty="0">
                <a:solidFill>
                  <a:schemeClr val="tx1"/>
                </a:solidFill>
              </a:rPr>
            </a:br>
            <a:r>
              <a:rPr lang="en-US" sz="2380" u="sng" dirty="0">
                <a:solidFill>
                  <a:schemeClr val="tx1"/>
                </a:solidFill>
                <a:uFill>
                  <a:solidFill>
                    <a:srgbClr val="FA2B5C"/>
                  </a:solidFill>
                </a:uFill>
                <a:sym typeface="Helvetica"/>
                <a:hlinkClick r:id="rId4"/>
              </a:rPr>
              <a:t>www.EatYourVeggie.NET</a:t>
            </a:r>
            <a:br>
              <a:rPr lang="en-US" sz="2380" dirty="0">
                <a:solidFill>
                  <a:schemeClr val="tx1"/>
                </a:solidFill>
              </a:rPr>
            </a:br>
            <a:endParaRPr lang="en-US" sz="2380" dirty="0">
              <a:solidFill>
                <a:schemeClr val="tx1"/>
              </a:solidFill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8" name="image21.jpeg" descr="image21.jpeg"/>
          <p:cNvPicPr>
            <a:picLocks noChangeAspect="1"/>
          </p:cNvPicPr>
          <p:nvPr/>
        </p:nvPicPr>
        <p:blipFill rotWithShape="1">
          <a:blip r:embed="rId5"/>
          <a:srcRect l="8564" r="25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6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With every Adult purchase of our Fruits &amp; Veggie Blend (20 immune building fruits &amp; veggies), you'll receive a FREE ORDER for a child (3yrs up through college) for 4 years, as long as you are on the product!!!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Now through the end of December, receive a bag of our delicious vanilla or chocolate plant protein mix for FREE*!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To get started, contact Miranda Griffin - Wellness Coordinator - 901-859-2410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E20707D-5841-41A3-B3F5-FD5979CAE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9F05012-3070-48EC-BC58-E908A8D70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2" name="Picture 2" descr="Picture 2"/>
          <p:cNvPicPr>
            <a:picLocks noChangeAspect="1"/>
          </p:cNvPicPr>
          <p:nvPr/>
        </p:nvPicPr>
        <p:blipFill rotWithShape="1">
          <a:blip r:embed="rId4"/>
          <a:srcRect l="2128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3EAD004-AB0B-4352-9991-A040EA93D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59" y="818727"/>
            <a:ext cx="6525682" cy="522054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>
                <a:solidFill>
                  <a:schemeClr val="tx1"/>
                </a:solidFill>
              </a:rPr>
              <a:t>Tiger nutrition</a:t>
            </a:r>
            <a:br>
              <a:rPr lang="en-US" sz="4600" dirty="0">
                <a:solidFill>
                  <a:schemeClr val="tx1"/>
                </a:solidFill>
              </a:rPr>
            </a:br>
            <a:r>
              <a:rPr lang="en-US" sz="4600" dirty="0">
                <a:solidFill>
                  <a:schemeClr val="tx1"/>
                </a:solidFill>
              </a:rPr>
              <a:t>3315 Hacks Cross </a:t>
            </a:r>
            <a:br>
              <a:rPr lang="en-US" sz="4600" dirty="0">
                <a:solidFill>
                  <a:schemeClr val="tx1"/>
                </a:solidFill>
              </a:rPr>
            </a:br>
            <a:r>
              <a:rPr lang="en-US" sz="4600" dirty="0">
                <a:solidFill>
                  <a:schemeClr val="tx1"/>
                </a:solidFill>
              </a:rPr>
              <a:t>Memphis, TN 38125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8" name="image24.jpeg" descr="image24.jpeg"/>
          <p:cNvPicPr>
            <a:picLocks noChangeAspect="1"/>
          </p:cNvPicPr>
          <p:nvPr/>
        </p:nvPicPr>
        <p:blipFill rotWithShape="1">
          <a:blip r:embed="rId4"/>
          <a:srcRect l="4054" r="706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7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Germantown Municipal School District Employees will receive $1 off any of the drinks they order. (Show your GMSD I.D. badge when making purchase).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Title 1"/>
          <p:cNvSpPr txBox="1"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3400" dirty="0"/>
              <a:t>Smoothie king</a:t>
            </a:r>
            <a:br>
              <a:rPr lang="en-US" sz="3400" dirty="0"/>
            </a:br>
            <a:r>
              <a:rPr lang="en-US" sz="3400" dirty="0"/>
              <a:t>7820 Poplar Avenue, Germantown</a:t>
            </a:r>
            <a:br>
              <a:rPr lang="en-US" sz="3400" dirty="0"/>
            </a:br>
            <a:r>
              <a:rPr lang="en-US" sz="3400" dirty="0"/>
              <a:t>901-309-8039 </a:t>
            </a:r>
          </a:p>
        </p:txBody>
      </p:sp>
      <p:sp>
        <p:nvSpPr>
          <p:cNvPr id="27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382279" y="2121408"/>
            <a:ext cx="674384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Germantown Municipal School District Employees will get a free Enhancer added to their drink when they purchase a 20 oz or larger smoothie!!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Only valid at this location</a:t>
            </a:r>
          </a:p>
        </p:txBody>
      </p:sp>
      <p:pic>
        <p:nvPicPr>
          <p:cNvPr id="274" name="image25.jpeg" descr="image25.jpeg"/>
          <p:cNvPicPr>
            <a:picLocks noChangeAspect="1"/>
          </p:cNvPicPr>
          <p:nvPr/>
        </p:nvPicPr>
        <p:blipFill rotWithShape="1">
          <a:blip r:embed="rId6"/>
          <a:srcRect l="6548" r="5457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0" name="image26.jpeg" descr="image26.jpeg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5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Title 1"/>
          <p:cNvSpPr txBox="1"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Gracie bleu frozen yogurt</a:t>
            </a:r>
            <a:br>
              <a:rPr lang="en-US" sz="3400" dirty="0"/>
            </a:br>
            <a:r>
              <a:rPr lang="en-US" sz="3400" dirty="0"/>
              <a:t>9155 Poplar Ave, Germantown, TN 38138</a:t>
            </a:r>
          </a:p>
        </p:txBody>
      </p:sp>
      <p:sp>
        <p:nvSpPr>
          <p:cNvPr id="282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217920" y="4170410"/>
            <a:ext cx="4699221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/>
              <a:t>Enjoy a healthy snack to satisfy your sweet tooth.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/>
              <a:t>All GMSD employees will receive 20% off their purchase from Gracie Bleu Frozen Yogurt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500"/>
              <a:t>Must show GMSD I.D. badge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4" name="Title 1"/>
          <p:cNvSpPr txBox="1">
            <a:spLocks noGrp="1"/>
          </p:cNvSpPr>
          <p:nvPr>
            <p:ph type="title"/>
          </p:nvPr>
        </p:nvSpPr>
        <p:spPr>
          <a:xfrm>
            <a:off x="1063752" y="978010"/>
            <a:ext cx="5188624" cy="1831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Gnc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8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63752" y="3029446"/>
            <a:ext cx="5188624" cy="314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Sign-up for their loyalty program (Free) to earn points that can be used as cash.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GNC has vitamins, minerals, pre and post workout supplements, and weight loss supplements.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32123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A65BCE4-8466-4E88-8FF2-24524F3A2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3558" y="1673352"/>
            <a:ext cx="3502152" cy="3502152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6" name="image27.jpeg" descr="image27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234" y="2948940"/>
            <a:ext cx="1828800" cy="950976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9B0630D-5E49-4BF7-8CF1-7DECD4B08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7E3DF29-A3BC-402A-A498-16B2DF181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B14D33E-BADF-4271-ACE1-06D8199FF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2" name="image28.jpeg" descr="image2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881" y="505223"/>
            <a:ext cx="4500235" cy="306016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5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Title 1"/>
          <p:cNvSpPr txBox="1"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3168"/>
            </a:pPr>
            <a:r>
              <a:rPr lang="en-US" sz="3168" dirty="0"/>
              <a:t>Java café</a:t>
            </a:r>
            <a:br>
              <a:rPr lang="en-US" sz="3168" dirty="0"/>
            </a:br>
            <a:r>
              <a:rPr lang="en-US" sz="3168" b="1" dirty="0"/>
              <a:t> </a:t>
            </a:r>
            <a:r>
              <a:rPr lang="en-US" sz="3168" dirty="0"/>
              <a:t>3133 Forest Hill Irene Rd, Germantown, TN 38138</a:t>
            </a:r>
          </a:p>
        </p:txBody>
      </p:sp>
      <p:sp>
        <p:nvSpPr>
          <p:cNvPr id="29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217920" y="4170410"/>
            <a:ext cx="4699221" cy="176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Feeling Hungry? Need great food for a teacher gathering or administrator’s meeting? Order from java café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Orders over $100 will receive free delivery for GMSD employees only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Tuuwa products</a:t>
            </a:r>
            <a:br>
              <a:rPr dirty="0"/>
            </a:br>
            <a:r>
              <a:rPr dirty="0"/>
              <a:t>235 Germantown Bend Cove, Cordova, TN 38018</a:t>
            </a:r>
          </a:p>
        </p:txBody>
      </p:sp>
      <p:sp>
        <p:nvSpPr>
          <p:cNvPr id="30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450328" y="3145992"/>
            <a:ext cx="5636272" cy="224896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dirty="0"/>
              <a:t>Any purchase made by a GMSD teacher, employee, or parent will help GMSD athletics! A % of funds that come from GMSD purchases will be given back to the district to aid in athletics through the athletics training program.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dirty="0"/>
              <a:t>Products are lotions and oils that aid in reliving pain. Products are 100% natural and are backed by shark tank investor, Kevin Harrington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u="sng" dirty="0">
                <a:solidFill>
                  <a:srgbClr val="FA2B5C"/>
                </a:solidFill>
                <a:uFill>
                  <a:solidFill>
                    <a:srgbClr val="FA2B5C"/>
                  </a:solidFill>
                </a:uFill>
                <a:hlinkClick r:id="rId2"/>
              </a:rPr>
              <a:t>https://tuuwa.com/</a:t>
            </a:r>
          </a:p>
          <a:p>
            <a:pPr marL="285750" indent="-285750">
              <a:lnSpc>
                <a:spcPct val="96000"/>
              </a:lnSpc>
              <a:buClr>
                <a:schemeClr val="accent1"/>
              </a:buClr>
              <a:buSzPct val="100000"/>
              <a:buFont typeface="Arial"/>
              <a:buChar char="•"/>
              <a:defRPr sz="1300"/>
            </a:pPr>
            <a:r>
              <a:rPr dirty="0"/>
              <a:t>Show GMSD ID badge and/or use following code: GMSD 20-21</a:t>
            </a:r>
          </a:p>
        </p:txBody>
      </p:sp>
      <p:pic>
        <p:nvPicPr>
          <p:cNvPr id="298" name="image29.png" descr="image2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78622" y="2019453"/>
            <a:ext cx="2791173" cy="28190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Healthy &amp; active germantown</a:t>
            </a:r>
            <a:br>
              <a:rPr dirty="0"/>
            </a:br>
            <a:r>
              <a:rPr dirty="0"/>
              <a:t>gmsd</a:t>
            </a:r>
          </a:p>
        </p:txBody>
      </p:sp>
      <p:sp>
        <p:nvSpPr>
          <p:cNvPr id="152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Components of our model</a:t>
            </a:r>
          </a:p>
        </p:txBody>
      </p:sp>
      <p:sp>
        <p:nvSpPr>
          <p:cNvPr id="154" name="Text Placeholder 4"/>
          <p:cNvSpPr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200" cap="all">
                <a:solidFill>
                  <a:schemeClr val="accent1"/>
                </a:solidFill>
              </a:defRPr>
            </a:lvl1pPr>
          </a:lstStyle>
          <a:p>
            <a:r>
              <a:rPr dirty="0"/>
              <a:t>Components of our model</a:t>
            </a:r>
          </a:p>
        </p:txBody>
      </p:sp>
      <p:sp>
        <p:nvSpPr>
          <p:cNvPr id="153" name="Content Placeholder 3"/>
          <p:cNvSpPr txBox="1"/>
          <p:nvPr/>
        </p:nvSpPr>
        <p:spPr>
          <a:xfrm>
            <a:off x="1492911" y="2824269"/>
            <a:ext cx="4553712" cy="264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Physical Fitness 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Physical Health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Mental Health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Nutrition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Health &amp; Beauty</a:t>
            </a:r>
          </a:p>
        </p:txBody>
      </p:sp>
      <p:sp>
        <p:nvSpPr>
          <p:cNvPr id="155" name="Content Placeholder 5"/>
          <p:cNvSpPr txBox="1"/>
          <p:nvPr/>
        </p:nvSpPr>
        <p:spPr>
          <a:xfrm>
            <a:off x="6458082" y="2821490"/>
            <a:ext cx="4553713" cy="2637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Cleanliness &amp; Personal Hygiene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Hormone &amp; Energy Levels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Pain &amp; Discomfort Treatment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Recreational Fitness &amp; Activities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/>
              <a:buChar char="•"/>
              <a:defRPr sz="2000"/>
            </a:pPr>
            <a:r>
              <a:rPr dirty="0"/>
              <a:t>Wellness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itle 1"/>
          <p:cNvSpPr txBox="1"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/>
          </a:lstStyle>
          <a:p>
            <a:pPr>
              <a:lnSpc>
                <a:spcPct val="80000"/>
              </a:lnSpc>
            </a:pPr>
            <a:r>
              <a:rPr lang="en-US" sz="6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Tuuwa 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3" name="Content Placeholder 4" descr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34" y="1769905"/>
            <a:ext cx="6631744" cy="32495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itle 1"/>
          <p:cNvSpPr txBox="1"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/>
          </a:lstStyle>
          <a:p>
            <a:pPr>
              <a:lnSpc>
                <a:spcPct val="80000"/>
              </a:lnSpc>
            </a:pPr>
            <a:r>
              <a:rPr lang="en-US" sz="6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tuuwa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6" name="Content Placeholder 4" descr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34" y="1769905"/>
            <a:ext cx="6631744" cy="32495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Title 1"/>
          <p:cNvSpPr txBox="1"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b="1"/>
            </a:pPr>
            <a:r>
              <a:rPr lang="en-US" sz="3400" dirty="0">
                <a:solidFill>
                  <a:srgbClr val="000000"/>
                </a:solidFill>
              </a:rPr>
              <a:t>Buff city soap</a:t>
            </a:r>
            <a:br>
              <a:rPr lang="en-US" sz="3400" dirty="0">
                <a:solidFill>
                  <a:srgbClr val="000000"/>
                </a:solidFill>
              </a:rPr>
            </a:br>
            <a:r>
              <a:rPr lang="en-US" sz="3400" b="0" dirty="0">
                <a:solidFill>
                  <a:srgbClr val="000000"/>
                </a:solidFill>
              </a:rPr>
              <a:t>1730 S Germantown Rd Suite 121, Germantown, TN 38138</a:t>
            </a:r>
          </a:p>
        </p:txBody>
      </p:sp>
      <p:pic>
        <p:nvPicPr>
          <p:cNvPr id="310" name="image32.png" descr="image32.png"/>
          <p:cNvPicPr>
            <a:picLocks noChangeAspect="1"/>
          </p:cNvPicPr>
          <p:nvPr/>
        </p:nvPicPr>
        <p:blipFill rotWithShape="1">
          <a:blip r:embed="rId4"/>
          <a:srcRect r="4847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12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GMSD employees will receive a 10% discount at Buff City Soap locations when they show their GMSD ID badge.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itle 1"/>
          <p:cNvSpPr txBox="1"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1848">
                <a:solidFill>
                  <a:srgbClr val="643007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br>
              <a:rPr lang="en-US" sz="1300" dirty="0"/>
            </a:br>
            <a:br>
              <a:rPr lang="en-US" sz="1300" dirty="0"/>
            </a:br>
            <a:r>
              <a:rPr lang="en-US" sz="1300" dirty="0"/>
              <a:t>Cypress Naturals Memphis</a:t>
            </a:r>
            <a:br>
              <a:rPr lang="en-US" sz="1300" dirty="0"/>
            </a:br>
            <a:br>
              <a:rPr lang="en-US" sz="1300" dirty="0"/>
            </a:br>
            <a:r>
              <a:rPr lang="en-US" sz="1300" dirty="0">
                <a:sym typeface="Helvetica"/>
              </a:rPr>
              <a:t>Artfully Crafted Bath and Body Products </a:t>
            </a:r>
            <a:br>
              <a:rPr lang="en-US" sz="1300" dirty="0">
                <a:sym typeface="Helvetica"/>
              </a:rPr>
            </a:br>
            <a:br>
              <a:rPr lang="en-US" sz="1300" dirty="0">
                <a:sym typeface="Helvetica"/>
              </a:rPr>
            </a:br>
            <a:r>
              <a:rPr lang="en-US" sz="1300" u="sng" dirty="0">
                <a:uFill>
                  <a:solidFill>
                    <a:srgbClr val="FA2B5C"/>
                  </a:solidFill>
                </a:uFill>
                <a:sym typeface="Times Roman"/>
                <a:hlinkClick r:id="rId6"/>
              </a:rPr>
              <a:t>www.cypressnaturalsmemphis.com </a:t>
            </a:r>
          </a:p>
        </p:txBody>
      </p:sp>
      <p:pic>
        <p:nvPicPr>
          <p:cNvPr id="316" name="image33.png" descr="image33.png"/>
          <p:cNvPicPr>
            <a:picLocks noChangeAspect="1"/>
          </p:cNvPicPr>
          <p:nvPr/>
        </p:nvPicPr>
        <p:blipFill rotWithShape="1">
          <a:blip r:embed="rId7"/>
          <a:srcRect t="7962" r="1" b="119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1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883611" y="2121408"/>
            <a:ext cx="381677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>
                <a:solidFill>
                  <a:srgbClr val="5F0F3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/>
              <a:t>It is our pleasure to offer GMSD employees (only) a 25% discount on regularly priced items purchased through our website: </a:t>
            </a:r>
            <a:r>
              <a:rPr lang="en-US" sz="1600" u="sng">
                <a:uFill>
                  <a:solidFill>
                    <a:srgbClr val="FA2B5C"/>
                  </a:solidFill>
                </a:uFill>
                <a:hlinkClick r:id="rId6"/>
              </a:rPr>
              <a:t>www.cypressnaturalsmemphis.com 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b="1" u="sng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1600">
                <a:uFill>
                  <a:solidFill>
                    <a:srgbClr val="FA2B5C"/>
                  </a:solidFill>
                </a:uFill>
                <a:hlinkClick r:id="rId6"/>
              </a:rPr>
              <a:t>DiscountCode:  drallefoster25</a:t>
            </a:r>
            <a:endParaRPr lang="en-US" sz="1600"/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u="sng">
                <a:solidFill>
                  <a:srgbClr val="64300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>
                <a:uFill>
                  <a:solidFill>
                    <a:srgbClr val="FA2B5C"/>
                  </a:solidFill>
                </a:uFill>
                <a:hlinkClick r:id="rId6"/>
              </a:rPr>
              <a:t>Questions?  </a:t>
            </a:r>
            <a:r>
              <a:rPr lang="en-US" sz="1600">
                <a:uFill>
                  <a:solidFill>
                    <a:srgbClr val="FA2B5C"/>
                  </a:solidFill>
                </a:uFill>
                <a:hlinkClick r:id="rId8"/>
              </a:rPr>
              <a:t>cypressnaturalsmemphis@gmail.com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400" u="sng">
                <a:solidFill>
                  <a:srgbClr val="5F0F3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>
                <a:uFill>
                  <a:solidFill>
                    <a:srgbClr val="FA2B5C"/>
                  </a:solidFill>
                </a:uFill>
                <a:hlinkClick r:id="rId8"/>
              </a:rPr>
              <a:t>local pickup only at our Germantown studio* </a:t>
            </a:r>
            <a:endParaRPr lang="en-US" sz="1600"/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100" u="sng">
                <a:solidFill>
                  <a:srgbClr val="33333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>
                <a:uFill>
                  <a:solidFill>
                    <a:srgbClr val="FA2B5C"/>
                  </a:solidFill>
                </a:uFill>
                <a:hlinkClick r:id="rId8"/>
              </a:rPr>
              <a:t>Discount good through:</a:t>
            </a:r>
            <a:r>
              <a:rPr lang="en-US" sz="1600"/>
              <a:t> </a:t>
            </a:r>
            <a:r>
              <a:rPr lang="en-US" sz="1600" u="none"/>
              <a:t> Offer valid from October 1- October 30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Title 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Ageless men’s health</a:t>
            </a:r>
            <a:br>
              <a:rPr lang="en-US" sz="4600" dirty="0"/>
            </a:br>
            <a:r>
              <a:rPr lang="en-US" sz="4600" dirty="0"/>
              <a:t>9067 Poplar Ave #109, Germantown, TN 38138</a:t>
            </a:r>
          </a:p>
        </p:txBody>
      </p:sp>
      <p:pic>
        <p:nvPicPr>
          <p:cNvPr id="322" name="image34.jpeg" descr="image34.jpeg"/>
          <p:cNvPicPr>
            <a:picLocks noChangeAspect="1"/>
          </p:cNvPicPr>
          <p:nvPr/>
        </p:nvPicPr>
        <p:blipFill rotWithShape="1">
          <a:blip r:embed="rId6"/>
          <a:srcRect l="16539" r="10281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2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96216" y="2320412"/>
            <a:ext cx="4632031" cy="3851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will receive a FREE evaluation (normally $75)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Must have GMSD ID to receive promotion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3168"/>
            </a:pPr>
            <a:r>
              <a:rPr lang="en-US" sz="3168" dirty="0">
                <a:solidFill>
                  <a:schemeClr val="tx1"/>
                </a:solidFill>
              </a:rPr>
              <a:t>Hotworx</a:t>
            </a:r>
            <a:br>
              <a:rPr lang="en-US" sz="3168" dirty="0">
                <a:solidFill>
                  <a:schemeClr val="tx1"/>
                </a:solidFill>
              </a:rPr>
            </a:br>
            <a:r>
              <a:rPr lang="en-US" sz="3168" b="1" dirty="0">
                <a:solidFill>
                  <a:schemeClr val="tx1"/>
                </a:solidFill>
              </a:rPr>
              <a:t> </a:t>
            </a:r>
            <a:r>
              <a:rPr lang="en-US" sz="3168" dirty="0">
                <a:solidFill>
                  <a:schemeClr val="tx1"/>
                </a:solidFill>
              </a:rPr>
              <a:t>9155 Poplar Ave Suite 25A, Germantown, TN 38138</a:t>
            </a: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8" name="image35.png" descr="image35.png"/>
          <p:cNvPicPr>
            <a:picLocks noChangeAspect="1"/>
          </p:cNvPicPr>
          <p:nvPr/>
        </p:nvPicPr>
        <p:blipFill rotWithShape="1">
          <a:blip r:embed="rId4"/>
          <a:srcRect l="5974" r="514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3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will receive one FREE session &amp; FREE enrollment if they decide to join!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Must show ID badge to receive offer.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13" y="801792"/>
            <a:ext cx="4055108" cy="5249332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971" y="801792"/>
            <a:ext cx="4055108" cy="52493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5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01" y="1759563"/>
            <a:ext cx="10599597" cy="333887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912"/>
            </a:pPr>
            <a:r>
              <a:rPr lang="en-US" sz="2300" dirty="0">
                <a:solidFill>
                  <a:schemeClr val="tx1"/>
                </a:solidFill>
              </a:rPr>
              <a:t>Honey spray tans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Mobile Spray Tanning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www.thehoneyspraytans.com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u="sng" dirty="0">
                <a:solidFill>
                  <a:schemeClr val="tx1"/>
                </a:solidFill>
              </a:rPr>
              <a:t>contact@thehoneyspraytans.com</a:t>
            </a:r>
            <a:br>
              <a:rPr lang="en-US" sz="2300" u="sng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IG: @thehoneyspraytans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(901)410-1616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40" name="image39.png" descr="image39.png"/>
          <p:cNvPicPr>
            <a:picLocks noChangeAspect="1"/>
          </p:cNvPicPr>
          <p:nvPr/>
        </p:nvPicPr>
        <p:blipFill rotWithShape="1">
          <a:blip r:embed="rId4"/>
          <a:srcRect t="10368" r="-1" b="300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3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/>
              <a:t>GMSD employees will receive a 10% discount when booking online with GMSD-10 promo code.  </a:t>
            </a:r>
          </a:p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/>
              <a:t>Honey Spray Tans is a Memphis-based mobile spray tan provider founded by two sisters to bring you a flawless tan in the comfort and convenience of your own home. </a:t>
            </a:r>
          </a:p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/>
            </a:pPr>
            <a:r>
              <a:rPr lang="en-US" sz="1500"/>
              <a:t>Solutions are all natural, paraben free, and 100% vegan. No orange tones, odor, or sticky feeling!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Title 1"/>
          <p:cNvSpPr txBox="1"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>
                <a:solidFill>
                  <a:srgbClr val="FF0000"/>
                </a:solidFill>
              </a:defRPr>
            </a:pPr>
            <a:r>
              <a:rPr lang="en-US" sz="3400" dirty="0">
                <a:solidFill>
                  <a:schemeClr val="tx1"/>
                </a:solidFill>
              </a:rPr>
              <a:t>Family leisure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2120 Whitten Rd, Memphis, TN 38133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u="sng" dirty="0">
                <a:solidFill>
                  <a:schemeClr val="tx1"/>
                </a:solidFill>
                <a:uFill>
                  <a:solidFill>
                    <a:srgbClr val="FA2B5C"/>
                  </a:solidFill>
                </a:uFill>
                <a:hlinkClick r:id="rId5"/>
              </a:rPr>
              <a:t>(901) 371-9090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45" name="image40.jpeg" descr="image4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96" y="1687625"/>
            <a:ext cx="3573675" cy="3573675"/>
          </a:xfrm>
          <a:prstGeom prst="rect">
            <a:avLst/>
          </a:prstGeom>
        </p:spPr>
      </p:pic>
      <p:sp>
        <p:nvSpPr>
          <p:cNvPr id="34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386286" y="2456596"/>
            <a:ext cx="4741962" cy="3715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will receive 10% off all in-stock patio furniture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will receive $500 off in-stock hot tubs.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Must show your GMSD ID badge!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itle 1"/>
          <p:cNvSpPr txBox="1"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/>
          </a:lstStyle>
          <a:p>
            <a:r>
              <a:rPr lang="en-US" sz="4800" dirty="0">
                <a:solidFill>
                  <a:schemeClr val="tx1"/>
                </a:solidFill>
              </a:rPr>
              <a:t>Atc fitness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7EC0D68F-F813-4414-800D-F8D4F0AB8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C48BFA-2758-4048-94EF-216D6CA45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5" y="2255301"/>
            <a:ext cx="3542527" cy="3542527"/>
          </a:xfrm>
          <a:prstGeom prst="rect">
            <a:avLst/>
          </a:prstGeom>
        </p:spPr>
      </p:pic>
      <p:sp>
        <p:nvSpPr>
          <p:cNvPr id="16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71462" indent="-182880" algn="ctr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10"/>
            </a:pPr>
            <a:r>
              <a:rPr lang="en-US" sz="2000" dirty="0"/>
              <a:t>GMSD employees can get their first month free by showing ID badge. </a:t>
            </a:r>
          </a:p>
          <a:p>
            <a:pPr marL="271462" indent="-182880" algn="ctr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10"/>
            </a:pPr>
            <a:r>
              <a:rPr lang="en-US" sz="2000" dirty="0"/>
              <a:t>Only have to pay the annual rate of $35 to start the annual membership. </a:t>
            </a:r>
          </a:p>
          <a:p>
            <a:pPr marL="271462" indent="-182880" algn="ctr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10"/>
            </a:pPr>
            <a:r>
              <a:rPr lang="en-US" sz="2000" dirty="0"/>
              <a:t>Available at any location (2 locations in Germantown)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15FFFB0-F23F-4C19-94F1-12A618494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486DADA-8EB8-4F9F-9261-99F3901E8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84EFE5-F4C3-4E12-B42A-2DF409423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99830760-26BB-4DF9-938D-77E5D34C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F12B191D-14E0-48C6-9541-2DC3B7D1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2035" y="0"/>
            <a:ext cx="4329965" cy="3793338"/>
          </a:xfrm>
          <a:custGeom>
            <a:avLst/>
            <a:gdLst>
              <a:gd name="connsiteX0" fmla="*/ 620085 w 4329965"/>
              <a:gd name="connsiteY0" fmla="*/ 0 h 3793338"/>
              <a:gd name="connsiteX1" fmla="*/ 4329965 w 4329965"/>
              <a:gd name="connsiteY1" fmla="*/ 0 h 3793338"/>
              <a:gd name="connsiteX2" fmla="*/ 4329965 w 4329965"/>
              <a:gd name="connsiteY2" fmla="*/ 2733720 h 3793338"/>
              <a:gd name="connsiteX3" fmla="*/ 4251051 w 4329965"/>
              <a:gd name="connsiteY3" fmla="*/ 2820548 h 3793338"/>
              <a:gd name="connsiteX4" fmla="*/ 2611921 w 4329965"/>
              <a:gd name="connsiteY4" fmla="*/ 3499497 h 3793338"/>
              <a:gd name="connsiteX5" fmla="*/ 293841 w 4329965"/>
              <a:gd name="connsiteY5" fmla="*/ 1181418 h 3793338"/>
              <a:gd name="connsiteX6" fmla="*/ 573621 w 4329965"/>
              <a:gd name="connsiteY6" fmla="*/ 76483 h 3793338"/>
              <a:gd name="connsiteX7" fmla="*/ 284617 w 4329965"/>
              <a:gd name="connsiteY7" fmla="*/ 0 h 3793338"/>
              <a:gd name="connsiteX8" fmla="*/ 543760 w 4329965"/>
              <a:gd name="connsiteY8" fmla="*/ 0 h 3793338"/>
              <a:gd name="connsiteX9" fmla="*/ 516204 w 4329965"/>
              <a:gd name="connsiteY9" fmla="*/ 45359 h 3793338"/>
              <a:gd name="connsiteX10" fmla="*/ 228543 w 4329965"/>
              <a:gd name="connsiteY10" fmla="*/ 1181418 h 3793338"/>
              <a:gd name="connsiteX11" fmla="*/ 2611921 w 4329965"/>
              <a:gd name="connsiteY11" fmla="*/ 3564795 h 3793338"/>
              <a:gd name="connsiteX12" fmla="*/ 4297223 w 4329965"/>
              <a:gd name="connsiteY12" fmla="*/ 2866720 h 3793338"/>
              <a:gd name="connsiteX13" fmla="*/ 4329965 w 4329965"/>
              <a:gd name="connsiteY13" fmla="*/ 2830694 h 3793338"/>
              <a:gd name="connsiteX14" fmla="*/ 4329965 w 4329965"/>
              <a:gd name="connsiteY14" fmla="*/ 3145443 h 3793338"/>
              <a:gd name="connsiteX15" fmla="*/ 4273345 w 4329965"/>
              <a:gd name="connsiteY15" fmla="*/ 3196903 h 3793338"/>
              <a:gd name="connsiteX16" fmla="*/ 2611921 w 4329965"/>
              <a:gd name="connsiteY16" fmla="*/ 3793338 h 3793338"/>
              <a:gd name="connsiteX17" fmla="*/ 0 w 4329965"/>
              <a:gd name="connsiteY17" fmla="*/ 1181418 h 3793338"/>
              <a:gd name="connsiteX18" fmla="*/ 205258 w 4329965"/>
              <a:gd name="connsiteY18" fmla="*/ 164740 h 379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575806C2-AB07-4F56-936F-6EA1070F7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762" y="2646306"/>
            <a:ext cx="3197072" cy="319707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xfrm>
            <a:off x="801098" y="804335"/>
            <a:ext cx="5712824" cy="1917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 sz="1600">
                <a:solidFill>
                  <a:srgbClr val="FFFF00"/>
                </a:solidFill>
              </a:defRPr>
            </a:pPr>
            <a:br>
              <a:rPr lang="en-US" sz="2800" dirty="0"/>
            </a:br>
            <a:r>
              <a:rPr lang="en-US" sz="2800" dirty="0">
                <a:solidFill>
                  <a:schemeClr val="tx1"/>
                </a:solidFill>
              </a:rPr>
              <a:t>7516 Capital Dr. Germantown TN 38138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(901) 626 0973 (text or call)</a:t>
            </a:r>
            <a:br>
              <a:rPr lang="en-US" sz="2800" dirty="0"/>
            </a:br>
            <a:r>
              <a:rPr lang="en-US" sz="2800" u="sng" dirty="0">
                <a:uFill>
                  <a:solidFill>
                    <a:srgbClr val="FA2B5C"/>
                  </a:solidFill>
                </a:uFill>
                <a:hlinkClick r:id="rId4"/>
              </a:rPr>
              <a:t>www.musicboxinc.com</a:t>
            </a:r>
            <a:r>
              <a:rPr lang="en-US" sz="2800" dirty="0"/>
              <a:t> </a:t>
            </a:r>
          </a:p>
          <a:p>
            <a:pPr algn="ctr">
              <a:defRPr sz="1200">
                <a:solidFill>
                  <a:srgbClr val="FFFF00"/>
                </a:solidFill>
              </a:defRPr>
            </a:pPr>
            <a:r>
              <a:rPr lang="en-US" sz="2800" u="sng" dirty="0">
                <a:uFill>
                  <a:solidFill>
                    <a:srgbClr val="FA2B5C"/>
                  </a:solidFill>
                </a:uFill>
                <a:hlinkClick r:id="rId5"/>
              </a:rPr>
              <a:t>info@musicboxinc.com</a:t>
            </a:r>
          </a:p>
        </p:txBody>
      </p:sp>
      <p:pic>
        <p:nvPicPr>
          <p:cNvPr id="351" name="Color on transparent.png" descr="Color on transpare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817" y="536445"/>
            <a:ext cx="2836950" cy="1893663"/>
          </a:xfrm>
          <a:prstGeom prst="rect">
            <a:avLst/>
          </a:prstGeom>
        </p:spPr>
      </p:pic>
      <p:sp>
        <p:nvSpPr>
          <p:cNvPr id="35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05543" y="2871982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77177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GMSD employees and students receive 10% off lesson tuition for 3 months or 10% of camp tuition (with code “GMSD”)</a:t>
            </a:r>
          </a:p>
          <a:p>
            <a:pPr marL="277177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We teach guitar, piano, drums, bass, ukulele and voice. Kids and adults. In-person and on-line. In English and Spanish</a:t>
            </a:r>
          </a:p>
          <a:p>
            <a:pPr marL="277177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746"/>
            </a:pPr>
            <a:r>
              <a:rPr lang="en-US" sz="1746" dirty="0"/>
              <a:t>Free trial lessons and school tours. No contract requirement</a:t>
            </a:r>
          </a:p>
        </p:txBody>
      </p:sp>
      <p:pic>
        <p:nvPicPr>
          <p:cNvPr id="353" name="IMG_1702.jpeg" descr="IMG_1702.jpeg"/>
          <p:cNvPicPr>
            <a:picLocks noChangeAspect="1"/>
          </p:cNvPicPr>
          <p:nvPr/>
        </p:nvPicPr>
        <p:blipFill>
          <a:blip r:embed="rId7"/>
          <a:srcRect t="16442" r="5629" b="5588"/>
          <a:stretch>
            <a:fillRect/>
          </a:stretch>
        </p:blipFill>
        <p:spPr>
          <a:xfrm>
            <a:off x="6350368" y="3708577"/>
            <a:ext cx="1792060" cy="1110459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69923DF-00DF-45A6-86A0-5AD7FE49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42428" y="6229681"/>
            <a:ext cx="457200" cy="457200"/>
            <a:chOff x="11361456" y="6195813"/>
            <a:chExt cx="548640" cy="54864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2CF2C9B-5727-4B1C-9BEF-9E7BB40F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E8D297F-5AA5-452D-BA3A-F410FA84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D55F217F-C24D-4846-B638-491EF6D2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50" y="3931475"/>
            <a:ext cx="3416150" cy="2926525"/>
          </a:xfrm>
          <a:custGeom>
            <a:avLst/>
            <a:gdLst>
              <a:gd name="connsiteX0" fmla="*/ 2001856 w 3416150"/>
              <a:gd name="connsiteY0" fmla="*/ 225209 h 2926525"/>
              <a:gd name="connsiteX1" fmla="*/ 3372804 w 3416150"/>
              <a:gd name="connsiteY1" fmla="*/ 871744 h 2926525"/>
              <a:gd name="connsiteX2" fmla="*/ 3416150 w 3416150"/>
              <a:gd name="connsiteY2" fmla="*/ 929710 h 2926525"/>
              <a:gd name="connsiteX3" fmla="*/ 3416150 w 3416150"/>
              <a:gd name="connsiteY3" fmla="*/ 2926525 h 2926525"/>
              <a:gd name="connsiteX4" fmla="*/ 486913 w 3416150"/>
              <a:gd name="connsiteY4" fmla="*/ 2926525 h 2926525"/>
              <a:gd name="connsiteX5" fmla="*/ 439641 w 3416150"/>
              <a:gd name="connsiteY5" fmla="*/ 2848713 h 2926525"/>
              <a:gd name="connsiteX6" fmla="*/ 225209 w 3416150"/>
              <a:gd name="connsiteY6" fmla="*/ 2001857 h 2926525"/>
              <a:gd name="connsiteX7" fmla="*/ 2001856 w 3416150"/>
              <a:gd name="connsiteY7" fmla="*/ 225209 h 2926525"/>
              <a:gd name="connsiteX8" fmla="*/ 2001856 w 3416150"/>
              <a:gd name="connsiteY8" fmla="*/ 0 h 2926525"/>
              <a:gd name="connsiteX9" fmla="*/ 3275223 w 3416150"/>
              <a:gd name="connsiteY9" fmla="*/ 457127 h 2926525"/>
              <a:gd name="connsiteX10" fmla="*/ 3416150 w 3416150"/>
              <a:gd name="connsiteY10" fmla="*/ 585210 h 2926525"/>
              <a:gd name="connsiteX11" fmla="*/ 3416150 w 3416150"/>
              <a:gd name="connsiteY11" fmla="*/ 846232 h 2926525"/>
              <a:gd name="connsiteX12" fmla="*/ 3411422 w 3416150"/>
              <a:gd name="connsiteY12" fmla="*/ 839910 h 2926525"/>
              <a:gd name="connsiteX13" fmla="*/ 2001856 w 3416150"/>
              <a:gd name="connsiteY13" fmla="*/ 175163 h 2926525"/>
              <a:gd name="connsiteX14" fmla="*/ 175162 w 3416150"/>
              <a:gd name="connsiteY14" fmla="*/ 2001857 h 2926525"/>
              <a:gd name="connsiteX15" fmla="*/ 395634 w 3416150"/>
              <a:gd name="connsiteY15" fmla="*/ 2872568 h 2926525"/>
              <a:gd name="connsiteX16" fmla="*/ 428414 w 3416150"/>
              <a:gd name="connsiteY16" fmla="*/ 2926525 h 2926525"/>
              <a:gd name="connsiteX17" fmla="*/ 227385 w 3416150"/>
              <a:gd name="connsiteY17" fmla="*/ 2926525 h 2926525"/>
              <a:gd name="connsiteX18" fmla="*/ 157316 w 3416150"/>
              <a:gd name="connsiteY18" fmla="*/ 2781070 h 2926525"/>
              <a:gd name="connsiteX19" fmla="*/ 0 w 3416150"/>
              <a:gd name="connsiteY19" fmla="*/ 2001857 h 2926525"/>
              <a:gd name="connsiteX20" fmla="*/ 2001856 w 3416150"/>
              <a:gd name="connsiteY20" fmla="*/ 0 h 29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52" name="IMG_0775.JPG" descr="IMG_0775.JPG"/>
          <p:cNvPicPr>
            <a:picLocks noChangeAspect="1"/>
          </p:cNvPicPr>
          <p:nvPr/>
        </p:nvPicPr>
        <p:blipFill>
          <a:blip r:embed="rId8"/>
          <a:srcRect t="9430"/>
          <a:stretch>
            <a:fillRect/>
          </a:stretch>
        </p:blipFill>
        <p:spPr>
          <a:xfrm>
            <a:off x="9583582" y="5020065"/>
            <a:ext cx="2112134" cy="14347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A2168B3A-3AE7-4946-8AF6-76E3E5176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4C2224D-8669-4449-BA35-66D2DEF0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5" name="Screen Shot 2020-12-30 at 7.45.31 PM.png" descr="Screen Shot 2020-12-30 at 7.45.3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53" y="801792"/>
            <a:ext cx="3897628" cy="5249332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F99E36D9-8C4D-4CA1-89BA-D0BF2FB97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0" y="480060"/>
            <a:ext cx="5455325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6" name="Screen Shot 2020-12-30 at 7.46.03 PM.png" descr="Screen Shot 2020-12-30 at 7.46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79" y="801792"/>
            <a:ext cx="4160093" cy="52493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68598658-8579-447E-B96E-7C0CDFF69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EAEFD1B-6AFB-4ECA-A47F-11A07AE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3D5706E-D323-4862-B67C-73000F184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" name="Screen Shot 2020-12-30 at 7.46.33 PM.png" descr="Screen Shot 2020-12-30 at 7.46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66" y="803062"/>
            <a:ext cx="4070201" cy="5251874"/>
          </a:xfrm>
          <a:prstGeom prst="rect">
            <a:avLst/>
          </a:prstGeom>
        </p:spPr>
      </p:pic>
      <p:pic>
        <p:nvPicPr>
          <p:cNvPr id="359" name="Screen Shot 2020-12-30 at 7.46.20 PM.png" descr="Screen Shot 2020-12-30 at 7.46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566" y="800334"/>
            <a:ext cx="4398443" cy="525187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Title 1"/>
          <p:cNvSpPr txBox="1"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Barnes &amp; noble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63" name="image42.png" descr="image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99" y="1455478"/>
            <a:ext cx="6882269" cy="3957304"/>
          </a:xfrm>
          <a:prstGeom prst="rect">
            <a:avLst/>
          </a:prstGeom>
        </p:spPr>
      </p:pic>
      <p:sp>
        <p:nvSpPr>
          <p:cNvPr id="36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8156351" y="2121408"/>
            <a:ext cx="354403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/>
              <a:t>Save 20% off publisher’s list price on all purchases for classroom use.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/>
              <a:t>Discounts of up to 25% off the publisher’s list price during Educator Appreciation Days.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 u="sng">
                <a:uFill>
                  <a:solidFill>
                    <a:srgbClr val="FA2B5C"/>
                  </a:solidFill>
                </a:uFill>
                <a:hlinkClick r:id="rId7"/>
              </a:rPr>
              <a:t>Sign Up For Free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67" name="Title 1"/>
          <p:cNvSpPr txBox="1"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2800" dirty="0"/>
              <a:t>Performing arts of Germantown</a:t>
            </a:r>
            <a:br>
              <a:rPr lang="en-US" sz="2800" dirty="0"/>
            </a:br>
            <a:r>
              <a:rPr lang="en-US" sz="2800" dirty="0"/>
              <a:t>7863 Farmington Blvd, Germantown, TN 38138</a:t>
            </a:r>
          </a:p>
        </p:txBody>
      </p:sp>
      <p:sp>
        <p:nvSpPr>
          <p:cNvPr id="37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69848" y="2578608"/>
            <a:ext cx="4730451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/>
              <a:t>For any new customers,  who are Germantown employees , we would love to waive our $35.00 new student registration fee, and offer a 10% discount for the first month of Dance. 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/>
              <a:t>For beginner dancers, this offer is good thru October 2020. For dancers with experience, this offer is good thru September 2021. . 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/>
            </a:pPr>
            <a:r>
              <a:rPr lang="en-US" sz="1600"/>
              <a:t>Please call 901-754-0024 for more information.</a:t>
            </a:r>
          </a:p>
        </p:txBody>
      </p:sp>
      <p:pic>
        <p:nvPicPr>
          <p:cNvPr id="369" name="image43.jpeg" descr="image43.jpeg"/>
          <p:cNvPicPr>
            <a:picLocks noChangeAspect="1"/>
          </p:cNvPicPr>
          <p:nvPr/>
        </p:nvPicPr>
        <p:blipFill rotWithShape="1">
          <a:blip r:embed="rId4"/>
          <a:srcRect l="4222" r="4222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12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0" name="Rectangle 129">
            <a:extLst>
              <a:ext uri="{FF2B5EF4-FFF2-40B4-BE49-F238E27FC236}">
                <a16:creationId xmlns:a16="http://schemas.microsoft.com/office/drawing/2014/main" id="{1C7FF924-8DA0-4BE9-8C7E-095B0EC1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Title 1"/>
          <p:cNvSpPr txBox="1"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3400"/>
              <a:t>Ultimate ballroom dancing</a:t>
            </a:r>
            <a:br>
              <a:rPr lang="en-US" sz="3400"/>
            </a:br>
            <a:r>
              <a:rPr lang="en-US" sz="3400"/>
              <a:t>7990 Trinity Rd #106, Cordova, TN 38018</a:t>
            </a:r>
          </a:p>
        </p:txBody>
      </p:sp>
      <p:pic>
        <p:nvPicPr>
          <p:cNvPr id="375" name="image44.png" descr="image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99" y="871494"/>
            <a:ext cx="5112461" cy="5125273"/>
          </a:xfrm>
          <a:prstGeom prst="rect">
            <a:avLst/>
          </a:prstGeom>
        </p:spPr>
      </p:pic>
      <p:sp>
        <p:nvSpPr>
          <p:cNvPr id="37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00799" y="2121408"/>
            <a:ext cx="529958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GMSD Employees will get a $10 discount on the *above program.</a:t>
            </a:r>
          </a:p>
          <a:p>
            <a:pPr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 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Introductory offer will be $20 off if you mention you’re a GMSD employee</a:t>
            </a:r>
          </a:p>
        </p:txBody>
      </p:sp>
      <p:grpSp>
        <p:nvGrpSpPr>
          <p:cNvPr id="381" name="Group 131">
            <a:extLst>
              <a:ext uri="{FF2B5EF4-FFF2-40B4-BE49-F238E27FC236}">
                <a16:creationId xmlns:a16="http://schemas.microsoft.com/office/drawing/2014/main" id="{5029B4A8-2CF0-48DC-B29E-F3B62EDDC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71DA811-F7AE-460D-9891-57F221994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747795E-BBFD-44B4-892D-2054745A8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3400" dirty="0">
                <a:solidFill>
                  <a:srgbClr val="000000"/>
                </a:solidFill>
              </a:rPr>
              <a:t>Cycle bar</a:t>
            </a:r>
            <a:br>
              <a:rPr lang="en-US" sz="3400" dirty="0">
                <a:solidFill>
                  <a:srgbClr val="000000"/>
                </a:solidFill>
              </a:rPr>
            </a:br>
            <a:r>
              <a:rPr lang="en-US" sz="3400" dirty="0">
                <a:solidFill>
                  <a:srgbClr val="000000"/>
                </a:solidFill>
              </a:rPr>
              <a:t>7685 Farmington Blvd Suite 101, Germantown, TN 38138</a:t>
            </a:r>
          </a:p>
        </p:txBody>
      </p:sp>
      <p:pic>
        <p:nvPicPr>
          <p:cNvPr id="3" name="Picture 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CA39C56-61B6-474A-85C3-D7028D67A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r="3540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67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GMSD employees &amp; staff will receive a special offer of $99 unlimited/month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Must email </a:t>
            </a:r>
            <a:r>
              <a:rPr lang="en-US" u="sng" dirty="0">
                <a:solidFill>
                  <a:srgbClr val="000000"/>
                </a:solidFill>
                <a:uFill>
                  <a:solidFill>
                    <a:srgbClr val="FA2B5C"/>
                  </a:solidFill>
                </a:uFill>
                <a:hlinkClick r:id="rId7"/>
              </a:rPr>
              <a:t>Germantown@cyclebar.com</a:t>
            </a:r>
            <a:r>
              <a:rPr lang="en-US" dirty="0">
                <a:solidFill>
                  <a:srgbClr val="000000"/>
                </a:solidFill>
              </a:rPr>
              <a:t> and show proof of GMSD employment (picture) in email.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9" name="Title 1"/>
          <p:cNvSpPr txBox="1">
            <a:spLocks noGrp="1"/>
          </p:cNvSpPr>
          <p:nvPr>
            <p:ph type="title"/>
          </p:nvPr>
        </p:nvSpPr>
        <p:spPr>
          <a:xfrm>
            <a:off x="1063752" y="978010"/>
            <a:ext cx="5188624" cy="1831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2800"/>
            </a:pPr>
            <a:r>
              <a:rPr lang="en-US" sz="3700" dirty="0"/>
              <a:t>Germantown athletic club</a:t>
            </a:r>
            <a:br>
              <a:rPr lang="en-US" sz="3700" dirty="0"/>
            </a:br>
            <a:r>
              <a:rPr lang="en-US" sz="3700" dirty="0"/>
              <a:t>1801 Exeter Rd, Germantown, TN 38138  </a:t>
            </a:r>
          </a:p>
        </p:txBody>
      </p:sp>
      <p:sp>
        <p:nvSpPr>
          <p:cNvPr id="17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63752" y="3029446"/>
            <a:ext cx="5188624" cy="314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$0 Application fee if you choose to pay for the membership in full for 6 or 12 months.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$25 application fee if you choose to pay for the membership by monthly automatic draft. *Normal application fee is $99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32123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5AA2C0ED-61EF-A542-9799-F9712EB66A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7629144" y="1682496"/>
            <a:ext cx="3502152" cy="3502152"/>
          </a:xfrm>
          <a:custGeom>
            <a:avLst/>
            <a:gdLst/>
            <a:ahLst/>
            <a:cxnLst/>
            <a:rect l="l" t="t" r="r" b="b"/>
            <a:pathLst>
              <a:path w="3502152" h="3502152">
                <a:moveTo>
                  <a:pt x="1751076" y="196996"/>
                </a:moveTo>
                <a:cubicBezTo>
                  <a:pt x="2609371" y="196996"/>
                  <a:pt x="3305156" y="892781"/>
                  <a:pt x="3305156" y="1751076"/>
                </a:cubicBezTo>
                <a:cubicBezTo>
                  <a:pt x="3305156" y="2609371"/>
                  <a:pt x="2609371" y="3305156"/>
                  <a:pt x="1751076" y="3305156"/>
                </a:cubicBezTo>
                <a:cubicBezTo>
                  <a:pt x="892781" y="3305156"/>
                  <a:pt x="196996" y="2609371"/>
                  <a:pt x="196996" y="1751076"/>
                </a:cubicBezTo>
                <a:cubicBezTo>
                  <a:pt x="196996" y="892781"/>
                  <a:pt x="892781" y="196996"/>
                  <a:pt x="1751076" y="196996"/>
                </a:cubicBezTo>
                <a:close/>
                <a:moveTo>
                  <a:pt x="1751076" y="153219"/>
                </a:moveTo>
                <a:cubicBezTo>
                  <a:pt x="868604" y="153219"/>
                  <a:pt x="153219" y="868604"/>
                  <a:pt x="153219" y="1751076"/>
                </a:cubicBezTo>
                <a:cubicBezTo>
                  <a:pt x="153219" y="2633548"/>
                  <a:pt x="868604" y="3348933"/>
                  <a:pt x="1751076" y="3348933"/>
                </a:cubicBezTo>
                <a:cubicBezTo>
                  <a:pt x="2633548" y="3348933"/>
                  <a:pt x="3348933" y="2633548"/>
                  <a:pt x="3348933" y="1751076"/>
                </a:cubicBezTo>
                <a:cubicBezTo>
                  <a:pt x="3348933" y="868604"/>
                  <a:pt x="2633548" y="153219"/>
                  <a:pt x="1751076" y="153219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4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4"/>
                  <a:pt x="783983" y="0"/>
                  <a:pt x="1751076" y="0"/>
                </a:cubicBezTo>
                <a:close/>
              </a:path>
            </a:pathLst>
          </a:custGeom>
        </p:spPr>
      </p:pic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89F78725-8B4F-43D3-B767-EB7DB0C02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457" y="1682496"/>
            <a:ext cx="3502152" cy="350215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9B0630D-5E49-4BF7-8CF1-7DECD4B08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7E3DF29-A3BC-402A-A498-16B2DF181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B14D33E-BADF-4271-ACE1-06D8199FF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itle 1"/>
          <p:cNvSpPr txBox="1"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3564"/>
            </a:pPr>
            <a:r>
              <a:rPr lang="en-US" sz="3300" dirty="0">
                <a:solidFill>
                  <a:schemeClr val="tx1"/>
                </a:solidFill>
              </a:rPr>
              <a:t>Crossfit </a:t>
            </a: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3300" dirty="0">
                <a:solidFill>
                  <a:schemeClr val="tx1"/>
                </a:solidFill>
              </a:rPr>
              <a:t>sopo Germantown</a:t>
            </a: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3300" dirty="0">
                <a:solidFill>
                  <a:schemeClr val="tx1"/>
                </a:solidFill>
              </a:rPr>
              <a:t>3100 Village Shops Dr #18, Germantown, TN 38138</a:t>
            </a: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C462AB-1A8D-434F-8EAF-5FAAA4FE3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6380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7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550924" y="2927444"/>
            <a:ext cx="4920019" cy="324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/>
              <a:t>Beginner Package is 15% off for all GMSD staff and employees (show ID badge to confirm you’re an employee with GMSD).</a:t>
            </a:r>
          </a:p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/>
              <a:t> Unlimited Membership is 15% for all GMSD staff and employees (show ID badge to confirm you’re an employee with GMSD).</a:t>
            </a:r>
          </a:p>
          <a:p>
            <a:pPr marL="274320" indent="-182880"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440"/>
            </a:pPr>
            <a:r>
              <a:rPr lang="en-US" sz="1440"/>
              <a:t>Periodic sales and special offerings will come from Cross-Fit SOPO Germantown and will be shared with all GMSD staff.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324483" y="4212708"/>
            <a:ext cx="3973916" cy="17217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/>
              <a:buChar char="•"/>
            </a:lvl1pPr>
          </a:lstStyle>
          <a:p>
            <a:pPr marL="0" indent="0">
              <a:buClr>
                <a:schemeClr val="accent1">
                  <a:lumMod val="75000"/>
                </a:schemeClr>
              </a:buClr>
              <a:buSzPct val="85000"/>
              <a:buNone/>
            </a:pPr>
            <a:r>
              <a:rPr lang="en-US" sz="2400" dirty="0">
                <a:solidFill>
                  <a:schemeClr val="tx2"/>
                </a:solidFill>
              </a:rPr>
              <a:t>1 week free pass for all GMSD employees</a:t>
            </a:r>
          </a:p>
        </p:txBody>
      </p:sp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defRPr sz="2800"/>
            </a:pPr>
            <a:r>
              <a:rPr lang="en-US" sz="4200" dirty="0">
                <a:solidFill>
                  <a:schemeClr val="tx1"/>
                </a:solidFill>
              </a:rPr>
              <a:t>F45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Germantown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7850 Poplar Ave Suite 20, Germantown, TN 38138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C0B5990-E750-0249-9EBE-228D4D90C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643467" y="720071"/>
            <a:ext cx="5503939" cy="5503939"/>
          </a:xfrm>
          <a:custGeom>
            <a:avLst/>
            <a:gdLst/>
            <a:ahLst/>
            <a:cxnLst/>
            <a:rect l="l" t="t" r="r" b="b"/>
            <a:pathLst>
              <a:path w="3051400" h="305140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</p:spPr>
      </p:pic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23991EB4-1F71-4BE4-B24D-277DD5EE9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Virtual yoga</a:t>
            </a:r>
            <a:br>
              <a:rPr lang="en-US" sz="3400" dirty="0"/>
            </a:br>
            <a:r>
              <a:rPr lang="en-US" sz="3400" dirty="0"/>
              <a:t>gmsd</a:t>
            </a:r>
            <a:br>
              <a:rPr lang="en-US" sz="3400" dirty="0"/>
            </a:br>
            <a:r>
              <a:rPr lang="en-US" sz="3400" u="sng" dirty="0">
                <a:uFill>
                  <a:solidFill>
                    <a:srgbClr val="FA2B5C"/>
                  </a:solidFill>
                </a:uFill>
                <a:hlinkClick r:id="rId5"/>
              </a:rPr>
              <a:t>Website</a:t>
            </a:r>
          </a:p>
        </p:txBody>
      </p:sp>
      <p:pic>
        <p:nvPicPr>
          <p:cNvPr id="3" name="Picture 2" descr="A person sitting on a yoga mat in the water&#10;&#10;Description automatically generated with low confidence">
            <a:extLst>
              <a:ext uri="{FF2B5EF4-FFF2-40B4-BE49-F238E27FC236}">
                <a16:creationId xmlns:a16="http://schemas.microsoft.com/office/drawing/2014/main" id="{90DDB406-5797-CA46-AA94-4A6D52D8A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28371" b="-1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19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6400799" y="2121408"/>
            <a:ext cx="529958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dirty="0"/>
              <a:t>Program is available for ALL GMSD students, teachers, staff, and parents.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u="sng" dirty="0">
                <a:uFill>
                  <a:solidFill>
                    <a:srgbClr val="FA2B5C"/>
                  </a:solidFill>
                </a:uFill>
                <a:hlinkClick r:id="rId7"/>
              </a:rPr>
              <a:t>Kid’s Registration </a:t>
            </a:r>
            <a:r>
              <a:rPr lang="en-US" dirty="0"/>
              <a:t>&amp; </a:t>
            </a:r>
            <a:r>
              <a:rPr lang="en-US" u="sng" dirty="0">
                <a:uFill>
                  <a:solidFill>
                    <a:srgbClr val="FA2B5C"/>
                  </a:solidFill>
                </a:uFill>
                <a:hlinkClick r:id="rId8"/>
              </a:rPr>
              <a:t>Adult’s Registration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dirty="0"/>
              <a:t>Programs are customizable based on your needs, such as chair yoga or trauma informed yoga.</a:t>
            </a:r>
          </a:p>
          <a:p>
            <a:pPr marL="285750" indent="-182880"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00"/>
            </a:pPr>
            <a:r>
              <a:rPr lang="en-US" dirty="0"/>
              <a:t>Yoga is separated into grade bands: Elementary, Middle, H.S. and Adults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0000FF"/>
      </a:hlink>
      <a:folHlink>
        <a:srgbClr val="FF00FF"/>
      </a:folHlink>
    </a:clrScheme>
    <a:fontScheme name="Gallery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{D1157009-0CDA-944B-A8EF-968EBC2F078A}tf10001070</Template>
  <TotalTime>109</TotalTime>
  <Words>2035</Words>
  <Application>Microsoft Macintosh PowerPoint</Application>
  <PresentationFormat>Widescreen</PresentationFormat>
  <Paragraphs>145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Apple Chancery</vt:lpstr>
      <vt:lpstr>Arial</vt:lpstr>
      <vt:lpstr>Calibri</vt:lpstr>
      <vt:lpstr>Gill Sans</vt:lpstr>
      <vt:lpstr>Gill Sans MT</vt:lpstr>
      <vt:lpstr>Rockwell</vt:lpstr>
      <vt:lpstr>Rockwell Condensed</vt:lpstr>
      <vt:lpstr>Rockwell Extra Bold</vt:lpstr>
      <vt:lpstr>Times Roman</vt:lpstr>
      <vt:lpstr>Wingdings</vt:lpstr>
      <vt:lpstr>Wood Type</vt:lpstr>
      <vt:lpstr>Healthy &amp; Active  Germantown</vt:lpstr>
      <vt:lpstr>Healthy &amp; active germantown</vt:lpstr>
      <vt:lpstr>Healthy &amp; active germantown gmsd</vt:lpstr>
      <vt:lpstr>Atc fitness</vt:lpstr>
      <vt:lpstr>Cycle bar 7685 Farmington Blvd Suite 101, Germantown, TN 38138</vt:lpstr>
      <vt:lpstr>Germantown athletic club 1801 Exeter Rd, Germantown, TN 38138  </vt:lpstr>
      <vt:lpstr>Crossfit  sopo Germantown 3100 Village Shops Dr #18, Germantown, TN 38138</vt:lpstr>
      <vt:lpstr>F45 Germantown 7850 Poplar Ave Suite 20, Germantown, TN 38138</vt:lpstr>
      <vt:lpstr>Virtual yoga gmsd Website</vt:lpstr>
      <vt:lpstr>USA Karate</vt:lpstr>
      <vt:lpstr>Border martial arts academy 4644 Merchants Park Cir #900, Collierville, TN 38017</vt:lpstr>
      <vt:lpstr>Fundamental fitness greta Hauberg 699 Oakleaf Office lane, suite 106,  Memphis, tn 38117 (901) 303-8191</vt:lpstr>
      <vt:lpstr>Fundamental fitness greta hauberg</vt:lpstr>
      <vt:lpstr>The Chiro place 3615 S Houston Levee Rd, collierville, TN 38017 (901) 221-7173</vt:lpstr>
      <vt:lpstr>The chiro place visit any of 3 locations</vt:lpstr>
      <vt:lpstr>Regal pharmalab 1352 Cordova Cove Germantown, TN 38138 ​ Office (901) 757-9434 Fax (901) 757-1194 ​ Hours: M-F - 9am-5pm Closed for lunch everyday 1:00-1:30 PM </vt:lpstr>
      <vt:lpstr>Summit yoga 6645 Poplar Ave #208, Germantown, TN 38138</vt:lpstr>
      <vt:lpstr>Tacos 4 life</vt:lpstr>
      <vt:lpstr>The fresh market 9375 Poplar Ave, Germantown, TN 38138</vt:lpstr>
      <vt:lpstr>City silo 5101 Sanderlin Ave #104b, Memphis, TN 38117 (901) 729-7687 </vt:lpstr>
      <vt:lpstr>Juice plus+ www.EatYourVeggie.NET </vt:lpstr>
      <vt:lpstr>PowerPoint Presentation</vt:lpstr>
      <vt:lpstr>PowerPoint Presentation</vt:lpstr>
      <vt:lpstr>Tiger nutrition 3315 Hacks Cross  Memphis, TN 38125</vt:lpstr>
      <vt:lpstr>Smoothie king 7820 Poplar Avenue, Germantown 901-309-8039 </vt:lpstr>
      <vt:lpstr>Gracie bleu frozen yogurt 9155 Poplar Ave, Germantown, TN 38138</vt:lpstr>
      <vt:lpstr>Gnc </vt:lpstr>
      <vt:lpstr>Java café  3133 Forest Hill Irene Rd, Germantown, TN 38138</vt:lpstr>
      <vt:lpstr>Tuuwa products 235 Germantown Bend Cove, Cordova, TN 38018</vt:lpstr>
      <vt:lpstr>Tuuwa </vt:lpstr>
      <vt:lpstr>tuuwa</vt:lpstr>
      <vt:lpstr>Buff city soap 1730 S Germantown Rd Suite 121, Germantown, TN 38138</vt:lpstr>
      <vt:lpstr>  Cypress Naturals Memphis  Artfully Crafted Bath and Body Products   www.cypressnaturalsmemphis.com </vt:lpstr>
      <vt:lpstr>Ageless men’s health 9067 Poplar Ave #109, Germantown, TN 38138</vt:lpstr>
      <vt:lpstr>Hotworx  9155 Poplar Ave Suite 25A, Germantown, TN 38138</vt:lpstr>
      <vt:lpstr>PowerPoint Presentation</vt:lpstr>
      <vt:lpstr>PowerPoint Presentation</vt:lpstr>
      <vt:lpstr>Honey spray tans Mobile Spray Tanning www.thehoneyspraytans.com  contact@thehoneyspraytans.com IG: @thehoneyspraytans (901)410-1616</vt:lpstr>
      <vt:lpstr>Family leisure 2120 Whitten Rd, Memphis, TN 38133 (901) 371-9090</vt:lpstr>
      <vt:lpstr> 7516 Capital Dr. Germantown TN 38138  (901) 626 0973 (text or call) www.musicboxinc.com  info@musicboxinc.com</vt:lpstr>
      <vt:lpstr>PowerPoint Presentation</vt:lpstr>
      <vt:lpstr>PowerPoint Presentation</vt:lpstr>
      <vt:lpstr>Barnes &amp; noble </vt:lpstr>
      <vt:lpstr>Performing arts of Germantown 7863 Farmington Blvd, Germantown, TN 38138</vt:lpstr>
      <vt:lpstr>Ultimate ballroom dancing 7990 Trinity Rd #106, Cordova, TN 38018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&amp; Active  germantown</dc:title>
  <cp:lastModifiedBy>Andrew  Martin</cp:lastModifiedBy>
  <cp:revision>9</cp:revision>
  <cp:lastPrinted>2021-04-22T15:53:54Z</cp:lastPrinted>
  <dcterms:modified xsi:type="dcterms:W3CDTF">2021-04-22T17:48:28Z</dcterms:modified>
</cp:coreProperties>
</file>