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9"/>
  </p:notesMasterIdLst>
  <p:sldIdLst>
    <p:sldId id="256" r:id="rId5"/>
    <p:sldId id="291" r:id="rId6"/>
    <p:sldId id="261" r:id="rId7"/>
    <p:sldId id="275" r:id="rId8"/>
    <p:sldId id="260" r:id="rId9"/>
    <p:sldId id="292" r:id="rId10"/>
    <p:sldId id="286" r:id="rId11"/>
    <p:sldId id="287" r:id="rId12"/>
    <p:sldId id="288" r:id="rId13"/>
    <p:sldId id="289" r:id="rId14"/>
    <p:sldId id="290" r:id="rId15"/>
    <p:sldId id="295" r:id="rId16"/>
    <p:sldId id="297" r:id="rId17"/>
    <p:sldId id="298" r:id="rId18"/>
    <p:sldId id="299" r:id="rId19"/>
    <p:sldId id="300" r:id="rId20"/>
    <p:sldId id="301" r:id="rId21"/>
    <p:sldId id="302" r:id="rId22"/>
    <p:sldId id="303" r:id="rId23"/>
    <p:sldId id="304" r:id="rId24"/>
    <p:sldId id="296" r:id="rId25"/>
    <p:sldId id="293" r:id="rId26"/>
    <p:sldId id="262" r:id="rId27"/>
    <p:sldId id="276" r:id="rId28"/>
    <p:sldId id="277" r:id="rId29"/>
    <p:sldId id="278" r:id="rId30"/>
    <p:sldId id="263" r:id="rId31"/>
    <p:sldId id="269" r:id="rId32"/>
    <p:sldId id="272" r:id="rId33"/>
    <p:sldId id="279" r:id="rId34"/>
    <p:sldId id="294" r:id="rId35"/>
    <p:sldId id="280" r:id="rId36"/>
    <p:sldId id="281" r:id="rId37"/>
    <p:sldId id="28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5" autoAdjust="0"/>
  </p:normalViewPr>
  <p:slideViewPr>
    <p:cSldViewPr>
      <p:cViewPr varScale="1">
        <p:scale>
          <a:sx n="109" d="100"/>
          <a:sy n="109"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737875156909737E-2"/>
          <c:y val="3.9679506868568304E-2"/>
          <c:w val="0.94932009585758304"/>
          <c:h val="0.89561766163450729"/>
        </c:manualLayout>
      </c:layout>
      <c:barChart>
        <c:barDir val="col"/>
        <c:grouping val="clustered"/>
        <c:varyColors val="0"/>
        <c:ser>
          <c:idx val="0"/>
          <c:order val="0"/>
          <c:spPr>
            <a:solidFill>
              <a:schemeClr val="bg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Sheet1!$A$2:$A$8</c:f>
              <c:strCache>
                <c:ptCount val="7"/>
                <c:pt idx="0">
                  <c:v>1993               </c:v>
                </c:pt>
                <c:pt idx="1">
                  <c:v>2003               </c:v>
                </c:pt>
                <c:pt idx="2">
                  <c:v>2005              </c:v>
                </c:pt>
                <c:pt idx="3">
                  <c:v>2007               </c:v>
                </c:pt>
                <c:pt idx="4">
                  <c:v>2009              </c:v>
                </c:pt>
                <c:pt idx="5">
                  <c:v>2011              </c:v>
                </c:pt>
                <c:pt idx="6">
                  <c:v>2013               </c:v>
                </c:pt>
              </c:strCache>
            </c:strRef>
          </c:cat>
          <c:val>
            <c:numRef>
              <c:f>Sheet1!$B$2:$B$8</c:f>
              <c:numCache>
                <c:formatCode>General</c:formatCode>
                <c:ptCount val="7"/>
                <c:pt idx="0">
                  <c:v>74.900000000000006</c:v>
                </c:pt>
                <c:pt idx="1">
                  <c:v>61.8</c:v>
                </c:pt>
                <c:pt idx="2">
                  <c:v>61.7</c:v>
                </c:pt>
                <c:pt idx="3">
                  <c:v>54.6</c:v>
                </c:pt>
                <c:pt idx="4">
                  <c:v>50.7</c:v>
                </c:pt>
                <c:pt idx="5">
                  <c:v>48.2</c:v>
                </c:pt>
                <c:pt idx="6">
                  <c:v>43.6</c:v>
                </c:pt>
              </c:numCache>
            </c:numRef>
          </c:val>
          <c:extLst>
            <c:ext xmlns:c16="http://schemas.microsoft.com/office/drawing/2014/chart" uri="{C3380CC4-5D6E-409C-BE32-E72D297353CC}">
              <c16:uniqueId val="{00000000-9072-4DA5-9E8E-B79810D17A5D}"/>
            </c:ext>
          </c:extLst>
        </c:ser>
        <c:dLbls>
          <c:dLblPos val="inEnd"/>
          <c:showLegendKey val="0"/>
          <c:showVal val="1"/>
          <c:showCatName val="0"/>
          <c:showSerName val="0"/>
          <c:showPercent val="0"/>
          <c:showBubbleSize val="0"/>
        </c:dLbls>
        <c:gapWidth val="65"/>
        <c:axId val="-195514176"/>
        <c:axId val="-195527776"/>
      </c:barChart>
      <c:catAx>
        <c:axId val="-1955141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95527776"/>
        <c:crosses val="autoZero"/>
        <c:auto val="1"/>
        <c:lblAlgn val="ctr"/>
        <c:lblOffset val="100"/>
        <c:noMultiLvlLbl val="0"/>
      </c:catAx>
      <c:valAx>
        <c:axId val="-19552777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5514176"/>
        <c:crosses val="autoZero"/>
        <c:crossBetween val="between"/>
      </c:valAx>
      <c:spPr>
        <a:noFill/>
        <a:ln>
          <a:noFill/>
        </a:ln>
        <a:effectLst/>
      </c:spPr>
    </c:plotArea>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FF0F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Sheet1!$A$33:$A$38</c:f>
              <c:strCache>
                <c:ptCount val="6"/>
                <c:pt idx="0">
                  <c:v>2003               </c:v>
                </c:pt>
                <c:pt idx="1">
                  <c:v>2005              </c:v>
                </c:pt>
                <c:pt idx="2">
                  <c:v>2007            </c:v>
                </c:pt>
                <c:pt idx="3">
                  <c:v>2009        </c:v>
                </c:pt>
                <c:pt idx="4">
                  <c:v>2011               </c:v>
                </c:pt>
                <c:pt idx="5">
                  <c:v>2013           </c:v>
                </c:pt>
              </c:strCache>
            </c:strRef>
          </c:cat>
          <c:val>
            <c:numRef>
              <c:f>Sheet1!$B$33:$B$38</c:f>
              <c:numCache>
                <c:formatCode>General</c:formatCode>
                <c:ptCount val="6"/>
                <c:pt idx="0">
                  <c:v>2.8</c:v>
                </c:pt>
                <c:pt idx="1">
                  <c:v>1.8</c:v>
                </c:pt>
                <c:pt idx="2">
                  <c:v>2.6</c:v>
                </c:pt>
                <c:pt idx="3">
                  <c:v>2.2000000000000002</c:v>
                </c:pt>
                <c:pt idx="4">
                  <c:v>2</c:v>
                </c:pt>
                <c:pt idx="5">
                  <c:v>4.4000000000000004</c:v>
                </c:pt>
              </c:numCache>
            </c:numRef>
          </c:val>
          <c:extLst>
            <c:ext xmlns:c16="http://schemas.microsoft.com/office/drawing/2014/chart" uri="{C3380CC4-5D6E-409C-BE32-E72D297353CC}">
              <c16:uniqueId val="{00000000-9FC5-42AB-9343-7831CDB229FB}"/>
            </c:ext>
          </c:extLst>
        </c:ser>
        <c:dLbls>
          <c:dLblPos val="inEnd"/>
          <c:showLegendKey val="0"/>
          <c:showVal val="1"/>
          <c:showCatName val="0"/>
          <c:showSerName val="0"/>
          <c:showPercent val="0"/>
          <c:showBubbleSize val="0"/>
        </c:dLbls>
        <c:gapWidth val="65"/>
        <c:axId val="-195520704"/>
        <c:axId val="-195537072"/>
      </c:barChart>
      <c:catAx>
        <c:axId val="-19552070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95537072"/>
        <c:crosses val="autoZero"/>
        <c:auto val="1"/>
        <c:lblAlgn val="ctr"/>
        <c:lblOffset val="100"/>
        <c:noMultiLvlLbl val="0"/>
      </c:catAx>
      <c:valAx>
        <c:axId val="-195537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5520704"/>
        <c:crosses val="autoZero"/>
        <c:crossBetween val="between"/>
      </c:valAx>
      <c:spPr>
        <a:noFill/>
        <a:ln>
          <a:noFill/>
        </a:ln>
        <a:effectLst/>
      </c:spPr>
    </c:plotArea>
    <c:plotVisOnly val="1"/>
    <c:dispBlanksAs val="gap"/>
    <c:showDLblsOverMax val="0"/>
  </c:chart>
  <c:spPr>
    <a:no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F78FA3-873E-4889-950B-1694C8411C6E}" type="datetimeFigureOut">
              <a:rPr lang="en-US" smtClean="0"/>
              <a:t>11/28/2017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DCEA8B-1EFD-4900-8012-20E64C0D3F85}" type="slidenum">
              <a:rPr lang="en-US" smtClean="0"/>
              <a:t>‹#›</a:t>
            </a:fld>
            <a:endParaRPr lang="en-US"/>
          </a:p>
        </p:txBody>
      </p:sp>
    </p:spTree>
    <p:extLst>
      <p:ext uri="{BB962C8B-B14F-4D97-AF65-F5344CB8AC3E}">
        <p14:creationId xmlns:p14="http://schemas.microsoft.com/office/powerpoint/2010/main" val="40906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DCEA8B-1EFD-4900-8012-20E64C0D3F85}" type="slidenum">
              <a:rPr lang="en-US" smtClean="0"/>
              <a:t>1</a:t>
            </a:fld>
            <a:endParaRPr lang="en-US"/>
          </a:p>
        </p:txBody>
      </p:sp>
    </p:spTree>
    <p:extLst>
      <p:ext uri="{BB962C8B-B14F-4D97-AF65-F5344CB8AC3E}">
        <p14:creationId xmlns:p14="http://schemas.microsoft.com/office/powerpoint/2010/main" val="1086770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 more</a:t>
            </a:r>
            <a:r>
              <a:rPr lang="en-US" baseline="0" dirty="0"/>
              <a:t> standard </a:t>
            </a:r>
            <a:r>
              <a:rPr lang="en-US" baseline="0" dirty="0">
                <a:sym typeface="Wingdings" panose="05000000000000000000" pitchFamily="2" charset="2"/>
              </a:rPr>
              <a:t> learning expectations  performance indicators  sample performance task structure; everything you need to know is in the standard statement itself.</a:t>
            </a:r>
            <a:endParaRPr lang="en-US" dirty="0"/>
          </a:p>
          <a:p>
            <a:endParaRPr lang="en-US" dirty="0"/>
          </a:p>
        </p:txBody>
      </p:sp>
      <p:sp>
        <p:nvSpPr>
          <p:cNvPr id="4" name="Slide Number Placeholder 3"/>
          <p:cNvSpPr>
            <a:spLocks noGrp="1"/>
          </p:cNvSpPr>
          <p:nvPr>
            <p:ph type="sldNum" sz="quarter" idx="10"/>
          </p:nvPr>
        </p:nvSpPr>
        <p:spPr/>
        <p:txBody>
          <a:bodyPr/>
          <a:lstStyle/>
          <a:p>
            <a:fld id="{F0352E18-2EFB-4E2F-88A3-7988230E7636}" type="slidenum">
              <a:rPr lang="en-US" smtClean="0"/>
              <a:t>25</a:t>
            </a:fld>
            <a:endParaRPr lang="en-US"/>
          </a:p>
        </p:txBody>
      </p:sp>
    </p:spTree>
    <p:extLst>
      <p:ext uri="{BB962C8B-B14F-4D97-AF65-F5344CB8AC3E}">
        <p14:creationId xmlns:p14="http://schemas.microsoft.com/office/powerpoint/2010/main" val="3688323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B2310305-0C50-48F2-93C8-212984CA84B6}" type="slidenum">
              <a:rPr lang="en-US" altLang="en-US">
                <a:latin typeface="Times" panose="02020603050405020304" pitchFamily="18" charset="0"/>
              </a:rPr>
              <a:pPr eaLnBrk="1" hangingPunct="1"/>
              <a:t>13</a:t>
            </a:fld>
            <a:endParaRPr lang="en-US" altLang="en-US">
              <a:latin typeface="Times" panose="02020603050405020304" pitchFamily="18"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364899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D4EB4E2D-3013-43AC-8723-940F249E6E10}" type="slidenum">
              <a:rPr lang="en-US" altLang="en-US">
                <a:latin typeface="Times" panose="02020603050405020304" pitchFamily="18" charset="0"/>
              </a:rPr>
              <a:pPr eaLnBrk="1" hangingPunct="1"/>
              <a:t>14</a:t>
            </a:fld>
            <a:endParaRPr lang="en-US" altLang="en-US">
              <a:latin typeface="Times" panose="02020603050405020304" pitchFamily="18" charset="0"/>
            </a:endParaRPr>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1032989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6A3C31B7-7DC9-4F6E-A3E6-E87AB3671F4A}" type="slidenum">
              <a:rPr lang="en-US" altLang="en-US">
                <a:latin typeface="Times" panose="02020603050405020304" pitchFamily="18" charset="0"/>
              </a:rPr>
              <a:pPr eaLnBrk="1" hangingPunct="1"/>
              <a:t>15</a:t>
            </a:fld>
            <a:endParaRPr lang="en-US" altLang="en-US">
              <a:latin typeface="Times" panose="02020603050405020304" pitchFamily="18" charset="0"/>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3356500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E9E86EC8-63AD-4DC9-9FC6-F5268F240751}" type="slidenum">
              <a:rPr lang="en-US" altLang="en-US">
                <a:latin typeface="Times" panose="02020603050405020304" pitchFamily="18" charset="0"/>
              </a:rPr>
              <a:pPr eaLnBrk="1" hangingPunct="1"/>
              <a:t>16</a:t>
            </a:fld>
            <a:endParaRPr lang="en-US" altLang="en-US">
              <a:latin typeface="Times" panose="02020603050405020304" pitchFamily="18" charset="0"/>
            </a:endParaRPr>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1034277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07A8F8A9-42A6-4ED4-803A-C869223C1E81}" type="slidenum">
              <a:rPr lang="en-US" altLang="en-US">
                <a:latin typeface="Times" panose="02020603050405020304" pitchFamily="18" charset="0"/>
              </a:rPr>
              <a:pPr eaLnBrk="1" hangingPunct="1"/>
              <a:t>17</a:t>
            </a:fld>
            <a:endParaRPr lang="en-US" altLang="en-US">
              <a:latin typeface="Times" panose="02020603050405020304" pitchFamily="18"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1263157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644C223C-BEA6-4FBE-867C-071D24386878}" type="slidenum">
              <a:rPr lang="en-US" altLang="en-US">
                <a:latin typeface="Times" panose="02020603050405020304" pitchFamily="18" charset="0"/>
              </a:rPr>
              <a:pPr eaLnBrk="1" hangingPunct="1"/>
              <a:t>18</a:t>
            </a:fld>
            <a:endParaRPr lang="en-US" altLang="en-US">
              <a:latin typeface="Times" panose="02020603050405020304" pitchFamily="18" charset="0"/>
            </a:endParaRPr>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1864392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159B23EB-5375-41E4-81C6-9FFAD18777A4}" type="slidenum">
              <a:rPr lang="en-US" altLang="en-US">
                <a:latin typeface="Times" panose="02020603050405020304" pitchFamily="18" charset="0"/>
              </a:rPr>
              <a:pPr eaLnBrk="1" hangingPunct="1"/>
              <a:t>19</a:t>
            </a:fld>
            <a:endParaRPr lang="en-US" altLang="en-US">
              <a:latin typeface="Times" panose="02020603050405020304" pitchFamily="18"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411033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Palatino Linotype" panose="02040502050505030304" pitchFamily="18" charset="0"/>
                <a:ea typeface="MS PGothic" panose="020B0600070205080204" pitchFamily="34" charset="-128"/>
              </a:defRPr>
            </a:lvl1pPr>
            <a:lvl2pPr marL="742950" indent="-285750" eaLnBrk="0" hangingPunct="0">
              <a:defRPr>
                <a:solidFill>
                  <a:schemeClr val="tx1"/>
                </a:solidFill>
                <a:latin typeface="Palatino Linotype" panose="02040502050505030304" pitchFamily="18" charset="0"/>
                <a:ea typeface="MS PGothic" panose="020B0600070205080204" pitchFamily="34" charset="-128"/>
              </a:defRPr>
            </a:lvl2pPr>
            <a:lvl3pPr marL="1143000" indent="-228600" eaLnBrk="0" hangingPunct="0">
              <a:defRPr>
                <a:solidFill>
                  <a:schemeClr val="tx1"/>
                </a:solidFill>
                <a:latin typeface="Palatino Linotype" panose="02040502050505030304" pitchFamily="18" charset="0"/>
                <a:ea typeface="MS PGothic" panose="020B0600070205080204" pitchFamily="34" charset="-128"/>
              </a:defRPr>
            </a:lvl3pPr>
            <a:lvl4pPr marL="1600200" indent="-228600" eaLnBrk="0" hangingPunct="0">
              <a:defRPr>
                <a:solidFill>
                  <a:schemeClr val="tx1"/>
                </a:solidFill>
                <a:latin typeface="Palatino Linotype" panose="02040502050505030304" pitchFamily="18" charset="0"/>
                <a:ea typeface="MS PGothic" panose="020B0600070205080204" pitchFamily="34" charset="-128"/>
              </a:defRPr>
            </a:lvl4pPr>
            <a:lvl5pPr marL="2057400" indent="-228600" eaLnBrk="0" hangingPunct="0">
              <a:defRPr>
                <a:solidFill>
                  <a:schemeClr val="tx1"/>
                </a:solidFill>
                <a:latin typeface="Palatino Linotype" panose="02040502050505030304" pitchFamily="18"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Palatino Linotype" panose="02040502050505030304" pitchFamily="18" charset="0"/>
                <a:ea typeface="MS PGothic" panose="020B0600070205080204" pitchFamily="34" charset="-128"/>
              </a:defRPr>
            </a:lvl9pPr>
          </a:lstStyle>
          <a:p>
            <a:pPr eaLnBrk="1" hangingPunct="1"/>
            <a:fld id="{CBCBA93F-14CF-42F0-B8A8-582772D16DFD}" type="slidenum">
              <a:rPr lang="en-US" altLang="en-US">
                <a:latin typeface="Times" panose="02020603050405020304" pitchFamily="18" charset="0"/>
              </a:rPr>
              <a:pPr eaLnBrk="1" hangingPunct="1"/>
              <a:t>20</a:t>
            </a:fld>
            <a:endParaRPr lang="en-US" altLang="en-US">
              <a:latin typeface="Times" panose="02020603050405020304" pitchFamily="18" charset="0"/>
            </a:endParaRPr>
          </a:p>
        </p:txBody>
      </p:sp>
      <p:sp>
        <p:nvSpPr>
          <p:cNvPr id="27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latin typeface="Times" panose="02020603050405020304" pitchFamily="18" charset="0"/>
            </a:endParaRPr>
          </a:p>
        </p:txBody>
      </p:sp>
    </p:spTree>
    <p:extLst>
      <p:ext uri="{BB962C8B-B14F-4D97-AF65-F5344CB8AC3E}">
        <p14:creationId xmlns:p14="http://schemas.microsoft.com/office/powerpoint/2010/main" val="2309413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a:t>Sub-Title</a:t>
            </a:r>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 | Date</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33475"/>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4597" y="3810000"/>
            <a:ext cx="77724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371600" y="5334000"/>
            <a:ext cx="64008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056799" y="6400800"/>
            <a:ext cx="5030403"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40794544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chemeClr val="bg1"/>
                </a:solidFill>
                <a:effectLst>
                  <a:outerShdw blurRad="38100" dist="38100" dir="2700000" algn="tl">
                    <a:srgbClr val="000000">
                      <a:alpha val="43137"/>
                    </a:srgbClr>
                  </a:outerShdw>
                </a:effectLst>
                <a:latin typeface="PermianSlabSerifTypeface"/>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Open Sans"/>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48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Name, Position</a:t>
            </a:r>
          </a:p>
          <a:p>
            <a:pPr lvl="0"/>
            <a:r>
              <a:rPr lang="en-US" dirty="0"/>
              <a:t>Date</a:t>
            </a:r>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a:t>Sub-Title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0" y="38100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4" name="Rectangle 3"/>
          <p:cNvSpPr/>
          <p:nvPr userDrawn="1"/>
        </p:nvSpPr>
        <p:spPr>
          <a:xfrm>
            <a:off x="2590800" y="3874770"/>
            <a:ext cx="65532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667000" y="3962400"/>
            <a:ext cx="63246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5509" t="13397" r="9549" b="13397"/>
          <a:stretch/>
        </p:blipFill>
        <p:spPr>
          <a:xfrm>
            <a:off x="152400" y="3766736"/>
            <a:ext cx="2514600" cy="2456348"/>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6060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625" y="6139372"/>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9" r:id="rId5"/>
    <p:sldLayoutId id="2147483668" r:id="rId6"/>
    <p:sldLayoutId id="2147483665" r:id="rId7"/>
    <p:sldLayoutId id="2147483672" r:id="rId8"/>
    <p:sldLayoutId id="2147483673" r:id="rId9"/>
    <p:sldLayoutId id="2147483671" r:id="rId10"/>
    <p:sldLayoutId id="2147483674" r:id="rId11"/>
    <p:sldLayoutId id="2147483662" r:id="rId12"/>
    <p:sldLayoutId id="2147483663" r:id="rId13"/>
    <p:sldLayoutId id="2147483676" r:id="rId14"/>
    <p:sldLayoutId id="2147483677" r:id="rId15"/>
    <p:sldLayoutId id="2147483675" r:id="rId16"/>
    <p:sldLayoutId id="2147483678" r:id="rId17"/>
    <p:sldLayoutId id="2147483681" r:id="rId18"/>
    <p:sldLayoutId id="214748368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Health / Lifetime Wellness Standards</a:t>
            </a:r>
          </a:p>
        </p:txBody>
      </p:sp>
      <p:sp>
        <p:nvSpPr>
          <p:cNvPr id="3" name="Text Placeholder 2"/>
          <p:cNvSpPr>
            <a:spLocks noGrp="1"/>
          </p:cNvSpPr>
          <p:nvPr>
            <p:ph type="body" sz="quarter" idx="12"/>
          </p:nvPr>
        </p:nvSpPr>
        <p:spPr/>
        <p:txBody>
          <a:bodyPr/>
          <a:lstStyle/>
          <a:p>
            <a:r>
              <a:rPr lang="en-US" dirty="0"/>
              <a:t>2018-2019 Implementation </a:t>
            </a:r>
          </a:p>
        </p:txBody>
      </p:sp>
    </p:spTree>
    <p:extLst>
      <p:ext uri="{BB962C8B-B14F-4D97-AF65-F5344CB8AC3E}">
        <p14:creationId xmlns:p14="http://schemas.microsoft.com/office/powerpoint/2010/main" val="479260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p:cNvSpPr>
            <a:spLocks noChangeArrowheads="1"/>
          </p:cNvSpPr>
          <p:nvPr/>
        </p:nvSpPr>
        <p:spPr bwMode="auto">
          <a:xfrm>
            <a:off x="4924425" y="48847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solidFill>
                <a:prstClr val="black"/>
              </a:solidFill>
              <a:latin typeface="Times" panose="02020603050405020304" pitchFamily="18" charset="0"/>
            </a:endParaRPr>
          </a:p>
        </p:txBody>
      </p:sp>
      <p:sp>
        <p:nvSpPr>
          <p:cNvPr id="4101" name="Rectangle 6"/>
          <p:cNvSpPr>
            <a:spLocks noChangeArrowheads="1"/>
          </p:cNvSpPr>
          <p:nvPr/>
        </p:nvSpPr>
        <p:spPr bwMode="auto">
          <a:xfrm>
            <a:off x="6819900" y="47180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solidFill>
                <a:prstClr val="black"/>
              </a:solidFill>
              <a:latin typeface="Times" panose="02020603050405020304" pitchFamily="18" charset="0"/>
            </a:endParaRPr>
          </a:p>
        </p:txBody>
      </p:sp>
      <p:graphicFrame>
        <p:nvGraphicFramePr>
          <p:cNvPr id="9" name="Content Placeholder 8"/>
          <p:cNvGraphicFramePr>
            <a:graphicFrameLocks noGrp="1"/>
          </p:cNvGraphicFramePr>
          <p:nvPr>
            <p:ph idx="1"/>
            <p:extLst/>
          </p:nvPr>
        </p:nvGraphicFramePr>
        <p:xfrm>
          <a:off x="152400" y="1219200"/>
          <a:ext cx="8763000" cy="46482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p:nvPr/>
        </p:nvSpPr>
        <p:spPr>
          <a:xfrm>
            <a:off x="228600" y="304800"/>
            <a:ext cx="8686800" cy="646331"/>
          </a:xfrm>
          <a:prstGeom prst="rect">
            <a:avLst/>
          </a:prstGeom>
        </p:spPr>
        <p:txBody>
          <a:bodyPr wrap="square">
            <a:spAutoFit/>
          </a:bodyPr>
          <a:lstStyle/>
          <a:p>
            <a:r>
              <a:rPr lang="en-US" dirty="0">
                <a:solidFill>
                  <a:prstClr val="white"/>
                </a:solidFill>
              </a:rPr>
              <a:t>Question 31. Percentage of students who ever tried cigarette smoking, even one or two puffs</a:t>
            </a:r>
          </a:p>
        </p:txBody>
      </p:sp>
    </p:spTree>
    <p:extLst>
      <p:ext uri="{BB962C8B-B14F-4D97-AF65-F5344CB8AC3E}">
        <p14:creationId xmlns:p14="http://schemas.microsoft.com/office/powerpoint/2010/main" val="11579054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p:cNvSpPr>
            <a:spLocks noChangeArrowheads="1"/>
          </p:cNvSpPr>
          <p:nvPr/>
        </p:nvSpPr>
        <p:spPr bwMode="auto">
          <a:xfrm>
            <a:off x="4924425" y="48847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solidFill>
                <a:prstClr val="black"/>
              </a:solidFill>
              <a:latin typeface="Times" panose="02020603050405020304" pitchFamily="18" charset="0"/>
            </a:endParaRPr>
          </a:p>
        </p:txBody>
      </p:sp>
      <p:sp>
        <p:nvSpPr>
          <p:cNvPr id="4101" name="Rectangle 6"/>
          <p:cNvSpPr>
            <a:spLocks noChangeArrowheads="1"/>
          </p:cNvSpPr>
          <p:nvPr/>
        </p:nvSpPr>
        <p:spPr bwMode="auto">
          <a:xfrm>
            <a:off x="6819900" y="47180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folHlink"/>
              </a:buClr>
              <a:buSzPct val="75000"/>
              <a:buFont typeface="Wingdings" panose="05000000000000000000" pitchFamily="2" charset="2"/>
              <a:buChar char="n"/>
              <a:defRPr sz="3200">
                <a:solidFill>
                  <a:schemeClr val="tx1"/>
                </a:solidFill>
                <a:latin typeface="Helvetica" panose="020B0604020202020204" pitchFamily="34" charset="0"/>
              </a:defRPr>
            </a:lvl1pPr>
            <a:lvl2pPr marL="742950" indent="-285750">
              <a:spcBef>
                <a:spcPct val="20000"/>
              </a:spcBef>
              <a:buClr>
                <a:schemeClr val="folHlink"/>
              </a:buClr>
              <a:buSzPct val="70000"/>
              <a:buFont typeface="Wingdings" panose="05000000000000000000" pitchFamily="2" charset="2"/>
              <a:buChar char="n"/>
              <a:defRPr sz="2800">
                <a:solidFill>
                  <a:schemeClr val="tx1"/>
                </a:solidFill>
                <a:latin typeface="Helvetica" panose="020B0604020202020204" pitchFamily="34" charset="0"/>
              </a:defRPr>
            </a:lvl2pPr>
            <a:lvl3pPr marL="1143000" indent="-228600">
              <a:spcBef>
                <a:spcPct val="20000"/>
              </a:spcBef>
              <a:buClr>
                <a:schemeClr val="tx2"/>
              </a:buClr>
              <a:buChar char="•"/>
              <a:defRPr sz="2400">
                <a:solidFill>
                  <a:schemeClr val="tx1"/>
                </a:solidFill>
                <a:latin typeface="Helvetica" panose="020B0604020202020204" pitchFamily="34" charset="0"/>
              </a:defRPr>
            </a:lvl3pPr>
            <a:lvl4pPr marL="1600200" indent="-228600">
              <a:spcBef>
                <a:spcPct val="20000"/>
              </a:spcBef>
              <a:buClr>
                <a:schemeClr val="hlink"/>
              </a:buClr>
              <a:buChar char="•"/>
              <a:defRPr sz="2000">
                <a:solidFill>
                  <a:schemeClr val="tx1"/>
                </a:solidFill>
                <a:latin typeface="Helvetica" panose="020B0604020202020204" pitchFamily="34" charset="0"/>
              </a:defRPr>
            </a:lvl4pPr>
            <a:lvl5pPr marL="2057400" indent="-228600">
              <a:spcBef>
                <a:spcPct val="20000"/>
              </a:spcBef>
              <a:buClr>
                <a:schemeClr val="tx1"/>
              </a:buClr>
              <a:buSzPct val="85000"/>
              <a:buChar char="•"/>
              <a:defRPr sz="2000">
                <a:solidFill>
                  <a:schemeClr val="tx1"/>
                </a:solidFill>
                <a:latin typeface="Helvetica" panose="020B0604020202020204" pitchFamily="34" charset="0"/>
              </a:defRPr>
            </a:lvl5pPr>
            <a:lvl6pPr marL="25146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6pPr>
            <a:lvl7pPr marL="29718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7pPr>
            <a:lvl8pPr marL="34290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8pPr>
            <a:lvl9pPr marL="3886200" indent="-228600" eaLnBrk="0" fontAlgn="base" hangingPunct="0">
              <a:spcBef>
                <a:spcPct val="20000"/>
              </a:spcBef>
              <a:spcAft>
                <a:spcPct val="0"/>
              </a:spcAft>
              <a:buClr>
                <a:schemeClr val="tx1"/>
              </a:buClr>
              <a:buSzPct val="85000"/>
              <a:buChar char="•"/>
              <a:defRPr sz="2000">
                <a:solidFill>
                  <a:schemeClr val="tx1"/>
                </a:solidFill>
                <a:latin typeface="Helvetica" panose="020B0604020202020204" pitchFamily="34" charset="0"/>
              </a:defRPr>
            </a:lvl9pPr>
          </a:lstStyle>
          <a:p>
            <a:pPr>
              <a:spcBef>
                <a:spcPct val="0"/>
              </a:spcBef>
              <a:buClrTx/>
              <a:buSzTx/>
              <a:buFontTx/>
              <a:buNone/>
            </a:pPr>
            <a:endParaRPr lang="en-US" altLang="en-US" sz="2400">
              <a:solidFill>
                <a:prstClr val="black"/>
              </a:solidFill>
              <a:latin typeface="Times" panose="02020603050405020304" pitchFamily="18" charset="0"/>
            </a:endParaRPr>
          </a:p>
        </p:txBody>
      </p:sp>
      <p:graphicFrame>
        <p:nvGraphicFramePr>
          <p:cNvPr id="6" name="Chart 5"/>
          <p:cNvGraphicFramePr>
            <a:graphicFrameLocks/>
          </p:cNvGraphicFramePr>
          <p:nvPr>
            <p:extLst/>
          </p:nvPr>
        </p:nvGraphicFramePr>
        <p:xfrm>
          <a:off x="457200" y="1295400"/>
          <a:ext cx="84582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228600" y="237907"/>
            <a:ext cx="8686800" cy="646331"/>
          </a:xfrm>
          <a:prstGeom prst="rect">
            <a:avLst/>
          </a:prstGeom>
        </p:spPr>
        <p:txBody>
          <a:bodyPr wrap="square">
            <a:spAutoFit/>
          </a:bodyPr>
          <a:lstStyle/>
          <a:p>
            <a:endParaRPr lang="en-US" dirty="0">
              <a:solidFill>
                <a:prstClr val="white"/>
              </a:solidFill>
            </a:endParaRPr>
          </a:p>
          <a:p>
            <a:r>
              <a:rPr lang="en-US" dirty="0">
                <a:solidFill>
                  <a:prstClr val="white"/>
                </a:solidFill>
              </a:rPr>
              <a:t>Question 52. Percentage of students who used heroin one or more times during their life</a:t>
            </a:r>
          </a:p>
        </p:txBody>
      </p:sp>
    </p:spTree>
    <p:extLst>
      <p:ext uri="{BB962C8B-B14F-4D97-AF65-F5344CB8AC3E}">
        <p14:creationId xmlns:p14="http://schemas.microsoft.com/office/powerpoint/2010/main" val="36110164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u="sng" dirty="0"/>
              <a:t>ACTIVITY</a:t>
            </a:r>
            <a:br>
              <a:rPr lang="en-US" u="sng" dirty="0"/>
            </a:br>
            <a:r>
              <a:rPr lang="en-US" dirty="0" err="1"/>
              <a:t>Transtheoretical</a:t>
            </a:r>
            <a:r>
              <a:rPr lang="en-US" dirty="0"/>
              <a:t> Model</a:t>
            </a:r>
            <a:endParaRPr lang="en-US" u="sng" dirty="0"/>
          </a:p>
        </p:txBody>
      </p:sp>
    </p:spTree>
    <p:extLst>
      <p:ext uri="{BB962C8B-B14F-4D97-AF65-F5344CB8AC3E}">
        <p14:creationId xmlns:p14="http://schemas.microsoft.com/office/powerpoint/2010/main" val="2115332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152400" y="177803"/>
            <a:ext cx="9296400" cy="825500"/>
          </a:xfrm>
        </p:spPr>
        <p:txBody>
          <a:bodyPr wrap="square" numCol="1" anchorCtr="0" compatLnSpc="1">
            <a:prstTxWarp prst="textNoShape">
              <a:avLst/>
            </a:prstTxWarp>
          </a:bodyPr>
          <a:lstStyle/>
          <a:p>
            <a:r>
              <a:rPr lang="en-US" sz="2800" b="0" dirty="0">
                <a:effectLst/>
              </a:rPr>
              <a:t>Prochaska and </a:t>
            </a:r>
            <a:r>
              <a:rPr lang="en-US" sz="2800" b="0" dirty="0" err="1">
                <a:effectLst/>
              </a:rPr>
              <a:t>DiClemente's</a:t>
            </a:r>
            <a:r>
              <a:rPr lang="en-US" sz="2800" b="0" dirty="0">
                <a:effectLst/>
              </a:rPr>
              <a:t> </a:t>
            </a:r>
            <a:br>
              <a:rPr lang="en-US" sz="2800" b="0" dirty="0">
                <a:effectLst/>
              </a:rPr>
            </a:br>
            <a:r>
              <a:rPr lang="en-US" sz="2800" b="0" dirty="0" err="1">
                <a:effectLst/>
              </a:rPr>
              <a:t>Transtheoretical</a:t>
            </a:r>
            <a:r>
              <a:rPr lang="en-US" sz="2800" b="0" dirty="0">
                <a:effectLst/>
              </a:rPr>
              <a:t> Model of Change</a:t>
            </a:r>
          </a:p>
        </p:txBody>
      </p:sp>
      <p:sp>
        <p:nvSpPr>
          <p:cNvPr id="22531" name="Rectangle 3"/>
          <p:cNvSpPr>
            <a:spLocks noGrp="1" noChangeArrowheads="1"/>
          </p:cNvSpPr>
          <p:nvPr>
            <p:ph idx="1"/>
          </p:nvPr>
        </p:nvSpPr>
        <p:spPr/>
        <p:txBody>
          <a:bodyPr>
            <a:normAutofit/>
          </a:bodyPr>
          <a:lstStyle/>
          <a:p>
            <a:pPr eaLnBrk="1" hangingPunct="1">
              <a:lnSpc>
                <a:spcPct val="90000"/>
              </a:lnSpc>
            </a:pPr>
            <a:r>
              <a:rPr lang="en-US" altLang="en-US" sz="3600" dirty="0">
                <a:latin typeface="Arial" panose="020B0604020202020204" pitchFamily="34" charset="0"/>
              </a:rPr>
              <a:t>In Stages of Change Theory, motivation or influence to change originates in a single person</a:t>
            </a:r>
          </a:p>
          <a:p>
            <a:pPr eaLnBrk="1" hangingPunct="1">
              <a:lnSpc>
                <a:spcPct val="90000"/>
              </a:lnSpc>
            </a:pPr>
            <a:r>
              <a:rPr lang="en-US" altLang="en-US" sz="3600" dirty="0">
                <a:latin typeface="Arial" panose="020B0604020202020204" pitchFamily="34" charset="0"/>
              </a:rPr>
              <a:t>Behavior modification occurs in stages, over time</a:t>
            </a:r>
          </a:p>
          <a:p>
            <a:pPr eaLnBrk="1" hangingPunct="1">
              <a:lnSpc>
                <a:spcPct val="90000"/>
              </a:lnSpc>
            </a:pPr>
            <a:r>
              <a:rPr lang="en-US" altLang="en-US" sz="3600" dirty="0">
                <a:latin typeface="Arial" panose="020B0604020202020204" pitchFamily="34" charset="0"/>
              </a:rPr>
              <a:t>These stages describe an individual’</a:t>
            </a:r>
            <a:r>
              <a:rPr lang="en-US" altLang="ja-JP" sz="3600" dirty="0">
                <a:latin typeface="Arial" panose="020B0604020202020204" pitchFamily="34" charset="0"/>
                <a:ea typeface="HGS明朝E" charset="-128"/>
              </a:rPr>
              <a:t>s attitude toward the change</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3541074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dissolve">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ssolve">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wrap="square" numCol="1" anchorCtr="0" compatLnSpc="1">
            <a:prstTxWarp prst="textNoShape">
              <a:avLst/>
            </a:prstTxWarp>
            <a:normAutofit/>
          </a:bodyPr>
          <a:lstStyle/>
          <a:p>
            <a:pPr eaLnBrk="1" hangingPunct="1">
              <a:defRPr/>
            </a:pPr>
            <a:r>
              <a:rPr lang="en-US" altLang="en-US">
                <a:effectLst>
                  <a:outerShdw blurRad="38100" dist="38100" dir="2700000" algn="tl">
                    <a:srgbClr val="C0C0C0"/>
                  </a:outerShdw>
                </a:effectLst>
                <a:latin typeface="Arial Black" pitchFamily="34" charset="0"/>
              </a:rPr>
              <a:t>Stage One: Precontemplation</a:t>
            </a:r>
          </a:p>
        </p:txBody>
      </p:sp>
      <p:sp>
        <p:nvSpPr>
          <p:cNvPr id="4099" name="Rectangle 3"/>
          <p:cNvSpPr>
            <a:spLocks noGrp="1" noChangeArrowheads="1"/>
          </p:cNvSpPr>
          <p:nvPr>
            <p:ph idx="1"/>
          </p:nvPr>
        </p:nvSpPr>
        <p:spPr/>
        <p:txBody>
          <a:bodyPr/>
          <a:lstStyle/>
          <a:p>
            <a:pPr eaLnBrk="1" hangingPunct="1"/>
            <a:r>
              <a:rPr lang="en-US" altLang="en-US" sz="3200" dirty="0">
                <a:latin typeface="Arial" panose="020B0604020202020204" pitchFamily="34" charset="0"/>
              </a:rPr>
              <a:t>Represents those individuals who have no desire to change behaviors in immediate future</a:t>
            </a:r>
          </a:p>
          <a:p>
            <a:pPr eaLnBrk="1" hangingPunct="1"/>
            <a:r>
              <a:rPr lang="en-US" altLang="en-US" sz="3200" dirty="0">
                <a:latin typeface="Arial" panose="020B0604020202020204" pitchFamily="34" charset="0"/>
              </a:rPr>
              <a:t>Some in this stage are unaware of behavior</a:t>
            </a:r>
          </a:p>
          <a:p>
            <a:pPr eaLnBrk="1" hangingPunct="1"/>
            <a:r>
              <a:rPr lang="en-US" altLang="en-US" sz="3200" dirty="0">
                <a:latin typeface="Arial" panose="020B0604020202020204" pitchFamily="34" charset="0"/>
              </a:rPr>
              <a:t>Some aware of behavior consequences but continue anyway</a:t>
            </a:r>
          </a:p>
          <a:p>
            <a:pPr lvl="1" eaLnBrk="1" hangingPunct="1"/>
            <a:r>
              <a:rPr lang="en-US" altLang="en-US" sz="3200" dirty="0">
                <a:latin typeface="Arial" panose="020B0604020202020204" pitchFamily="34" charset="0"/>
              </a:rPr>
              <a:t>Rationalizing makes sense</a:t>
            </a:r>
          </a:p>
          <a:p>
            <a:pPr lvl="1" eaLnBrk="1" hangingPunct="1"/>
            <a:r>
              <a:rPr lang="en-US" altLang="en-US" sz="3200" dirty="0">
                <a:latin typeface="Arial" panose="020B0604020202020204" pitchFamily="34" charset="0"/>
              </a:rPr>
              <a:t>Previous failures at behavior modification</a:t>
            </a: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3343033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dissolve">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dissolve">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dissolve">
                                      <p:cBhvr>
                                        <p:cTn id="17" dur="500"/>
                                        <p:tgtEl>
                                          <p:spTgt spid="4099">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dissolve">
                                      <p:cBhvr>
                                        <p:cTn id="20" dur="500"/>
                                        <p:tgtEl>
                                          <p:spTgt spid="4099">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dissolve">
                                      <p:cBhvr>
                                        <p:cTn id="23"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wrap="square" numCol="1" anchorCtr="0" compatLnSpc="1">
            <a:prstTxWarp prst="textNoShape">
              <a:avLst/>
            </a:prstTxWarp>
            <a:normAutofit/>
          </a:bodyPr>
          <a:lstStyle/>
          <a:p>
            <a:pPr eaLnBrk="1" hangingPunct="1">
              <a:defRPr/>
            </a:pPr>
            <a:r>
              <a:rPr lang="en-US" altLang="en-US">
                <a:effectLst>
                  <a:outerShdw blurRad="38100" dist="38100" dir="2700000" algn="tl">
                    <a:srgbClr val="C0C0C0"/>
                  </a:outerShdw>
                </a:effectLst>
                <a:latin typeface="Arial Black" pitchFamily="34" charset="0"/>
              </a:rPr>
              <a:t>Precontemplation: The Four R</a:t>
            </a:r>
            <a:r>
              <a:rPr lang="ja-JP" altLang="en-US">
                <a:effectLst>
                  <a:outerShdw blurRad="38100" dist="38100" dir="2700000" algn="tl">
                    <a:srgbClr val="C0C0C0"/>
                  </a:outerShdw>
                </a:effectLst>
                <a:latin typeface="Arial Black" pitchFamily="34" charset="0"/>
                <a:ea typeface="MS Gothic" pitchFamily="49" charset="-128"/>
              </a:rPr>
              <a:t>’</a:t>
            </a:r>
            <a:r>
              <a:rPr lang="en-US" altLang="ja-JP">
                <a:effectLst>
                  <a:outerShdw blurRad="38100" dist="38100" dir="2700000" algn="tl">
                    <a:srgbClr val="C0C0C0"/>
                  </a:outerShdw>
                </a:effectLst>
                <a:latin typeface="Arial Black" pitchFamily="34" charset="0"/>
                <a:ea typeface="MS Gothic" pitchFamily="49" charset="-128"/>
              </a:rPr>
              <a:t>s</a:t>
            </a:r>
            <a:endParaRPr lang="en-US" altLang="en-US">
              <a:effectLst>
                <a:outerShdw blurRad="38100" dist="38100" dir="2700000" algn="tl">
                  <a:srgbClr val="C0C0C0"/>
                </a:outerShdw>
              </a:effectLst>
              <a:latin typeface="Arial Black" pitchFamily="34" charset="0"/>
            </a:endParaRPr>
          </a:p>
        </p:txBody>
      </p:sp>
      <p:sp>
        <p:nvSpPr>
          <p:cNvPr id="5123" name="Rectangle 3"/>
          <p:cNvSpPr>
            <a:spLocks noGrp="1" noChangeArrowheads="1"/>
          </p:cNvSpPr>
          <p:nvPr>
            <p:ph idx="1"/>
          </p:nvPr>
        </p:nvSpPr>
        <p:spPr/>
        <p:txBody>
          <a:bodyPr/>
          <a:lstStyle/>
          <a:p>
            <a:pPr eaLnBrk="1" hangingPunct="1">
              <a:lnSpc>
                <a:spcPct val="80000"/>
              </a:lnSpc>
            </a:pPr>
            <a:r>
              <a:rPr lang="en-US" altLang="en-US" sz="2800">
                <a:latin typeface="Arial" panose="020B0604020202020204" pitchFamily="34" charset="0"/>
              </a:rPr>
              <a:t>Reluctance</a:t>
            </a:r>
          </a:p>
          <a:p>
            <a:pPr lvl="1" eaLnBrk="1" hangingPunct="1">
              <a:lnSpc>
                <a:spcPct val="80000"/>
              </a:lnSpc>
            </a:pPr>
            <a:r>
              <a:rPr lang="en-US" altLang="en-US" sz="2400">
                <a:latin typeface="Arial" panose="020B0604020202020204" pitchFamily="34" charset="0"/>
              </a:rPr>
              <a:t>Not fully conscious of behavior’</a:t>
            </a:r>
            <a:r>
              <a:rPr lang="en-US" altLang="ja-JP" sz="2400">
                <a:latin typeface="Arial" panose="020B0604020202020204" pitchFamily="34" charset="0"/>
              </a:rPr>
              <a:t>s impact</a:t>
            </a:r>
          </a:p>
          <a:p>
            <a:pPr eaLnBrk="1" hangingPunct="1">
              <a:lnSpc>
                <a:spcPct val="80000"/>
              </a:lnSpc>
            </a:pPr>
            <a:r>
              <a:rPr lang="en-US" altLang="en-US" sz="2800">
                <a:latin typeface="Arial" panose="020B0604020202020204" pitchFamily="34" charset="0"/>
              </a:rPr>
              <a:t>Rebellion</a:t>
            </a:r>
          </a:p>
          <a:p>
            <a:pPr lvl="1" eaLnBrk="1" hangingPunct="1">
              <a:lnSpc>
                <a:spcPct val="80000"/>
              </a:lnSpc>
            </a:pPr>
            <a:r>
              <a:rPr lang="en-US" altLang="en-US" sz="2400">
                <a:latin typeface="Arial" panose="020B0604020202020204" pitchFamily="34" charset="0"/>
              </a:rPr>
              <a:t>Resistant to being told to behave differently</a:t>
            </a:r>
          </a:p>
          <a:p>
            <a:pPr lvl="1" eaLnBrk="1" hangingPunct="1">
              <a:lnSpc>
                <a:spcPct val="80000"/>
              </a:lnSpc>
            </a:pPr>
            <a:r>
              <a:rPr lang="en-US" altLang="en-US" sz="2400">
                <a:latin typeface="Arial" panose="020B0604020202020204" pitchFamily="34" charset="0"/>
              </a:rPr>
              <a:t>May be due to prolonged fears</a:t>
            </a:r>
          </a:p>
          <a:p>
            <a:pPr lvl="1" eaLnBrk="1" hangingPunct="1">
              <a:lnSpc>
                <a:spcPct val="80000"/>
              </a:lnSpc>
            </a:pPr>
            <a:r>
              <a:rPr lang="en-US" altLang="en-US" sz="2400">
                <a:latin typeface="Arial" panose="020B0604020202020204" pitchFamily="34" charset="0"/>
              </a:rPr>
              <a:t>Adolescence</a:t>
            </a:r>
          </a:p>
          <a:p>
            <a:pPr eaLnBrk="1" hangingPunct="1">
              <a:lnSpc>
                <a:spcPct val="80000"/>
              </a:lnSpc>
            </a:pPr>
            <a:r>
              <a:rPr lang="en-US" altLang="en-US" sz="2800">
                <a:latin typeface="Arial" panose="020B0604020202020204" pitchFamily="34" charset="0"/>
              </a:rPr>
              <a:t>Resignation</a:t>
            </a:r>
          </a:p>
          <a:p>
            <a:pPr lvl="1" eaLnBrk="1" hangingPunct="1">
              <a:lnSpc>
                <a:spcPct val="80000"/>
              </a:lnSpc>
            </a:pPr>
            <a:r>
              <a:rPr lang="en-US" altLang="en-US" sz="2400">
                <a:latin typeface="Arial" panose="020B0604020202020204" pitchFamily="34" charset="0"/>
              </a:rPr>
              <a:t>Overwhelmed by thought of change</a:t>
            </a:r>
          </a:p>
          <a:p>
            <a:pPr lvl="1" eaLnBrk="1" hangingPunct="1">
              <a:lnSpc>
                <a:spcPct val="80000"/>
              </a:lnSpc>
            </a:pPr>
            <a:r>
              <a:rPr lang="en-US" altLang="en-US" sz="2400">
                <a:latin typeface="Arial" panose="020B0604020202020204" pitchFamily="34" charset="0"/>
              </a:rPr>
              <a:t>Previous unsuccessful attempts may contribute</a:t>
            </a:r>
          </a:p>
          <a:p>
            <a:pPr eaLnBrk="1" hangingPunct="1">
              <a:lnSpc>
                <a:spcPct val="80000"/>
              </a:lnSpc>
            </a:pPr>
            <a:r>
              <a:rPr lang="en-US" altLang="en-US" sz="2800">
                <a:latin typeface="Arial" panose="020B0604020202020204" pitchFamily="34" charset="0"/>
              </a:rPr>
              <a:t>Rationalization</a:t>
            </a:r>
          </a:p>
          <a:p>
            <a:pPr lvl="1" eaLnBrk="1" hangingPunct="1">
              <a:lnSpc>
                <a:spcPct val="80000"/>
              </a:lnSpc>
            </a:pPr>
            <a:r>
              <a:rPr lang="en-US" altLang="en-US" sz="2400">
                <a:latin typeface="Arial" panose="020B0604020202020204" pitchFamily="34" charset="0"/>
              </a:rPr>
              <a:t>Excuses</a:t>
            </a:r>
          </a:p>
        </p:txBody>
      </p:sp>
    </p:spTree>
    <p:extLst>
      <p:ext uri="{BB962C8B-B14F-4D97-AF65-F5344CB8AC3E}">
        <p14:creationId xmlns:p14="http://schemas.microsoft.com/office/powerpoint/2010/main" val="1842523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23">
                                            <p:txEl>
                                              <p:pRg st="1" end="1"/>
                                            </p:txEl>
                                          </p:spTgt>
                                        </p:tgtEl>
                                        <p:attrNameLst>
                                          <p:attrName>style.visibility</p:attrName>
                                        </p:attrNameLst>
                                      </p:cBhvr>
                                      <p:to>
                                        <p:strVal val="visible"/>
                                      </p:to>
                                    </p:set>
                                    <p:animEffect transition="in" filter="dissolve">
                                      <p:cBhvr>
                                        <p:cTn id="10" dur="500"/>
                                        <p:tgtEl>
                                          <p:spTgt spid="512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Effect transition="in" filter="dissolve">
                                      <p:cBhvr>
                                        <p:cTn id="15" dur="500"/>
                                        <p:tgtEl>
                                          <p:spTgt spid="512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123">
                                            <p:txEl>
                                              <p:pRg st="3" end="3"/>
                                            </p:txEl>
                                          </p:spTgt>
                                        </p:tgtEl>
                                        <p:attrNameLst>
                                          <p:attrName>style.visibility</p:attrName>
                                        </p:attrNameLst>
                                      </p:cBhvr>
                                      <p:to>
                                        <p:strVal val="visible"/>
                                      </p:to>
                                    </p:set>
                                    <p:animEffect transition="in" filter="dissolve">
                                      <p:cBhvr>
                                        <p:cTn id="18" dur="500"/>
                                        <p:tgtEl>
                                          <p:spTgt spid="512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123">
                                            <p:txEl>
                                              <p:pRg st="4" end="4"/>
                                            </p:txEl>
                                          </p:spTgt>
                                        </p:tgtEl>
                                        <p:attrNameLst>
                                          <p:attrName>style.visibility</p:attrName>
                                        </p:attrNameLst>
                                      </p:cBhvr>
                                      <p:to>
                                        <p:strVal val="visible"/>
                                      </p:to>
                                    </p:set>
                                    <p:animEffect transition="in" filter="dissolve">
                                      <p:cBhvr>
                                        <p:cTn id="21" dur="500"/>
                                        <p:tgtEl>
                                          <p:spTgt spid="512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123">
                                            <p:txEl>
                                              <p:pRg st="5" end="5"/>
                                            </p:txEl>
                                          </p:spTgt>
                                        </p:tgtEl>
                                        <p:attrNameLst>
                                          <p:attrName>style.visibility</p:attrName>
                                        </p:attrNameLst>
                                      </p:cBhvr>
                                      <p:to>
                                        <p:strVal val="visible"/>
                                      </p:to>
                                    </p:set>
                                    <p:animEffect transition="in" filter="dissolve">
                                      <p:cBhvr>
                                        <p:cTn id="24" dur="500"/>
                                        <p:tgtEl>
                                          <p:spTgt spid="5123">
                                            <p:txEl>
                                              <p:pRg st="5" end="5"/>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5123">
                                            <p:txEl>
                                              <p:pRg st="6" end="6"/>
                                            </p:txEl>
                                          </p:spTgt>
                                        </p:tgtEl>
                                        <p:attrNameLst>
                                          <p:attrName>style.visibility</p:attrName>
                                        </p:attrNameLst>
                                      </p:cBhvr>
                                      <p:to>
                                        <p:strVal val="visible"/>
                                      </p:to>
                                    </p:set>
                                    <p:animEffect transition="in" filter="dissolve">
                                      <p:cBhvr>
                                        <p:cTn id="29" dur="500"/>
                                        <p:tgtEl>
                                          <p:spTgt spid="5123">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5123">
                                            <p:txEl>
                                              <p:pRg st="7" end="7"/>
                                            </p:txEl>
                                          </p:spTgt>
                                        </p:tgtEl>
                                        <p:attrNameLst>
                                          <p:attrName>style.visibility</p:attrName>
                                        </p:attrNameLst>
                                      </p:cBhvr>
                                      <p:to>
                                        <p:strVal val="visible"/>
                                      </p:to>
                                    </p:set>
                                    <p:animEffect transition="in" filter="dissolve">
                                      <p:cBhvr>
                                        <p:cTn id="32" dur="500"/>
                                        <p:tgtEl>
                                          <p:spTgt spid="5123">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5123">
                                            <p:txEl>
                                              <p:pRg st="8" end="8"/>
                                            </p:txEl>
                                          </p:spTgt>
                                        </p:tgtEl>
                                        <p:attrNameLst>
                                          <p:attrName>style.visibility</p:attrName>
                                        </p:attrNameLst>
                                      </p:cBhvr>
                                      <p:to>
                                        <p:strVal val="visible"/>
                                      </p:to>
                                    </p:set>
                                    <p:animEffect transition="in" filter="dissolve">
                                      <p:cBhvr>
                                        <p:cTn id="35" dur="500"/>
                                        <p:tgtEl>
                                          <p:spTgt spid="5123">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5123">
                                            <p:txEl>
                                              <p:pRg st="9" end="9"/>
                                            </p:txEl>
                                          </p:spTgt>
                                        </p:tgtEl>
                                        <p:attrNameLst>
                                          <p:attrName>style.visibility</p:attrName>
                                        </p:attrNameLst>
                                      </p:cBhvr>
                                      <p:to>
                                        <p:strVal val="visible"/>
                                      </p:to>
                                    </p:set>
                                    <p:animEffect transition="in" filter="dissolve">
                                      <p:cBhvr>
                                        <p:cTn id="40" dur="500"/>
                                        <p:tgtEl>
                                          <p:spTgt spid="5123">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123">
                                            <p:txEl>
                                              <p:pRg st="10" end="10"/>
                                            </p:txEl>
                                          </p:spTgt>
                                        </p:tgtEl>
                                        <p:attrNameLst>
                                          <p:attrName>style.visibility</p:attrName>
                                        </p:attrNameLst>
                                      </p:cBhvr>
                                      <p:to>
                                        <p:strVal val="visible"/>
                                      </p:to>
                                    </p:set>
                                    <p:animEffect transition="in" filter="dissolve">
                                      <p:cBhvr>
                                        <p:cTn id="43" dur="500"/>
                                        <p:tgtEl>
                                          <p:spTgt spid="512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wrap="square" numCol="1" anchorCtr="0" compatLnSpc="1">
            <a:prstTxWarp prst="textNoShape">
              <a:avLst/>
            </a:prstTxWarp>
            <a:normAutofit/>
          </a:bodyPr>
          <a:lstStyle/>
          <a:p>
            <a:pPr eaLnBrk="1" hangingPunct="1">
              <a:defRPr/>
            </a:pPr>
            <a:r>
              <a:rPr lang="en-US" altLang="en-US">
                <a:effectLst>
                  <a:outerShdw blurRad="38100" dist="38100" dir="2700000" algn="tl">
                    <a:srgbClr val="C0C0C0"/>
                  </a:outerShdw>
                </a:effectLst>
                <a:latin typeface="Arial Black" pitchFamily="34" charset="0"/>
              </a:rPr>
              <a:t>Stage Two: Contemplation</a:t>
            </a:r>
          </a:p>
        </p:txBody>
      </p:sp>
      <p:sp>
        <p:nvSpPr>
          <p:cNvPr id="6147" name="Rectangle 3"/>
          <p:cNvSpPr>
            <a:spLocks noGrp="1" noChangeArrowheads="1"/>
          </p:cNvSpPr>
          <p:nvPr>
            <p:ph idx="1"/>
          </p:nvPr>
        </p:nvSpPr>
        <p:spPr/>
        <p:txBody>
          <a:bodyPr/>
          <a:lstStyle/>
          <a:p>
            <a:pPr eaLnBrk="1" hangingPunct="1"/>
            <a:r>
              <a:rPr lang="en-US" altLang="en-US" sz="3000">
                <a:latin typeface="Arial" panose="020B0604020202020204" pitchFamily="34" charset="0"/>
              </a:rPr>
              <a:t>Individual is aware of the desired behavior</a:t>
            </a:r>
          </a:p>
          <a:p>
            <a:pPr lvl="1" eaLnBrk="1" hangingPunct="1"/>
            <a:r>
              <a:rPr lang="en-US" altLang="en-US" sz="2600">
                <a:latin typeface="Arial" panose="020B0604020202020204" pitchFamily="34" charset="0"/>
              </a:rPr>
              <a:t>Benefits</a:t>
            </a:r>
          </a:p>
          <a:p>
            <a:pPr lvl="1" eaLnBrk="1" hangingPunct="1"/>
            <a:r>
              <a:rPr lang="en-US" altLang="en-US" sz="2600">
                <a:latin typeface="Arial" panose="020B0604020202020204" pitchFamily="34" charset="0"/>
              </a:rPr>
              <a:t>Barriers (finances, time, support)</a:t>
            </a:r>
          </a:p>
          <a:p>
            <a:pPr eaLnBrk="1" hangingPunct="1"/>
            <a:r>
              <a:rPr lang="en-US" altLang="en-US" sz="3000">
                <a:latin typeface="Arial" panose="020B0604020202020204" pitchFamily="34" charset="0"/>
              </a:rPr>
              <a:t>Intent to change behavior within six months</a:t>
            </a:r>
          </a:p>
          <a:p>
            <a:pPr lvl="1" eaLnBrk="1" hangingPunct="1"/>
            <a:r>
              <a:rPr lang="en-US" altLang="en-US" sz="2600">
                <a:latin typeface="Arial" panose="020B0604020202020204" pitchFamily="34" charset="0"/>
              </a:rPr>
              <a:t>Six-month term based upon behavior modification research</a:t>
            </a:r>
          </a:p>
          <a:p>
            <a:pPr eaLnBrk="1" hangingPunct="1"/>
            <a:r>
              <a:rPr lang="en-US" altLang="en-US" sz="3000">
                <a:latin typeface="Arial" panose="020B0604020202020204" pitchFamily="34" charset="0"/>
              </a:rPr>
              <a:t>Change planned based on interpretation of benefits and barriers</a:t>
            </a:r>
          </a:p>
          <a:p>
            <a:pPr eaLnBrk="1" hangingPunct="1"/>
            <a:r>
              <a:rPr lang="en-US" altLang="en-US" sz="3000">
                <a:latin typeface="Arial" panose="020B0604020202020204" pitchFamily="34" charset="0"/>
              </a:rPr>
              <a:t>Research begins</a:t>
            </a:r>
          </a:p>
        </p:txBody>
      </p:sp>
    </p:spTree>
    <p:extLst>
      <p:ext uri="{BB962C8B-B14F-4D97-AF65-F5344CB8AC3E}">
        <p14:creationId xmlns:p14="http://schemas.microsoft.com/office/powerpoint/2010/main" val="31436606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dissolve">
                                      <p:cBhvr>
                                        <p:cTn id="10" dur="500"/>
                                        <p:tgtEl>
                                          <p:spTgt spid="614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dissolve">
                                      <p:cBhvr>
                                        <p:cTn id="13" dur="500"/>
                                        <p:tgtEl>
                                          <p:spTgt spid="614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dissolve">
                                      <p:cBhvr>
                                        <p:cTn id="18" dur="500"/>
                                        <p:tgtEl>
                                          <p:spTgt spid="614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animEffect transition="in" filter="dissolve">
                                      <p:cBhvr>
                                        <p:cTn id="21" dur="500"/>
                                        <p:tgtEl>
                                          <p:spTgt spid="614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6147">
                                            <p:txEl>
                                              <p:pRg st="5" end="5"/>
                                            </p:txEl>
                                          </p:spTgt>
                                        </p:tgtEl>
                                        <p:attrNameLst>
                                          <p:attrName>style.visibility</p:attrName>
                                        </p:attrNameLst>
                                      </p:cBhvr>
                                      <p:to>
                                        <p:strVal val="visible"/>
                                      </p:to>
                                    </p:set>
                                    <p:animEffect transition="in" filter="dissolve">
                                      <p:cBhvr>
                                        <p:cTn id="26" dur="500"/>
                                        <p:tgtEl>
                                          <p:spTgt spid="6147">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animEffect transition="in" filter="dissolve">
                                      <p:cBhvr>
                                        <p:cTn id="31"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a:effectLst>
                  <a:outerShdw blurRad="38100" dist="38100" dir="2700000" algn="tl">
                    <a:srgbClr val="C0C0C0"/>
                  </a:outerShdw>
                </a:effectLst>
                <a:latin typeface="Arial Black" pitchFamily="34" charset="0"/>
              </a:rPr>
              <a:t>Stage Three: Preparation</a:t>
            </a:r>
          </a:p>
        </p:txBody>
      </p:sp>
      <p:sp>
        <p:nvSpPr>
          <p:cNvPr id="9219" name="Rectangle 3"/>
          <p:cNvSpPr>
            <a:spLocks noGrp="1" noChangeArrowheads="1"/>
          </p:cNvSpPr>
          <p:nvPr>
            <p:ph idx="1"/>
          </p:nvPr>
        </p:nvSpPr>
        <p:spPr/>
        <p:txBody>
          <a:bodyPr>
            <a:normAutofit/>
          </a:bodyPr>
          <a:lstStyle/>
          <a:p>
            <a:pPr eaLnBrk="1" hangingPunct="1"/>
            <a:r>
              <a:rPr lang="en-US" altLang="en-US" sz="3600" dirty="0">
                <a:latin typeface="Arial" panose="020B0604020202020204" pitchFamily="34" charset="0"/>
              </a:rPr>
              <a:t>Serious consideration of behavior change within 30 days</a:t>
            </a:r>
          </a:p>
          <a:p>
            <a:pPr eaLnBrk="1" hangingPunct="1"/>
            <a:r>
              <a:rPr lang="en-US" altLang="en-US" sz="3600" dirty="0">
                <a:latin typeface="Arial" panose="020B0604020202020204" pitchFamily="34" charset="0"/>
              </a:rPr>
              <a:t>Continued research</a:t>
            </a:r>
          </a:p>
          <a:p>
            <a:pPr eaLnBrk="1" hangingPunct="1"/>
            <a:r>
              <a:rPr lang="en-US" altLang="en-US" sz="3600" dirty="0">
                <a:latin typeface="Arial" panose="020B0604020202020204" pitchFamily="34" charset="0"/>
              </a:rPr>
              <a:t>Strategies for change created</a:t>
            </a:r>
          </a:p>
          <a:p>
            <a:pPr eaLnBrk="1" hangingPunct="1"/>
            <a:r>
              <a:rPr lang="en-US" altLang="en-US" sz="3600" dirty="0">
                <a:latin typeface="Arial" panose="020B0604020202020204" pitchFamily="34" charset="0"/>
              </a:rPr>
              <a:t>Previous attempts to change may have occurred (smoking cessation for a week, e.g.)</a:t>
            </a:r>
          </a:p>
          <a:p>
            <a:pPr eaLnBrk="1" hangingPunct="1"/>
            <a:r>
              <a:rPr lang="en-US" altLang="en-US" sz="3600" dirty="0">
                <a:latin typeface="Arial" panose="020B0604020202020204" pitchFamily="34" charset="0"/>
              </a:rPr>
              <a:t>The individual is most ready for change at this stage</a:t>
            </a:r>
          </a:p>
        </p:txBody>
      </p:sp>
    </p:spTree>
    <p:extLst>
      <p:ext uri="{BB962C8B-B14F-4D97-AF65-F5344CB8AC3E}">
        <p14:creationId xmlns:p14="http://schemas.microsoft.com/office/powerpoint/2010/main" val="9359587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dissolv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dissolve">
                                      <p:cBhvr>
                                        <p:cTn id="22" dur="500"/>
                                        <p:tgtEl>
                                          <p:spTgt spid="92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219">
                                            <p:txEl>
                                              <p:pRg st="4" end="4"/>
                                            </p:txEl>
                                          </p:spTgt>
                                        </p:tgtEl>
                                        <p:attrNameLst>
                                          <p:attrName>style.visibility</p:attrName>
                                        </p:attrNameLst>
                                      </p:cBhvr>
                                      <p:to>
                                        <p:strVal val="visible"/>
                                      </p:to>
                                    </p:set>
                                    <p:animEffect transition="in" filter="dissolve">
                                      <p:cBhvr>
                                        <p:cTn id="2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a:effectLst>
                  <a:outerShdw blurRad="38100" dist="38100" dir="2700000" algn="tl">
                    <a:srgbClr val="C0C0C0"/>
                  </a:outerShdw>
                </a:effectLst>
                <a:latin typeface="Arial Black" pitchFamily="34" charset="0"/>
              </a:rPr>
              <a:t>Stage Four: Action</a:t>
            </a:r>
          </a:p>
        </p:txBody>
      </p:sp>
      <p:sp>
        <p:nvSpPr>
          <p:cNvPr id="11267" name="Rectangle 3"/>
          <p:cNvSpPr>
            <a:spLocks noGrp="1" noChangeArrowheads="1"/>
          </p:cNvSpPr>
          <p:nvPr>
            <p:ph idx="1"/>
          </p:nvPr>
        </p:nvSpPr>
        <p:spPr/>
        <p:txBody>
          <a:bodyPr>
            <a:normAutofit/>
          </a:bodyPr>
          <a:lstStyle/>
          <a:p>
            <a:pPr eaLnBrk="1" hangingPunct="1"/>
            <a:r>
              <a:rPr lang="en-US" altLang="en-US" sz="4000" dirty="0">
                <a:latin typeface="Arial" panose="020B0604020202020204" pitchFamily="34" charset="0"/>
              </a:rPr>
              <a:t>A distinct change in behavior occurs</a:t>
            </a:r>
          </a:p>
          <a:p>
            <a:pPr lvl="1" eaLnBrk="1" hangingPunct="1"/>
            <a:r>
              <a:rPr lang="en-US" altLang="en-US" sz="4000" dirty="0">
                <a:latin typeface="Arial" panose="020B0604020202020204" pitchFamily="34" charset="0"/>
              </a:rPr>
              <a:t>Change is consistent</a:t>
            </a:r>
          </a:p>
          <a:p>
            <a:pPr lvl="1" eaLnBrk="1" hangingPunct="1"/>
            <a:r>
              <a:rPr lang="en-US" altLang="en-US" sz="4000" dirty="0">
                <a:latin typeface="Arial" panose="020B0604020202020204" pitchFamily="34" charset="0"/>
              </a:rPr>
              <a:t>Visible</a:t>
            </a:r>
          </a:p>
          <a:p>
            <a:pPr lvl="1" eaLnBrk="1" hangingPunct="1"/>
            <a:r>
              <a:rPr lang="en-US" altLang="en-US" sz="4000" dirty="0">
                <a:latin typeface="Arial" panose="020B0604020202020204" pitchFamily="34" charset="0"/>
              </a:rPr>
              <a:t>Receives the most recognition</a:t>
            </a:r>
          </a:p>
          <a:p>
            <a:pPr eaLnBrk="1" hangingPunct="1"/>
            <a:r>
              <a:rPr lang="en-US" altLang="en-US" sz="4000" dirty="0">
                <a:latin typeface="Arial" panose="020B0604020202020204" pitchFamily="34" charset="0"/>
              </a:rPr>
              <a:t>Requires the greatest commitment</a:t>
            </a:r>
          </a:p>
          <a:p>
            <a:pPr eaLnBrk="1" hangingPunct="1"/>
            <a:r>
              <a:rPr lang="en-US" altLang="en-US" sz="4000" dirty="0">
                <a:latin typeface="Arial" panose="020B0604020202020204" pitchFamily="34" charset="0"/>
              </a:rPr>
              <a:t>Relapse common in this stage</a:t>
            </a:r>
          </a:p>
        </p:txBody>
      </p:sp>
    </p:spTree>
    <p:extLst>
      <p:ext uri="{BB962C8B-B14F-4D97-AF65-F5344CB8AC3E}">
        <p14:creationId xmlns:p14="http://schemas.microsoft.com/office/powerpoint/2010/main" val="1029654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267">
                                            <p:txEl>
                                              <p:pRg st="1" end="1"/>
                                            </p:txEl>
                                          </p:spTgt>
                                        </p:tgtEl>
                                        <p:attrNameLst>
                                          <p:attrName>style.visibility</p:attrName>
                                        </p:attrNameLst>
                                      </p:cBhvr>
                                      <p:to>
                                        <p:strVal val="visible"/>
                                      </p:to>
                                    </p:set>
                                    <p:animEffect transition="in" filter="dissolve">
                                      <p:cBhvr>
                                        <p:cTn id="10" dur="500"/>
                                        <p:tgtEl>
                                          <p:spTgt spid="1126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1267">
                                            <p:txEl>
                                              <p:pRg st="2" end="2"/>
                                            </p:txEl>
                                          </p:spTgt>
                                        </p:tgtEl>
                                        <p:attrNameLst>
                                          <p:attrName>style.visibility</p:attrName>
                                        </p:attrNameLst>
                                      </p:cBhvr>
                                      <p:to>
                                        <p:strVal val="visible"/>
                                      </p:to>
                                    </p:set>
                                    <p:animEffect transition="in" filter="dissolve">
                                      <p:cBhvr>
                                        <p:cTn id="13" dur="500"/>
                                        <p:tgtEl>
                                          <p:spTgt spid="1126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1267">
                                            <p:txEl>
                                              <p:pRg st="3" end="3"/>
                                            </p:txEl>
                                          </p:spTgt>
                                        </p:tgtEl>
                                        <p:attrNameLst>
                                          <p:attrName>style.visibility</p:attrName>
                                        </p:attrNameLst>
                                      </p:cBhvr>
                                      <p:to>
                                        <p:strVal val="visible"/>
                                      </p:to>
                                    </p:set>
                                    <p:animEffect transition="in" filter="dissolve">
                                      <p:cBhvr>
                                        <p:cTn id="16" dur="500"/>
                                        <p:tgtEl>
                                          <p:spTgt spid="11267">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267">
                                            <p:txEl>
                                              <p:pRg st="4" end="4"/>
                                            </p:txEl>
                                          </p:spTgt>
                                        </p:tgtEl>
                                        <p:attrNameLst>
                                          <p:attrName>style.visibility</p:attrName>
                                        </p:attrNameLst>
                                      </p:cBhvr>
                                      <p:to>
                                        <p:strVal val="visible"/>
                                      </p:to>
                                    </p:set>
                                    <p:animEffect transition="in" filter="dissolve">
                                      <p:cBhvr>
                                        <p:cTn id="21" dur="500"/>
                                        <p:tgtEl>
                                          <p:spTgt spid="11267">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267">
                                            <p:txEl>
                                              <p:pRg st="5" end="5"/>
                                            </p:txEl>
                                          </p:spTgt>
                                        </p:tgtEl>
                                        <p:attrNameLst>
                                          <p:attrName>style.visibility</p:attrName>
                                        </p:attrNameLst>
                                      </p:cBhvr>
                                      <p:to>
                                        <p:strVal val="visible"/>
                                      </p:to>
                                    </p:set>
                                    <p:animEffect transition="in" filter="dissolve">
                                      <p:cBhvr>
                                        <p:cTn id="26"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a:effectLst>
                  <a:outerShdw blurRad="38100" dist="38100" dir="2700000" algn="tl">
                    <a:srgbClr val="C0C0C0"/>
                  </a:outerShdw>
                </a:effectLst>
                <a:latin typeface="Arial Black" pitchFamily="34" charset="0"/>
              </a:rPr>
              <a:t>Stage Five: Maintenance</a:t>
            </a:r>
          </a:p>
        </p:txBody>
      </p:sp>
      <p:sp>
        <p:nvSpPr>
          <p:cNvPr id="13315" name="Rectangle 3"/>
          <p:cNvSpPr>
            <a:spLocks noGrp="1" noChangeArrowheads="1"/>
          </p:cNvSpPr>
          <p:nvPr>
            <p:ph idx="1"/>
          </p:nvPr>
        </p:nvSpPr>
        <p:spPr/>
        <p:txBody>
          <a:bodyPr>
            <a:normAutofit/>
          </a:bodyPr>
          <a:lstStyle/>
          <a:p>
            <a:pPr eaLnBrk="1" hangingPunct="1"/>
            <a:r>
              <a:rPr lang="en-US" altLang="en-US" sz="3200" dirty="0">
                <a:latin typeface="Arial" panose="020B0604020202020204" pitchFamily="34" charset="0"/>
              </a:rPr>
              <a:t>Should be at least six months after the behavior change, may last for years</a:t>
            </a:r>
          </a:p>
          <a:p>
            <a:pPr lvl="1" eaLnBrk="1" hangingPunct="1"/>
            <a:r>
              <a:rPr lang="en-US" altLang="en-US" sz="3200" dirty="0">
                <a:latin typeface="Arial" panose="020B0604020202020204" pitchFamily="34" charset="0"/>
              </a:rPr>
              <a:t>The changed behavior will dictate amount of time needed in this stage</a:t>
            </a:r>
          </a:p>
          <a:p>
            <a:pPr lvl="2" eaLnBrk="1" hangingPunct="1"/>
            <a:r>
              <a:rPr lang="en-US" altLang="en-US" sz="3200" dirty="0">
                <a:latin typeface="Arial" panose="020B0604020202020204" pitchFamily="34" charset="0"/>
              </a:rPr>
              <a:t>Major changes will probably require more time</a:t>
            </a:r>
          </a:p>
          <a:p>
            <a:pPr lvl="2" eaLnBrk="1" hangingPunct="1"/>
            <a:r>
              <a:rPr lang="en-US" altLang="en-US" sz="3200" dirty="0">
                <a:latin typeface="Arial" panose="020B0604020202020204" pitchFamily="34" charset="0"/>
              </a:rPr>
              <a:t>Minor changes will probably require less time</a:t>
            </a:r>
          </a:p>
          <a:p>
            <a:pPr eaLnBrk="1" hangingPunct="1"/>
            <a:r>
              <a:rPr lang="en-US" altLang="en-US" sz="3200" dirty="0">
                <a:latin typeface="Arial" panose="020B0604020202020204" pitchFamily="34" charset="0"/>
              </a:rPr>
              <a:t>Individual’</a:t>
            </a:r>
            <a:r>
              <a:rPr lang="en-US" altLang="ja-JP" sz="3200" dirty="0">
                <a:latin typeface="Arial" panose="020B0604020202020204" pitchFamily="34" charset="0"/>
                <a:ea typeface="HGS明朝E" charset="-128"/>
              </a:rPr>
              <a:t>s self-efficacy is highest at this stage</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187156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dissolve">
                                      <p:cBhvr>
                                        <p:cTn id="10" dur="500"/>
                                        <p:tgtEl>
                                          <p:spTgt spid="1331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dissolve">
                                      <p:cBhvr>
                                        <p:cTn id="13" dur="500"/>
                                        <p:tgtEl>
                                          <p:spTgt spid="13315">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dissolve">
                                      <p:cBhvr>
                                        <p:cTn id="16" dur="500"/>
                                        <p:tgtEl>
                                          <p:spTgt spid="1331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3315">
                                            <p:txEl>
                                              <p:pRg st="4" end="4"/>
                                            </p:txEl>
                                          </p:spTgt>
                                        </p:tgtEl>
                                        <p:attrNameLst>
                                          <p:attrName>style.visibility</p:attrName>
                                        </p:attrNameLst>
                                      </p:cBhvr>
                                      <p:to>
                                        <p:strVal val="visible"/>
                                      </p:to>
                                    </p:set>
                                    <p:animEffect transition="in" filter="dissolve">
                                      <p:cBhvr>
                                        <p:cTn id="21"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How it happens</a:t>
            </a:r>
          </a:p>
        </p:txBody>
      </p:sp>
    </p:spTree>
    <p:extLst>
      <p:ext uri="{BB962C8B-B14F-4D97-AF65-F5344CB8AC3E}">
        <p14:creationId xmlns:p14="http://schemas.microsoft.com/office/powerpoint/2010/main" val="2967380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wrap="square" numCol="1" anchorCtr="0" compatLnSpc="1">
            <a:prstTxWarp prst="textNoShape">
              <a:avLst/>
            </a:prstTxWarp>
          </a:bodyPr>
          <a:lstStyle/>
          <a:p>
            <a:pPr eaLnBrk="1" hangingPunct="1">
              <a:defRPr/>
            </a:pPr>
            <a:r>
              <a:rPr lang="en-US" altLang="en-US">
                <a:effectLst>
                  <a:outerShdw blurRad="38100" dist="38100" dir="2700000" algn="tl">
                    <a:srgbClr val="C0C0C0"/>
                  </a:outerShdw>
                </a:effectLst>
                <a:latin typeface="Arial Black" pitchFamily="34" charset="0"/>
              </a:rPr>
              <a:t>Stage Six: Termination</a:t>
            </a:r>
          </a:p>
        </p:txBody>
      </p:sp>
      <p:sp>
        <p:nvSpPr>
          <p:cNvPr id="15363" name="Rectangle 3"/>
          <p:cNvSpPr>
            <a:spLocks noGrp="1" noChangeArrowheads="1"/>
          </p:cNvSpPr>
          <p:nvPr>
            <p:ph idx="1"/>
          </p:nvPr>
        </p:nvSpPr>
        <p:spPr/>
        <p:txBody>
          <a:bodyPr/>
          <a:lstStyle/>
          <a:p>
            <a:pPr eaLnBrk="1" hangingPunct="1"/>
            <a:r>
              <a:rPr lang="en-US" altLang="en-US" sz="3600" dirty="0">
                <a:latin typeface="Arial" panose="020B0604020202020204" pitchFamily="34" charset="0"/>
              </a:rPr>
              <a:t>Behavior change has been permanently adopted</a:t>
            </a:r>
          </a:p>
          <a:p>
            <a:pPr eaLnBrk="1" hangingPunct="1"/>
            <a:r>
              <a:rPr lang="en-US" altLang="en-US" sz="3600" dirty="0">
                <a:latin typeface="Arial" panose="020B0604020202020204" pitchFamily="34" charset="0"/>
              </a:rPr>
              <a:t>100% self-efficacy</a:t>
            </a:r>
          </a:p>
          <a:p>
            <a:pPr eaLnBrk="1" hangingPunct="1"/>
            <a:r>
              <a:rPr lang="en-US" altLang="en-US" sz="3600" dirty="0">
                <a:latin typeface="Arial" panose="020B0604020202020204" pitchFamily="34" charset="0"/>
              </a:rPr>
              <a:t>No temptation to relapse</a:t>
            </a:r>
          </a:p>
          <a:p>
            <a:pPr eaLnBrk="1" hangingPunct="1"/>
            <a:r>
              <a:rPr lang="en-US" altLang="en-US" sz="3600" dirty="0">
                <a:latin typeface="Arial" panose="020B0604020202020204" pitchFamily="34" charset="0"/>
              </a:rPr>
              <a:t>Often, a more realistic goal is permanent maintenance</a:t>
            </a:r>
          </a:p>
          <a:p>
            <a:pPr lvl="1" eaLnBrk="1" hangingPunct="1"/>
            <a:r>
              <a:rPr lang="en-US" altLang="en-US" sz="3600" dirty="0">
                <a:latin typeface="Arial" panose="020B0604020202020204" pitchFamily="34" charset="0"/>
              </a:rPr>
              <a:t>Termination difficult or impossible to achieve</a:t>
            </a:r>
          </a:p>
          <a:p>
            <a:pPr lvl="1" eaLnBrk="1" hangingPunct="1"/>
            <a:endParaRPr lang="en-US" altLang="en-US" sz="2000" dirty="0">
              <a:latin typeface="Arial" panose="020B0604020202020204" pitchFamily="34" charset="0"/>
            </a:endParaRPr>
          </a:p>
        </p:txBody>
      </p:sp>
    </p:spTree>
    <p:extLst>
      <p:ext uri="{BB962C8B-B14F-4D97-AF65-F5344CB8AC3E}">
        <p14:creationId xmlns:p14="http://schemas.microsoft.com/office/powerpoint/2010/main" val="2279992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Effect transition="in" filter="dissolve">
                                      <p:cBhvr>
                                        <p:cTn id="25" dur="5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err="1"/>
              <a:t>Transtheoretical</a:t>
            </a:r>
            <a:r>
              <a:rPr lang="en-US" dirty="0"/>
              <a:t> Model</a:t>
            </a:r>
          </a:p>
        </p:txBody>
      </p:sp>
      <p:pic>
        <p:nvPicPr>
          <p:cNvPr id="1026" name="Picture 2" descr="https://iknowicanempower.files.wordpress.com/2011/06/4stage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206500"/>
            <a:ext cx="8001000" cy="543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05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Structure</a:t>
            </a:r>
          </a:p>
        </p:txBody>
      </p:sp>
    </p:spTree>
    <p:extLst>
      <p:ext uri="{BB962C8B-B14F-4D97-AF65-F5344CB8AC3E}">
        <p14:creationId xmlns:p14="http://schemas.microsoft.com/office/powerpoint/2010/main" val="2796254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The Layout</a:t>
            </a:r>
          </a:p>
        </p:txBody>
      </p:sp>
      <p:sp>
        <p:nvSpPr>
          <p:cNvPr id="3" name="Content Placeholder 2"/>
          <p:cNvSpPr>
            <a:spLocks noGrp="1"/>
          </p:cNvSpPr>
          <p:nvPr>
            <p:ph idx="1"/>
          </p:nvPr>
        </p:nvSpPr>
        <p:spPr>
          <a:xfrm>
            <a:off x="228600" y="1193801"/>
            <a:ext cx="8763000" cy="3835400"/>
          </a:xfrm>
        </p:spPr>
        <p:txBody>
          <a:bodyPr/>
          <a:lstStyle/>
          <a:p>
            <a:r>
              <a:rPr lang="en-US" dirty="0"/>
              <a:t>The Tennessee Health Education Standards document is divided into three (3) grade levels: Grades K-5; Grades 6-8 and Grades 9-12. </a:t>
            </a:r>
          </a:p>
          <a:p>
            <a:r>
              <a:rPr lang="en-US" dirty="0"/>
              <a:t>The Health Education Standards represent the skill, knowledge or behavior outcome of the student at the completion of a grade. </a:t>
            </a:r>
          </a:p>
          <a:p>
            <a:endParaRPr lang="en-US" dirty="0"/>
          </a:p>
        </p:txBody>
      </p:sp>
    </p:spTree>
    <p:extLst>
      <p:ext uri="{BB962C8B-B14F-4D97-AF65-F5344CB8AC3E}">
        <p14:creationId xmlns:p14="http://schemas.microsoft.com/office/powerpoint/2010/main" val="2260091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Clear, measurable, specific outcome </a:t>
            </a:r>
          </a:p>
        </p:txBody>
      </p:sp>
      <p:sp>
        <p:nvSpPr>
          <p:cNvPr id="3" name="Content Placeholder 2"/>
          <p:cNvSpPr>
            <a:spLocks noGrp="1"/>
          </p:cNvSpPr>
          <p:nvPr>
            <p:ph idx="1"/>
          </p:nvPr>
        </p:nvSpPr>
        <p:spPr>
          <a:xfrm>
            <a:off x="152400" y="1193804"/>
            <a:ext cx="8839200" cy="4958462"/>
          </a:xfrm>
        </p:spPr>
        <p:txBody>
          <a:bodyPr/>
          <a:lstStyle/>
          <a:p>
            <a:r>
              <a:rPr lang="en-US" dirty="0"/>
              <a:t>Previous Years Standard Example:</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00199"/>
            <a:ext cx="8839200" cy="4419601"/>
          </a:xfrm>
          <a:prstGeom prst="rect">
            <a:avLst/>
          </a:prstGeom>
        </p:spPr>
      </p:pic>
    </p:spTree>
    <p:extLst>
      <p:ext uri="{BB962C8B-B14F-4D97-AF65-F5344CB8AC3E}">
        <p14:creationId xmlns:p14="http://schemas.microsoft.com/office/powerpoint/2010/main" val="5356548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1. Formatting Consistency</a:t>
            </a:r>
          </a:p>
        </p:txBody>
      </p:sp>
      <p:pic>
        <p:nvPicPr>
          <p:cNvPr id="6" name="Content Placeholder 3"/>
          <p:cNvPicPr>
            <a:picLocks noGrp="1" noChangeAspect="1"/>
          </p:cNvPicPr>
          <p:nvPr>
            <p:ph idx="1"/>
          </p:nvPr>
        </p:nvPicPr>
        <p:blipFill>
          <a:blip r:embed="rId3"/>
          <a:stretch>
            <a:fillRect/>
          </a:stretch>
        </p:blipFill>
        <p:spPr>
          <a:xfrm>
            <a:off x="139700" y="1190630"/>
            <a:ext cx="8572500" cy="2336796"/>
          </a:xfrm>
          <a:prstGeom prst="rect">
            <a:avLst/>
          </a:prstGeom>
        </p:spPr>
      </p:pic>
      <p:sp>
        <p:nvSpPr>
          <p:cNvPr id="7" name="TextBox 6"/>
          <p:cNvSpPr txBox="1"/>
          <p:nvPr/>
        </p:nvSpPr>
        <p:spPr>
          <a:xfrm>
            <a:off x="152400" y="3581400"/>
            <a:ext cx="8559800" cy="2286000"/>
          </a:xfrm>
          <a:prstGeom prst="rect">
            <a:avLst/>
          </a:prstGeom>
          <a:noFill/>
        </p:spPr>
        <p:txBody>
          <a:bodyPr wrap="square" rtlCol="0">
            <a:spAutoFit/>
          </a:bodyPr>
          <a:lstStyle/>
          <a:p>
            <a:endParaRPr lang="en-US" dirty="0"/>
          </a:p>
        </p:txBody>
      </p:sp>
      <p:pic>
        <p:nvPicPr>
          <p:cNvPr id="9" name="Picture 8"/>
          <p:cNvPicPr>
            <a:picLocks noChangeAspect="1"/>
          </p:cNvPicPr>
          <p:nvPr/>
        </p:nvPicPr>
        <p:blipFill>
          <a:blip r:embed="rId4"/>
          <a:stretch>
            <a:fillRect/>
          </a:stretch>
        </p:blipFill>
        <p:spPr>
          <a:xfrm>
            <a:off x="152400" y="3689352"/>
            <a:ext cx="8559800" cy="2406647"/>
          </a:xfrm>
          <a:prstGeom prst="rect">
            <a:avLst/>
          </a:prstGeom>
        </p:spPr>
      </p:pic>
      <p:sp>
        <p:nvSpPr>
          <p:cNvPr id="10" name="TextBox 9"/>
          <p:cNvSpPr txBox="1"/>
          <p:nvPr/>
        </p:nvSpPr>
        <p:spPr>
          <a:xfrm>
            <a:off x="5232400" y="1295400"/>
            <a:ext cx="2844800" cy="369332"/>
          </a:xfrm>
          <a:prstGeom prst="rect">
            <a:avLst/>
          </a:prstGeom>
          <a:solidFill>
            <a:schemeClr val="bg1">
              <a:lumMod val="50000"/>
            </a:schemeClr>
          </a:solidFill>
        </p:spPr>
        <p:txBody>
          <a:bodyPr wrap="square" rtlCol="0">
            <a:spAutoFit/>
          </a:bodyPr>
          <a:lstStyle/>
          <a:p>
            <a:r>
              <a:rPr lang="en-US" dirty="0">
                <a:solidFill>
                  <a:schemeClr val="bg1"/>
                </a:solidFill>
              </a:rPr>
              <a:t>Physical Education Standard</a:t>
            </a:r>
          </a:p>
        </p:txBody>
      </p:sp>
      <p:sp>
        <p:nvSpPr>
          <p:cNvPr id="11" name="TextBox 10"/>
          <p:cNvSpPr txBox="1"/>
          <p:nvPr/>
        </p:nvSpPr>
        <p:spPr>
          <a:xfrm>
            <a:off x="5232400" y="3676652"/>
            <a:ext cx="2844800" cy="369332"/>
          </a:xfrm>
          <a:prstGeom prst="rect">
            <a:avLst/>
          </a:prstGeom>
          <a:solidFill>
            <a:schemeClr val="bg1">
              <a:lumMod val="50000"/>
            </a:schemeClr>
          </a:solidFill>
        </p:spPr>
        <p:txBody>
          <a:bodyPr wrap="square" rtlCol="0">
            <a:spAutoFit/>
          </a:bodyPr>
          <a:lstStyle/>
          <a:p>
            <a:r>
              <a:rPr lang="en-US" dirty="0">
                <a:solidFill>
                  <a:schemeClr val="bg1"/>
                </a:solidFill>
              </a:rPr>
              <a:t>Health Education Standard</a:t>
            </a:r>
          </a:p>
        </p:txBody>
      </p:sp>
    </p:spTree>
    <p:extLst>
      <p:ext uri="{BB962C8B-B14F-4D97-AF65-F5344CB8AC3E}">
        <p14:creationId xmlns:p14="http://schemas.microsoft.com/office/powerpoint/2010/main" val="38834984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Grade specific rather than grade banded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1" y="1143000"/>
            <a:ext cx="6400799" cy="23622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3644897"/>
            <a:ext cx="6400800" cy="2298703"/>
          </a:xfrm>
          <a:prstGeom prst="rect">
            <a:avLst/>
          </a:prstGeom>
        </p:spPr>
      </p:pic>
      <p:sp>
        <p:nvSpPr>
          <p:cNvPr id="9" name="Oval 8"/>
          <p:cNvSpPr/>
          <p:nvPr/>
        </p:nvSpPr>
        <p:spPr>
          <a:xfrm>
            <a:off x="1905000" y="1371600"/>
            <a:ext cx="2819400" cy="609600"/>
          </a:xfrm>
          <a:prstGeom prst="ellipse">
            <a:avLst/>
          </a:prstGeom>
          <a:solidFill>
            <a:srgbClr val="FF0F00">
              <a:alpha val="19000"/>
            </a:srgbClr>
          </a:solidFill>
          <a:ln>
            <a:solidFill>
              <a:srgbClr val="FF0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stCxn id="9" idx="6"/>
          </p:cNvCxnSpPr>
          <p:nvPr/>
        </p:nvCxnSpPr>
        <p:spPr>
          <a:xfrm>
            <a:off x="4724400" y="1676400"/>
            <a:ext cx="2209800" cy="0"/>
          </a:xfrm>
          <a:prstGeom prst="straightConnector1">
            <a:avLst/>
          </a:prstGeom>
          <a:ln w="22225">
            <a:solidFill>
              <a:srgbClr val="FF0F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086600" y="1491734"/>
            <a:ext cx="1752600" cy="369332"/>
          </a:xfrm>
          <a:prstGeom prst="rect">
            <a:avLst/>
          </a:prstGeom>
          <a:noFill/>
        </p:spPr>
        <p:txBody>
          <a:bodyPr wrap="square" rtlCol="0">
            <a:spAutoFit/>
          </a:bodyPr>
          <a:lstStyle/>
          <a:p>
            <a:r>
              <a:rPr lang="en-US" dirty="0"/>
              <a:t>Grade Banded</a:t>
            </a:r>
          </a:p>
        </p:txBody>
      </p:sp>
      <p:sp>
        <p:nvSpPr>
          <p:cNvPr id="13" name="TextBox 12"/>
          <p:cNvSpPr txBox="1"/>
          <p:nvPr/>
        </p:nvSpPr>
        <p:spPr>
          <a:xfrm>
            <a:off x="7239000" y="4050268"/>
            <a:ext cx="1752600" cy="369332"/>
          </a:xfrm>
          <a:prstGeom prst="rect">
            <a:avLst/>
          </a:prstGeom>
          <a:noFill/>
        </p:spPr>
        <p:txBody>
          <a:bodyPr wrap="square" rtlCol="0">
            <a:spAutoFit/>
          </a:bodyPr>
          <a:lstStyle/>
          <a:p>
            <a:r>
              <a:rPr lang="en-US" dirty="0"/>
              <a:t>Grade Specific</a:t>
            </a:r>
          </a:p>
        </p:txBody>
      </p:sp>
      <p:sp>
        <p:nvSpPr>
          <p:cNvPr id="14" name="Oval 13"/>
          <p:cNvSpPr/>
          <p:nvPr/>
        </p:nvSpPr>
        <p:spPr>
          <a:xfrm>
            <a:off x="1066800" y="4070866"/>
            <a:ext cx="5257800" cy="348734"/>
          </a:xfrm>
          <a:prstGeom prst="ellipse">
            <a:avLst/>
          </a:prstGeom>
          <a:solidFill>
            <a:srgbClr val="FF0F00">
              <a:alpha val="29000"/>
            </a:srgbClr>
          </a:solidFill>
          <a:ln>
            <a:solidFill>
              <a:srgbClr val="FF0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endCxn id="13" idx="1"/>
          </p:cNvCxnSpPr>
          <p:nvPr/>
        </p:nvCxnSpPr>
        <p:spPr>
          <a:xfrm flipV="1">
            <a:off x="6324600" y="4234934"/>
            <a:ext cx="914400" cy="10300"/>
          </a:xfrm>
          <a:prstGeom prst="straightConnector1">
            <a:avLst/>
          </a:prstGeom>
          <a:ln w="19050">
            <a:solidFill>
              <a:srgbClr val="FF0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436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Key Definitions/Descriptions for the Format</a:t>
            </a:r>
          </a:p>
        </p:txBody>
      </p:sp>
      <p:sp>
        <p:nvSpPr>
          <p:cNvPr id="3" name="Content Placeholder 2"/>
          <p:cNvSpPr>
            <a:spLocks noGrp="1"/>
          </p:cNvSpPr>
          <p:nvPr>
            <p:ph idx="1"/>
          </p:nvPr>
        </p:nvSpPr>
        <p:spPr/>
        <p:txBody>
          <a:bodyPr>
            <a:normAutofit/>
          </a:bodyPr>
          <a:lstStyle/>
          <a:p>
            <a:r>
              <a:rPr lang="en-US" b="1" dirty="0"/>
              <a:t>Component: </a:t>
            </a:r>
            <a:r>
              <a:rPr lang="en-US" dirty="0"/>
              <a:t>a grouping of similar skills, knowledge or behaviors. Each document has five (5) components specific to the grade level. See the grade level introduction provided within each of the three documents for further explanation</a:t>
            </a:r>
          </a:p>
          <a:p>
            <a:r>
              <a:rPr lang="en-US" b="1" dirty="0"/>
              <a:t>Subcomponent: </a:t>
            </a:r>
            <a:r>
              <a:rPr lang="en-US" dirty="0"/>
              <a:t>a more refined grouping of similar skills, knowledge or behaviors within a component. Each subcomponent is identified by a title. </a:t>
            </a:r>
          </a:p>
        </p:txBody>
      </p:sp>
    </p:spTree>
    <p:extLst>
      <p:ext uri="{BB962C8B-B14F-4D97-AF65-F5344CB8AC3E}">
        <p14:creationId xmlns:p14="http://schemas.microsoft.com/office/powerpoint/2010/main" val="1074593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Components</a:t>
            </a:r>
          </a:p>
        </p:txBody>
      </p:sp>
      <p:sp>
        <p:nvSpPr>
          <p:cNvPr id="3" name="Content Placeholder 2"/>
          <p:cNvSpPr>
            <a:spLocks noGrp="1"/>
          </p:cNvSpPr>
          <p:nvPr>
            <p:ph idx="1"/>
          </p:nvPr>
        </p:nvSpPr>
        <p:spPr/>
        <p:txBody>
          <a:bodyPr>
            <a:normAutofit fontScale="92500" lnSpcReduction="20000"/>
          </a:bodyPr>
          <a:lstStyle/>
          <a:p>
            <a:r>
              <a:rPr lang="en-US" b="1" dirty="0"/>
              <a:t>Personal Wellness (PW)</a:t>
            </a:r>
          </a:p>
          <a:p>
            <a:endParaRPr lang="en-US" b="1" dirty="0"/>
          </a:p>
          <a:p>
            <a:r>
              <a:rPr lang="en-US" b="1" dirty="0"/>
              <a:t>Mental &amp; Emotional Wellness (EW)</a:t>
            </a:r>
          </a:p>
          <a:p>
            <a:endParaRPr lang="en-US" b="1" dirty="0"/>
          </a:p>
          <a:p>
            <a:r>
              <a:rPr lang="en-US" b="1" dirty="0"/>
              <a:t>Disease Prevention (DP)</a:t>
            </a:r>
          </a:p>
          <a:p>
            <a:endParaRPr lang="en-US" b="1" dirty="0"/>
          </a:p>
          <a:p>
            <a:r>
              <a:rPr lang="en-US" b="1" dirty="0"/>
              <a:t>Safety (S)</a:t>
            </a:r>
          </a:p>
          <a:p>
            <a:endParaRPr lang="en-US" b="1" dirty="0"/>
          </a:p>
          <a:p>
            <a:r>
              <a:rPr lang="en-US" b="1" dirty="0"/>
              <a:t>Human Growth &amp; Development (HGD)</a:t>
            </a:r>
          </a:p>
          <a:p>
            <a:endParaRPr lang="en-US" b="1" dirty="0"/>
          </a:p>
          <a:p>
            <a:r>
              <a:rPr lang="en-US" b="1" dirty="0"/>
              <a:t>“Component Extension”</a:t>
            </a:r>
          </a:p>
          <a:p>
            <a:pPr marL="0" indent="0">
              <a:buNone/>
            </a:pPr>
            <a:r>
              <a:rPr lang="en-US" b="1" dirty="0"/>
              <a:t>	Definition: The component extensions are ideas to </a:t>
            </a:r>
          </a:p>
          <a:p>
            <a:pPr marL="0" indent="0">
              <a:buNone/>
            </a:pPr>
            <a:r>
              <a:rPr lang="en-US" b="1" dirty="0"/>
              <a:t>	further challenge students in a particular 	subcomponent	</a:t>
            </a:r>
          </a:p>
          <a:p>
            <a:endParaRPr lang="en-US" b="1" dirty="0"/>
          </a:p>
          <a:p>
            <a:pPr marL="342900" lvl="1" indent="-34290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974349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How to Find the Standard</a:t>
            </a:r>
          </a:p>
        </p:txBody>
      </p:sp>
      <p:sp>
        <p:nvSpPr>
          <p:cNvPr id="3" name="Content Placeholder 2"/>
          <p:cNvSpPr>
            <a:spLocks noGrp="1"/>
          </p:cNvSpPr>
          <p:nvPr>
            <p:ph idx="1"/>
          </p:nvPr>
        </p:nvSpPr>
        <p:spPr/>
        <p:txBody>
          <a:bodyPr/>
          <a:lstStyle/>
          <a:p>
            <a:r>
              <a:rPr lang="en-US" sz="2000" dirty="0"/>
              <a:t>Step 1: Determine Component  </a:t>
            </a:r>
          </a:p>
          <a:p>
            <a:r>
              <a:rPr lang="en-US" sz="2000" dirty="0"/>
              <a:t>Step 2: Determine Sub-Component  </a:t>
            </a:r>
          </a:p>
          <a:p>
            <a:r>
              <a:rPr lang="en-US" sz="2000" dirty="0"/>
              <a:t>Step 3: Match to the specific grade  </a:t>
            </a:r>
          </a:p>
          <a:p>
            <a:r>
              <a:rPr lang="en-US" sz="2000" dirty="0"/>
              <a:t>Step 4: Find the Standard </a:t>
            </a:r>
          </a:p>
          <a:p>
            <a:endParaRPr lang="en-US" dirty="0"/>
          </a:p>
        </p:txBody>
      </p:sp>
      <p:sp>
        <p:nvSpPr>
          <p:cNvPr id="9" name="Left Arrow 8"/>
          <p:cNvSpPr/>
          <p:nvPr/>
        </p:nvSpPr>
        <p:spPr>
          <a:xfrm rot="10800000">
            <a:off x="152400" y="3111086"/>
            <a:ext cx="583948" cy="561946"/>
          </a:xfrm>
          <a:prstGeom prst="leftArrow">
            <a:avLst>
              <a:gd name="adj1" fmla="val 50000"/>
              <a:gd name="adj2" fmla="val 3652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b="1" dirty="0">
                <a:solidFill>
                  <a:schemeClr val="tx1"/>
                </a:solidFill>
              </a:rPr>
              <a:t>1</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195471"/>
            <a:ext cx="8077200" cy="2443330"/>
          </a:xfrm>
          <a:prstGeom prst="rect">
            <a:avLst/>
          </a:prstGeom>
        </p:spPr>
      </p:pic>
      <p:sp>
        <p:nvSpPr>
          <p:cNvPr id="8" name="Left Arrow 7"/>
          <p:cNvSpPr/>
          <p:nvPr/>
        </p:nvSpPr>
        <p:spPr>
          <a:xfrm>
            <a:off x="2743200" y="3505200"/>
            <a:ext cx="978408" cy="484632"/>
          </a:xfrm>
          <a:prstGeom prst="leftArrow">
            <a:avLst>
              <a:gd name="adj1" fmla="val 50000"/>
              <a:gd name="adj2" fmla="val 3652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2</a:t>
            </a:r>
          </a:p>
        </p:txBody>
      </p:sp>
      <p:sp>
        <p:nvSpPr>
          <p:cNvPr id="6" name="Left Arrow 5"/>
          <p:cNvSpPr/>
          <p:nvPr/>
        </p:nvSpPr>
        <p:spPr>
          <a:xfrm rot="16200000" flipV="1">
            <a:off x="5029200" y="3011059"/>
            <a:ext cx="978408" cy="762000"/>
          </a:xfrm>
          <a:prstGeom prst="leftArrow">
            <a:avLst>
              <a:gd name="adj1" fmla="val 50000"/>
              <a:gd name="adj2" fmla="val 3652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3</a:t>
            </a:r>
          </a:p>
        </p:txBody>
      </p:sp>
      <p:sp>
        <p:nvSpPr>
          <p:cNvPr id="10" name="Left Arrow 9"/>
          <p:cNvSpPr/>
          <p:nvPr/>
        </p:nvSpPr>
        <p:spPr>
          <a:xfrm rot="5400000">
            <a:off x="4925469" y="5001929"/>
            <a:ext cx="652139" cy="533731"/>
          </a:xfrm>
          <a:prstGeom prst="leftArrow">
            <a:avLst>
              <a:gd name="adj1" fmla="val 50000"/>
              <a:gd name="adj2" fmla="val 36523"/>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4</a:t>
            </a:r>
          </a:p>
        </p:txBody>
      </p:sp>
    </p:spTree>
    <p:extLst>
      <p:ext uri="{BB962C8B-B14F-4D97-AF65-F5344CB8AC3E}">
        <p14:creationId xmlns:p14="http://schemas.microsoft.com/office/powerpoint/2010/main" val="32030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6"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t>Initial Meeting</a:t>
            </a:r>
          </a:p>
        </p:txBody>
      </p:sp>
      <p:sp>
        <p:nvSpPr>
          <p:cNvPr id="3" name="Content Placeholder 2"/>
          <p:cNvSpPr>
            <a:spLocks noGrp="1"/>
          </p:cNvSpPr>
          <p:nvPr>
            <p:ph idx="1"/>
          </p:nvPr>
        </p:nvSpPr>
        <p:spPr/>
        <p:txBody>
          <a:bodyPr/>
          <a:lstStyle/>
          <a:p>
            <a:r>
              <a:rPr lang="en-US" dirty="0"/>
              <a:t>Committee met at Montgomery Bell State Park December 1</a:t>
            </a:r>
            <a:r>
              <a:rPr lang="en-US" baseline="30000" dirty="0"/>
              <a:t>st</a:t>
            </a:r>
            <a:r>
              <a:rPr lang="en-US" dirty="0"/>
              <a:t> – 3</a:t>
            </a:r>
            <a:r>
              <a:rPr lang="en-US" baseline="30000" dirty="0"/>
              <a:t>rd</a:t>
            </a:r>
            <a:r>
              <a:rPr lang="en-US" dirty="0"/>
              <a:t>, 2015</a:t>
            </a:r>
          </a:p>
          <a:p>
            <a:r>
              <a:rPr lang="en-US" dirty="0"/>
              <a:t>During this meeting the committee members were given a training on the process of revising state standards.</a:t>
            </a:r>
          </a:p>
          <a:p>
            <a:r>
              <a:rPr lang="en-US" dirty="0"/>
              <a:t>They were trained on the first day and then had two full days to write.</a:t>
            </a:r>
          </a:p>
          <a:p>
            <a:pPr marL="0" indent="0">
              <a:buNone/>
            </a:pPr>
            <a:endParaRPr lang="en-US" dirty="0"/>
          </a:p>
          <a:p>
            <a:endParaRPr lang="en-US" dirty="0"/>
          </a:p>
        </p:txBody>
      </p:sp>
    </p:spTree>
    <p:extLst>
      <p:ext uri="{BB962C8B-B14F-4D97-AF65-F5344CB8AC3E}">
        <p14:creationId xmlns:p14="http://schemas.microsoft.com/office/powerpoint/2010/main" val="1060657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Sequential Progression of knowledge &amp; skills</a:t>
            </a:r>
          </a:p>
        </p:txBody>
      </p:sp>
      <p:pic>
        <p:nvPicPr>
          <p:cNvPr id="4" name="Content Placeholder 3"/>
          <p:cNvPicPr>
            <a:picLocks noGrp="1" noChangeAspect="1"/>
          </p:cNvPicPr>
          <p:nvPr>
            <p:ph idx="1"/>
          </p:nvPr>
        </p:nvPicPr>
        <p:blipFill>
          <a:blip r:embed="rId2"/>
          <a:stretch>
            <a:fillRect/>
          </a:stretch>
        </p:blipFill>
        <p:spPr>
          <a:xfrm>
            <a:off x="581025" y="1447800"/>
            <a:ext cx="8524875" cy="3810000"/>
          </a:xfrm>
          <a:prstGeom prst="rect">
            <a:avLst/>
          </a:prstGeom>
        </p:spPr>
      </p:pic>
      <p:sp>
        <p:nvSpPr>
          <p:cNvPr id="5" name="Right Arrow 4"/>
          <p:cNvSpPr/>
          <p:nvPr/>
        </p:nvSpPr>
        <p:spPr>
          <a:xfrm>
            <a:off x="1600200" y="4234934"/>
            <a:ext cx="2971800" cy="762000"/>
          </a:xfrm>
          <a:prstGeom prst="rightArrow">
            <a:avLst/>
          </a:prstGeom>
          <a:gradFill>
            <a:gsLst>
              <a:gs pos="0">
                <a:srgbClr val="FF0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otched Right Arrow 5"/>
          <p:cNvSpPr/>
          <p:nvPr/>
        </p:nvSpPr>
        <p:spPr>
          <a:xfrm>
            <a:off x="4419600" y="4267200"/>
            <a:ext cx="2743200" cy="762000"/>
          </a:xfrm>
          <a:prstGeom prst="notchedRightArrow">
            <a:avLst/>
          </a:prstGeom>
          <a:gradFill>
            <a:gsLst>
              <a:gs pos="0">
                <a:srgbClr val="FF0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Notched Right Arrow 7"/>
          <p:cNvSpPr/>
          <p:nvPr/>
        </p:nvSpPr>
        <p:spPr>
          <a:xfrm>
            <a:off x="7048500" y="4267200"/>
            <a:ext cx="1943100" cy="762000"/>
          </a:xfrm>
          <a:prstGeom prst="notchedRightArrow">
            <a:avLst/>
          </a:prstGeom>
          <a:gradFill>
            <a:gsLst>
              <a:gs pos="0">
                <a:srgbClr val="FF0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228850" y="4432300"/>
            <a:ext cx="1600200" cy="369332"/>
          </a:xfrm>
          <a:prstGeom prst="rect">
            <a:avLst/>
          </a:prstGeom>
          <a:noFill/>
        </p:spPr>
        <p:txBody>
          <a:bodyPr wrap="square" rtlCol="0">
            <a:spAutoFit/>
          </a:bodyPr>
          <a:lstStyle/>
          <a:p>
            <a:r>
              <a:rPr lang="en-US" b="1" dirty="0"/>
              <a:t>IDENTIFY</a:t>
            </a:r>
          </a:p>
        </p:txBody>
      </p:sp>
      <p:sp>
        <p:nvSpPr>
          <p:cNvPr id="10" name="TextBox 9"/>
          <p:cNvSpPr txBox="1"/>
          <p:nvPr/>
        </p:nvSpPr>
        <p:spPr>
          <a:xfrm>
            <a:off x="4972050" y="4432300"/>
            <a:ext cx="1600200" cy="369332"/>
          </a:xfrm>
          <a:prstGeom prst="rect">
            <a:avLst/>
          </a:prstGeom>
          <a:noFill/>
        </p:spPr>
        <p:txBody>
          <a:bodyPr wrap="square" rtlCol="0">
            <a:spAutoFit/>
          </a:bodyPr>
          <a:lstStyle/>
          <a:p>
            <a:r>
              <a:rPr lang="en-US" b="1" dirty="0"/>
              <a:t>COMPILE</a:t>
            </a:r>
          </a:p>
        </p:txBody>
      </p:sp>
      <p:sp>
        <p:nvSpPr>
          <p:cNvPr id="11" name="TextBox 10"/>
          <p:cNvSpPr txBox="1"/>
          <p:nvPr/>
        </p:nvSpPr>
        <p:spPr>
          <a:xfrm>
            <a:off x="7391400" y="4463534"/>
            <a:ext cx="1600200" cy="369332"/>
          </a:xfrm>
          <a:prstGeom prst="rect">
            <a:avLst/>
          </a:prstGeom>
          <a:noFill/>
        </p:spPr>
        <p:txBody>
          <a:bodyPr wrap="square" rtlCol="0">
            <a:spAutoFit/>
          </a:bodyPr>
          <a:lstStyle/>
          <a:p>
            <a:r>
              <a:rPr lang="en-US" b="1" dirty="0"/>
              <a:t>DEVELOP</a:t>
            </a:r>
          </a:p>
        </p:txBody>
      </p:sp>
    </p:spTree>
    <p:extLst>
      <p:ext uri="{BB962C8B-B14F-4D97-AF65-F5344CB8AC3E}">
        <p14:creationId xmlns:p14="http://schemas.microsoft.com/office/powerpoint/2010/main" val="33787196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12902570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 &amp; A</a:t>
            </a:r>
          </a:p>
        </p:txBody>
      </p:sp>
      <p:pic>
        <p:nvPicPr>
          <p:cNvPr id="1027" name="Picture 3" descr="C:\Users\CA18750\AppData\Local\Microsoft\Windows\Temporary Internet Files\Content.IE5\JSF8ULSE\question_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43000"/>
            <a:ext cx="502920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489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362200" y="3505200"/>
            <a:ext cx="4043901" cy="2590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b="1" kern="1200">
                <a:solidFill>
                  <a:schemeClr val="bg1"/>
                </a:solidFill>
                <a:latin typeface="PermianSlabSerifTypeface" pitchFamily="50" charset="0"/>
                <a:ea typeface="+mj-ea"/>
                <a:cs typeface="+mj-cs"/>
              </a:defRPr>
            </a:lvl1pPr>
          </a:lstStyle>
          <a:p>
            <a:r>
              <a:rPr lang="en-US" sz="1700" dirty="0">
                <a:latin typeface="Candara" panose="020E0502030303020204" pitchFamily="34" charset="0"/>
              </a:rPr>
              <a:t>Mark A. Bloodworth, Ed.S. (</a:t>
            </a:r>
            <a:r>
              <a:rPr lang="en-US" sz="1700" dirty="0" err="1">
                <a:latin typeface="Candara" panose="020E0502030303020204" pitchFamily="34" charset="0"/>
              </a:rPr>
              <a:t>abd</a:t>
            </a:r>
            <a:r>
              <a:rPr lang="en-US" sz="1700" dirty="0">
                <a:latin typeface="Candara" panose="020E0502030303020204" pitchFamily="34" charset="0"/>
              </a:rPr>
              <a:t>)</a:t>
            </a:r>
            <a:br>
              <a:rPr lang="en-US" sz="1700" dirty="0">
                <a:latin typeface="Candara" panose="020E0502030303020204" pitchFamily="34" charset="0"/>
              </a:rPr>
            </a:br>
            <a:r>
              <a:rPr lang="en-US" sz="1700" dirty="0">
                <a:latin typeface="Candara" panose="020E0502030303020204" pitchFamily="34" charset="0"/>
              </a:rPr>
              <a:t>Data &amp; Fiscal Analyst </a:t>
            </a:r>
            <a:br>
              <a:rPr lang="en-US" sz="1700" dirty="0">
                <a:latin typeface="Candara" panose="020E0502030303020204" pitchFamily="34" charset="0"/>
              </a:rPr>
            </a:br>
            <a:r>
              <a:rPr lang="en-US" sz="1700" dirty="0">
                <a:latin typeface="Candara" panose="020E0502030303020204" pitchFamily="34" charset="0"/>
              </a:rPr>
              <a:t>Office of Coordinated School Health</a:t>
            </a:r>
            <a:br>
              <a:rPr lang="en-US" sz="1700" dirty="0">
                <a:latin typeface="Candara" panose="020E0502030303020204" pitchFamily="34" charset="0"/>
              </a:rPr>
            </a:br>
            <a:endParaRPr lang="en-US" sz="1700" dirty="0">
              <a:latin typeface="Candara" panose="020E0502030303020204" pitchFamily="34" charset="0"/>
            </a:endParaRPr>
          </a:p>
          <a:p>
            <a:r>
              <a:rPr lang="en-US" sz="1100" dirty="0">
                <a:latin typeface="Candara" panose="020E0502030303020204" pitchFamily="34" charset="0"/>
              </a:rPr>
              <a:t>TN Department of Education</a:t>
            </a:r>
            <a:br>
              <a:rPr lang="en-US" sz="1100" dirty="0">
                <a:latin typeface="Candara" panose="020E0502030303020204" pitchFamily="34" charset="0"/>
              </a:rPr>
            </a:br>
            <a:r>
              <a:rPr lang="en-US" sz="1100" dirty="0">
                <a:latin typeface="Candara" panose="020E0502030303020204" pitchFamily="34" charset="0"/>
              </a:rPr>
              <a:t>710 James Robertson Parkway</a:t>
            </a:r>
            <a:br>
              <a:rPr lang="en-US" sz="1100" dirty="0">
                <a:latin typeface="Candara" panose="020E0502030303020204" pitchFamily="34" charset="0"/>
              </a:rPr>
            </a:br>
            <a:r>
              <a:rPr lang="en-US" sz="1100" dirty="0">
                <a:latin typeface="Candara" panose="020E0502030303020204" pitchFamily="34" charset="0"/>
              </a:rPr>
              <a:t>Andrew Johnson Tower, 11</a:t>
            </a:r>
            <a:r>
              <a:rPr lang="en-US" sz="1100" baseline="30000" dirty="0">
                <a:latin typeface="Candara" panose="020E0502030303020204" pitchFamily="34" charset="0"/>
              </a:rPr>
              <a:t>th</a:t>
            </a:r>
            <a:r>
              <a:rPr lang="en-US" sz="1100" dirty="0">
                <a:latin typeface="Candara" panose="020E0502030303020204" pitchFamily="34" charset="0"/>
              </a:rPr>
              <a:t> Floor</a:t>
            </a:r>
            <a:br>
              <a:rPr lang="en-US" sz="1100" dirty="0">
                <a:latin typeface="Candara" panose="020E0502030303020204" pitchFamily="34" charset="0"/>
              </a:rPr>
            </a:br>
            <a:r>
              <a:rPr lang="en-US" sz="1100" dirty="0">
                <a:latin typeface="Candara" panose="020E0502030303020204" pitchFamily="34" charset="0"/>
              </a:rPr>
              <a:t>Nashville, TN  37243</a:t>
            </a:r>
            <a:br>
              <a:rPr lang="en-US" sz="1100" dirty="0">
                <a:latin typeface="Candara" panose="020E0502030303020204" pitchFamily="34" charset="0"/>
              </a:rPr>
            </a:br>
            <a:br>
              <a:rPr lang="en-US" sz="1100" dirty="0">
                <a:latin typeface="Candara" panose="020E0502030303020204" pitchFamily="34" charset="0"/>
              </a:rPr>
            </a:br>
            <a:r>
              <a:rPr lang="en-US" sz="1600" dirty="0">
                <a:latin typeface="Candara" panose="020E0502030303020204" pitchFamily="34" charset="0"/>
              </a:rPr>
              <a:t>mark.bloodworth@tn.gov</a:t>
            </a:r>
          </a:p>
          <a:p>
            <a:r>
              <a:rPr lang="en-US" sz="1600" dirty="0">
                <a:latin typeface="Candara" panose="020E0502030303020204" pitchFamily="34" charset="0"/>
              </a:rPr>
              <a:t>615-806-0217</a:t>
            </a:r>
          </a:p>
        </p:txBody>
      </p:sp>
    </p:spTree>
    <p:extLst>
      <p:ext uri="{BB962C8B-B14F-4D97-AF65-F5344CB8AC3E}">
        <p14:creationId xmlns:p14="http://schemas.microsoft.com/office/powerpoint/2010/main" val="3462674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250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Timeline </a:t>
            </a:r>
          </a:p>
        </p:txBody>
      </p:sp>
      <p:sp>
        <p:nvSpPr>
          <p:cNvPr id="3" name="Content Placeholder 2"/>
          <p:cNvSpPr>
            <a:spLocks noGrp="1"/>
          </p:cNvSpPr>
          <p:nvPr>
            <p:ph idx="1"/>
          </p:nvPr>
        </p:nvSpPr>
        <p:spPr/>
        <p:txBody>
          <a:bodyPr>
            <a:normAutofit fontScale="92500"/>
          </a:bodyPr>
          <a:lstStyle/>
          <a:p>
            <a:r>
              <a:rPr lang="en-US" b="1" dirty="0"/>
              <a:t>December 2015: 3 day training</a:t>
            </a:r>
          </a:p>
          <a:p>
            <a:r>
              <a:rPr lang="en-US" b="1" dirty="0"/>
              <a:t>January – March 2016: CSH Regional Professional Developments</a:t>
            </a:r>
          </a:p>
          <a:p>
            <a:r>
              <a:rPr lang="en-US" b="1" dirty="0"/>
              <a:t>April 2016: Draft was posted online for public feedback</a:t>
            </a:r>
          </a:p>
          <a:p>
            <a:r>
              <a:rPr lang="en-US" b="1" dirty="0"/>
              <a:t>June 2016 : Feedback sent to committee and Final Draft was developed</a:t>
            </a:r>
          </a:p>
          <a:p>
            <a:r>
              <a:rPr lang="en-US" b="1" dirty="0"/>
              <a:t>July 22, 2016: Went to Tennessee State Board of Education for first read. Passed on First read</a:t>
            </a:r>
          </a:p>
          <a:p>
            <a:r>
              <a:rPr lang="en-US" b="1" dirty="0"/>
              <a:t>October 14, 2016 : Final reading of standards at the Tennessee State Board of Education - Passed</a:t>
            </a:r>
          </a:p>
          <a:p>
            <a:r>
              <a:rPr lang="en-US" b="1" dirty="0"/>
              <a:t>The 2017-18 SY will be a “training year” and then they will be fully implemented in the 2018-19 SY.</a:t>
            </a:r>
          </a:p>
          <a:p>
            <a:pPr marL="0" indent="0">
              <a:buNone/>
            </a:pPr>
            <a:r>
              <a:rPr lang="en-US" b="1" dirty="0"/>
              <a:t>	</a:t>
            </a:r>
          </a:p>
        </p:txBody>
      </p:sp>
    </p:spTree>
    <p:extLst>
      <p:ext uri="{BB962C8B-B14F-4D97-AF65-F5344CB8AC3E}">
        <p14:creationId xmlns:p14="http://schemas.microsoft.com/office/powerpoint/2010/main" val="1314865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4400" dirty="0"/>
              <a:t>The Process</a:t>
            </a:r>
          </a:p>
        </p:txBody>
      </p:sp>
      <p:sp>
        <p:nvSpPr>
          <p:cNvPr id="5" name="Content Placeholder 4"/>
          <p:cNvSpPr>
            <a:spLocks noGrp="1"/>
          </p:cNvSpPr>
          <p:nvPr>
            <p:ph idx="1"/>
          </p:nvPr>
        </p:nvSpPr>
        <p:spPr/>
        <p:txBody>
          <a:bodyPr/>
          <a:lstStyle/>
          <a:p>
            <a:r>
              <a:rPr lang="en-US" sz="2800" dirty="0"/>
              <a:t>The Committee: 	</a:t>
            </a:r>
          </a:p>
          <a:p>
            <a:pPr lvl="1"/>
            <a:r>
              <a:rPr lang="en-US" sz="2800" dirty="0"/>
              <a:t>The committee was chosen through an application process and is made up of current health education, physical education, school counselors, teachers(K-12), higher education, and coordinated school health coordinators with health education background.</a:t>
            </a:r>
          </a:p>
          <a:p>
            <a:pPr lvl="1"/>
            <a:r>
              <a:rPr lang="en-US" sz="2800" dirty="0"/>
              <a:t>There are representatives from all 3 Grand Regions (West, Middle, East)</a:t>
            </a:r>
          </a:p>
          <a:p>
            <a:pPr marL="457200" lvl="1" indent="0">
              <a:buNone/>
            </a:pPr>
            <a:endParaRPr lang="en-US" dirty="0"/>
          </a:p>
          <a:p>
            <a:pPr lvl="1"/>
            <a:endParaRPr lang="en-US" dirty="0"/>
          </a:p>
        </p:txBody>
      </p:sp>
    </p:spTree>
    <p:extLst>
      <p:ext uri="{BB962C8B-B14F-4D97-AF65-F5344CB8AC3E}">
        <p14:creationId xmlns:p14="http://schemas.microsoft.com/office/powerpoint/2010/main" val="1191946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Theory Behind Standards</a:t>
            </a:r>
          </a:p>
        </p:txBody>
      </p:sp>
    </p:spTree>
    <p:extLst>
      <p:ext uri="{BB962C8B-B14F-4D97-AF65-F5344CB8AC3E}">
        <p14:creationId xmlns:p14="http://schemas.microsoft.com/office/powerpoint/2010/main" val="120872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 vs Skill Based Learning</a:t>
            </a:r>
          </a:p>
        </p:txBody>
      </p:sp>
      <p:graphicFrame>
        <p:nvGraphicFramePr>
          <p:cNvPr id="5" name="Content Placeholder 4"/>
          <p:cNvGraphicFramePr>
            <a:graphicFrameLocks noGrp="1"/>
          </p:cNvGraphicFramePr>
          <p:nvPr>
            <p:ph idx="1"/>
            <p:extLst/>
          </p:nvPr>
        </p:nvGraphicFramePr>
        <p:xfrm>
          <a:off x="304800" y="1143000"/>
          <a:ext cx="8534400" cy="4813288"/>
        </p:xfrm>
        <a:graphic>
          <a:graphicData uri="http://schemas.openxmlformats.org/drawingml/2006/table">
            <a:tbl>
              <a:tblPr/>
              <a:tblGrid>
                <a:gridCol w="42672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194000">
                <a:tc>
                  <a:txBody>
                    <a:bodyPr/>
                    <a:lstStyle/>
                    <a:p>
                      <a:pPr algn="ctr"/>
                      <a:r>
                        <a:rPr lang="en-US" sz="1600" dirty="0">
                          <a:solidFill>
                            <a:schemeClr val="bg1"/>
                          </a:solidFill>
                          <a:effectLst/>
                        </a:rPr>
                        <a:t>Content-Based Instruction</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US" sz="1600" dirty="0">
                          <a:solidFill>
                            <a:schemeClr val="bg1"/>
                          </a:solidFill>
                          <a:effectLst/>
                        </a:rPr>
                        <a:t>Skill-Based Instruction</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620872">
                <a:tc>
                  <a:txBody>
                    <a:bodyPr/>
                    <a:lstStyle/>
                    <a:p>
                      <a:r>
                        <a:rPr lang="en-US" sz="1200" dirty="0"/>
                        <a:t>The central focus is on acquiring content knowledge through gathering and organizing facts, dates, and names.</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The central focus is on learning transferable skills that help students independently make meaning from new information.</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16937">
                <a:tc>
                  <a:txBody>
                    <a:bodyPr/>
                    <a:lstStyle/>
                    <a:p>
                      <a:r>
                        <a:rPr lang="en-US" sz="1200" dirty="0"/>
                        <a:t>Students are engaged in classroom activities that help them study and memorize information. Learning is dependent on the teacher.</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Students reach mastery of  skills and critical content knowledge through a process of rehearsal and relearning of ideas</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24808">
                <a:tc>
                  <a:txBody>
                    <a:bodyPr/>
                    <a:lstStyle/>
                    <a:p>
                      <a:r>
                        <a:rPr lang="en-US" sz="1200"/>
                        <a:t>Assessments are used to measure what students have memorized. Little to no reteaching occurs.</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Assessments are used to measure growth and to identify supports to help students meet standard.</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20872">
                <a:tc>
                  <a:txBody>
                    <a:bodyPr/>
                    <a:lstStyle/>
                    <a:p>
                      <a:r>
                        <a:rPr lang="en-US" sz="1200"/>
                        <a:t>Reading, writing, and speaking tasks are assigned for points and may not teach students what it means to read and write in a particular discipline.</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Reading, writing, and speaking in the content area is explicitly taught and practiced.</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16937">
                <a:tc>
                  <a:txBody>
                    <a:bodyPr/>
                    <a:lstStyle/>
                    <a:p>
                      <a:r>
                        <a:rPr lang="en-US" sz="1200"/>
                        <a:t>Information is given to students through worksheets or PowerPoint. Ideas are copied from a screen and onto notepaper.</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a:t>Information is learned through a process of analysis, evaluation, application, and synthesis. Higher level thinking as defined by Bloom, Costa, and Webb is the focus of daily academic work.</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21336">
                <a:tc>
                  <a:txBody>
                    <a:bodyPr/>
                    <a:lstStyle/>
                    <a:p>
                      <a:r>
                        <a:rPr lang="en-US" sz="1200"/>
                        <a:t>The classroom teacher does most of the thinking and presents solutions.</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Students are taught how to think critically and are expected to solve problems on their own.</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13728">
                <a:tc>
                  <a:txBody>
                    <a:bodyPr/>
                    <a:lstStyle/>
                    <a:p>
                      <a:r>
                        <a:rPr lang="en-US" sz="1200" dirty="0"/>
                        <a:t>Students are asked to take notes on what they read and answer comprehension questions as a way to assess understanding of the reading.</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t>Students engage in authentic experiences. They practice various  skills and explore written and spoken texts as readers and writers. Students seek to understand how meaning is constructed in texts.</a:t>
                      </a:r>
                    </a:p>
                  </a:txBody>
                  <a:tcPr marL="33957" marR="33957" marT="16979" marB="169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4020488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Health Theories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371600"/>
            <a:ext cx="8534399" cy="4495799"/>
          </a:xfrm>
        </p:spPr>
      </p:pic>
    </p:spTree>
    <p:extLst>
      <p:ext uri="{BB962C8B-B14F-4D97-AF65-F5344CB8AC3E}">
        <p14:creationId xmlns:p14="http://schemas.microsoft.com/office/powerpoint/2010/main" val="2746231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Health Theories (cont.)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81175" y="1143000"/>
            <a:ext cx="5600700" cy="300105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2125" y="4038600"/>
            <a:ext cx="5619750" cy="195262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7100" y="6181725"/>
            <a:ext cx="5524500" cy="676275"/>
          </a:xfrm>
          <a:prstGeom prst="rect">
            <a:avLst/>
          </a:prstGeom>
          <a:solidFill>
            <a:schemeClr val="bg1">
              <a:lumMod val="75000"/>
            </a:schemeClr>
          </a:solidFill>
        </p:spPr>
      </p:pic>
    </p:spTree>
    <p:extLst>
      <p:ext uri="{BB962C8B-B14F-4D97-AF65-F5344CB8AC3E}">
        <p14:creationId xmlns:p14="http://schemas.microsoft.com/office/powerpoint/2010/main" val="1069035294"/>
      </p:ext>
    </p:extLst>
  </p:cSld>
  <p:clrMapOvr>
    <a:masterClrMapping/>
  </p:clrMapOvr>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177E60D8B90E4886D4ECB284F1173E" ma:contentTypeVersion="4" ma:contentTypeDescription="Create a new document." ma:contentTypeScope="" ma:versionID="164582938b3378cddfda73dbfe02da69">
  <xsd:schema xmlns:xsd="http://www.w3.org/2001/XMLSchema" xmlns:xs="http://www.w3.org/2001/XMLSchema" xmlns:p="http://schemas.microsoft.com/office/2006/metadata/properties" xmlns:ns2="2067e6e8-08aa-4148-ba8d-68793e2e1319" xmlns:ns3="da5eab67-5189-4400-8412-aa0d70baa1fc" targetNamespace="http://schemas.microsoft.com/office/2006/metadata/properties" ma:root="true" ma:fieldsID="34117cc8e91291afacb848e237169ed8" ns2:_="" ns3:_="">
    <xsd:import namespace="2067e6e8-08aa-4148-ba8d-68793e2e1319"/>
    <xsd:import namespace="da5eab67-5189-4400-8412-aa0d70baa1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67e6e8-08aa-4148-ba8d-68793e2e131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5eab67-5189-4400-8412-aa0d70baa1fc"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9CBDE2-E809-4079-ADB3-CEBB7F4A7121}">
  <ds:schemaRefs>
    <ds:schemaRef ds:uri="http://schemas.microsoft.com/office/2006/documentManagement/types"/>
    <ds:schemaRef ds:uri="da5eab67-5189-4400-8412-aa0d70baa1fc"/>
    <ds:schemaRef ds:uri="http://purl.org/dc/terms/"/>
    <ds:schemaRef ds:uri="http://schemas.openxmlformats.org/package/2006/metadata/core-properties"/>
    <ds:schemaRef ds:uri="http://purl.org/dc/dcmitype/"/>
    <ds:schemaRef ds:uri="http://schemas.microsoft.com/office/infopath/2007/PartnerControls"/>
    <ds:schemaRef ds:uri="2067e6e8-08aa-4148-ba8d-68793e2e1319"/>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4743E1E-C5AB-4311-AB17-C241384B169E}">
  <ds:schemaRefs>
    <ds:schemaRef ds:uri="http://schemas.microsoft.com/sharepoint/v3/contenttype/forms"/>
  </ds:schemaRefs>
</ds:datastoreItem>
</file>

<file path=customXml/itemProps3.xml><?xml version="1.0" encoding="utf-8"?>
<ds:datastoreItem xmlns:ds="http://schemas.openxmlformats.org/officeDocument/2006/customXml" ds:itemID="{CD8E6571-9074-470E-8174-A7E0C6CE37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67e6e8-08aa-4148-ba8d-68793e2e1319"/>
    <ds:schemaRef ds:uri="da5eab67-5189-4400-8412-aa0d70baa1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693</TotalTime>
  <Words>1117</Words>
  <Application>Microsoft Office PowerPoint</Application>
  <PresentationFormat>On-screen Show (4:3)</PresentationFormat>
  <Paragraphs>159</Paragraphs>
  <Slides>34</Slides>
  <Notes>10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34</vt:i4>
      </vt:variant>
    </vt:vector>
  </HeadingPairs>
  <TitlesOfParts>
    <vt:vector size="46" baseType="lpstr">
      <vt:lpstr>MS Gothic</vt:lpstr>
      <vt:lpstr>MS PGothic</vt:lpstr>
      <vt:lpstr>Arial</vt:lpstr>
      <vt:lpstr>Arial Black</vt:lpstr>
      <vt:lpstr>Calibri</vt:lpstr>
      <vt:lpstr>Candara</vt:lpstr>
      <vt:lpstr>HGS明朝E</vt:lpstr>
      <vt:lpstr>Open Sans</vt:lpstr>
      <vt:lpstr>PermianSlabSerifTypeface</vt:lpstr>
      <vt:lpstr>Times</vt:lpstr>
      <vt:lpstr>Wingdings</vt:lpstr>
      <vt:lpstr>PowerPoint B</vt:lpstr>
      <vt:lpstr>Health / Lifetime Wellness Standards</vt:lpstr>
      <vt:lpstr>How it happens</vt:lpstr>
      <vt:lpstr>Initial Meeting</vt:lpstr>
      <vt:lpstr>Timeline </vt:lpstr>
      <vt:lpstr>The Process</vt:lpstr>
      <vt:lpstr>Theory Behind Standards</vt:lpstr>
      <vt:lpstr>Content vs Skill Based Learning</vt:lpstr>
      <vt:lpstr>Examples of Health Theories</vt:lpstr>
      <vt:lpstr>Examples of Health Theories (cont.)</vt:lpstr>
      <vt:lpstr>PowerPoint Presentation</vt:lpstr>
      <vt:lpstr>PowerPoint Presentation</vt:lpstr>
      <vt:lpstr>ACTIVITY Transtheoretical Model</vt:lpstr>
      <vt:lpstr>Prochaska and DiClemente's  Transtheoretical Model of Change</vt:lpstr>
      <vt:lpstr>Stage One: Precontemplation</vt:lpstr>
      <vt:lpstr>Precontemplation: The Four R’s</vt:lpstr>
      <vt:lpstr>Stage Two: Contemplation</vt:lpstr>
      <vt:lpstr>Stage Three: Preparation</vt:lpstr>
      <vt:lpstr>Stage Four: Action</vt:lpstr>
      <vt:lpstr>Stage Five: Maintenance</vt:lpstr>
      <vt:lpstr>Stage Six: Termination</vt:lpstr>
      <vt:lpstr>Transtheoretical Model</vt:lpstr>
      <vt:lpstr>Structure</vt:lpstr>
      <vt:lpstr>The Layout</vt:lpstr>
      <vt:lpstr>2. Clear, measurable, specific outcome </vt:lpstr>
      <vt:lpstr>1. Formatting Consistency</vt:lpstr>
      <vt:lpstr>3. Grade specific rather than grade banded</vt:lpstr>
      <vt:lpstr>Key Definitions/Descriptions for the Format</vt:lpstr>
      <vt:lpstr>Components</vt:lpstr>
      <vt:lpstr>How to Find the Standard</vt:lpstr>
      <vt:lpstr>4. Sequential Progression of knowledge &amp; skills</vt:lpstr>
      <vt:lpstr>Questions</vt:lpstr>
      <vt:lpstr>Q &amp; A</vt:lpstr>
      <vt:lpstr>PowerPoint Presentation</vt:lpstr>
      <vt:lpstr>PowerPoint Presentation</vt:lpstr>
    </vt:vector>
  </TitlesOfParts>
  <Company>State of Tennessee: Finance &amp;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KELLEY P GREENE</cp:lastModifiedBy>
  <cp:revision>28</cp:revision>
  <dcterms:created xsi:type="dcterms:W3CDTF">2015-04-23T14:06:28Z</dcterms:created>
  <dcterms:modified xsi:type="dcterms:W3CDTF">2017-11-28T22:42:14Z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0x01010086177E60D8B90E4886D4ECB284F1173E</vt:lpwstr>
  </property>
</Properties>
</file>