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ylor Diehl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45C1"/>
    <a:srgbClr val="5CB77A"/>
    <a:srgbClr val="673678"/>
    <a:srgbClr val="1D86A5"/>
    <a:srgbClr val="15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3" autoAdjust="0"/>
    <p:restoredTop sz="70396" autoAdjust="0"/>
  </p:normalViewPr>
  <p:slideViewPr>
    <p:cSldViewPr snapToGrid="0" snapToObjects="1">
      <p:cViewPr>
        <p:scale>
          <a:sx n="100" d="100"/>
          <a:sy n="100" d="100"/>
        </p:scale>
        <p:origin x="-1120" y="-16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FF0A79-090E-46E4-9ED0-388F1941B9BA}" type="datetimeFigureOut">
              <a:rPr lang="en-US"/>
              <a:pPr>
                <a:defRPr/>
              </a:pPr>
              <a:t>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DC93E0-B35D-49B6-A21F-9907960B9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64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0B32F1-32F1-4CDC-B5DC-38CAB0F1C279}" type="datetimeFigureOut">
              <a:rPr lang="en-US"/>
              <a:pPr>
                <a:defRPr/>
              </a:pPr>
              <a:t>1/21/15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FCF113-3C88-41B8-9A6B-BF4229B4A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93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GoNoodle</a:t>
            </a:r>
            <a:r>
              <a:rPr lang="en-US" dirty="0" smtClean="0"/>
              <a:t> is a brain</a:t>
            </a:r>
            <a:r>
              <a:rPr lang="en-US" baseline="0" dirty="0" smtClean="0"/>
              <a:t> break website that helps teachers add short bursts of physical activity into the classroom!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CF113-3C88-41B8-9A6B-BF4229B4AF03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1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Designed to get kids</a:t>
            </a:r>
            <a:r>
              <a:rPr lang="en-US" baseline="0" dirty="0" smtClean="0"/>
              <a:t> moving and learning in 5 minutes or less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The interactive activities are all designed for classroom</a:t>
            </a:r>
            <a:r>
              <a:rPr lang="en-US" baseline="0" dirty="0" smtClean="0"/>
              <a:t> use, the students play next to their desks!</a:t>
            </a:r>
            <a:endParaRPr lang="en-US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No preparation required-</a:t>
            </a:r>
            <a:r>
              <a:rPr lang="en-US" baseline="0" dirty="0" smtClean="0"/>
              <a:t>  </a:t>
            </a:r>
            <a:r>
              <a:rPr lang="en-US" dirty="0" smtClean="0"/>
              <a:t>All you need is an internet connection and projector,</a:t>
            </a:r>
            <a:r>
              <a:rPr lang="en-US" baseline="0" dirty="0" smtClean="0"/>
              <a:t> smart board, </a:t>
            </a:r>
            <a:r>
              <a:rPr lang="en-US" dirty="0" smtClean="0"/>
              <a:t>whiteboard,</a:t>
            </a:r>
            <a:r>
              <a:rPr lang="en-US" baseline="0" dirty="0" smtClean="0"/>
              <a:t> or </a:t>
            </a:r>
            <a:r>
              <a:rPr lang="en-US" dirty="0" smtClean="0"/>
              <a:t>computer screen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Students</a:t>
            </a:r>
            <a:r>
              <a:rPr lang="en-US" baseline="0" dirty="0" smtClean="0"/>
              <a:t> who play </a:t>
            </a:r>
            <a:r>
              <a:rPr lang="en-US" baseline="0" dirty="0" err="1" smtClean="0"/>
              <a:t>GoNoodle</a:t>
            </a:r>
            <a:r>
              <a:rPr lang="en-US" baseline="0" dirty="0" smtClean="0"/>
              <a:t> stay more focused, engaged and motivated throughout the day</a:t>
            </a:r>
            <a:endParaRPr lang="en-US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CF113-3C88-41B8-9A6B-BF4229B4AF0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9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n-US" dirty="0" smtClean="0"/>
              <a:t>With over 30 different activities, </a:t>
            </a:r>
            <a:r>
              <a:rPr lang="en-US" dirty="0" err="1" smtClean="0"/>
              <a:t>GoNoodle</a:t>
            </a:r>
            <a:r>
              <a:rPr lang="en-US" dirty="0" smtClean="0"/>
              <a:t> is designed to be used 2-3x per day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n-US" dirty="0" smtClean="0"/>
              <a:t>Most teachers</a:t>
            </a:r>
            <a:r>
              <a:rPr lang="en-US" baseline="0" dirty="0" smtClean="0"/>
              <a:t> use </a:t>
            </a:r>
            <a:r>
              <a:rPr lang="en-US" baseline="0" dirty="0" err="1" smtClean="0"/>
              <a:t>GoNoodle</a:t>
            </a:r>
            <a:r>
              <a:rPr lang="en-US" baseline="0" dirty="0" smtClean="0"/>
              <a:t> to transition from one subject to the next</a:t>
            </a:r>
            <a:endParaRPr lang="en-US" dirty="0" smtClean="0"/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n-US" dirty="0" smtClean="0"/>
              <a:t>Here’s how teachers across the country are using </a:t>
            </a:r>
            <a:r>
              <a:rPr lang="en-US" dirty="0" err="1" smtClean="0"/>
              <a:t>GoNoodle</a:t>
            </a:r>
            <a:r>
              <a:rPr lang="en-US" dirty="0" smtClean="0"/>
              <a:t>:</a:t>
            </a:r>
          </a:p>
          <a:p>
            <a:pPr marL="628650" lvl="1" indent="-171450">
              <a:spcBef>
                <a:spcPct val="0"/>
              </a:spcBef>
              <a:buFontTx/>
              <a:buChar char="-"/>
            </a:pPr>
            <a:r>
              <a:rPr lang="en-US" dirty="0" smtClean="0"/>
              <a:t>Energize your class with Run</a:t>
            </a:r>
            <a:r>
              <a:rPr lang="en-US" baseline="0" dirty="0" smtClean="0"/>
              <a:t> With US!- a track and field brain break </a:t>
            </a:r>
            <a:endParaRPr lang="en-US" dirty="0" smtClean="0"/>
          </a:p>
          <a:p>
            <a:pPr marL="628650" lvl="1" indent="-171450">
              <a:spcBef>
                <a:spcPct val="0"/>
              </a:spcBef>
              <a:buFontTx/>
              <a:buChar char="-"/>
            </a:pPr>
            <a:r>
              <a:rPr lang="en-US" dirty="0" smtClean="0"/>
              <a:t>Calm your classroom down with Airtime- a deep breathing</a:t>
            </a:r>
            <a:r>
              <a:rPr lang="en-US" baseline="0" dirty="0" smtClean="0"/>
              <a:t> brain break</a:t>
            </a:r>
            <a:endParaRPr lang="en-US" dirty="0" smtClean="0"/>
          </a:p>
          <a:p>
            <a:pPr marL="628650" lvl="1" indent="-171450">
              <a:spcBef>
                <a:spcPct val="0"/>
              </a:spcBef>
              <a:buFontTx/>
              <a:buChar char="-"/>
            </a:pPr>
            <a:r>
              <a:rPr lang="en-US" dirty="0" smtClean="0"/>
              <a:t>Help your kids focus with </a:t>
            </a:r>
            <a:r>
              <a:rPr lang="en-US" dirty="0" err="1" smtClean="0"/>
              <a:t>Maximo</a:t>
            </a:r>
            <a:r>
              <a:rPr lang="en-US" dirty="0" smtClean="0"/>
              <a:t>- a stretching and yoga inspired</a:t>
            </a:r>
            <a:r>
              <a:rPr lang="en-US" baseline="0" dirty="0" smtClean="0"/>
              <a:t> brain break</a:t>
            </a:r>
            <a:endParaRPr lang="en-US" dirty="0" smtClean="0"/>
          </a:p>
          <a:p>
            <a:pPr marL="628650" lvl="1" indent="-171450">
              <a:spcBef>
                <a:spcPct val="0"/>
              </a:spcBef>
              <a:buFontTx/>
              <a:buChar char="-"/>
            </a:pPr>
            <a:r>
              <a:rPr lang="en-US" dirty="0" smtClean="0"/>
              <a:t>Motivate and reward your class as they dance with </a:t>
            </a:r>
            <a:r>
              <a:rPr lang="en-US" dirty="0" err="1" smtClean="0"/>
              <a:t>Zumba</a:t>
            </a:r>
            <a:r>
              <a:rPr lang="en-US" dirty="0" smtClean="0"/>
              <a:t> Kids</a:t>
            </a:r>
          </a:p>
          <a:p>
            <a:pPr marL="628650" lvl="1" indent="-171450">
              <a:spcBef>
                <a:spcPct val="0"/>
              </a:spcBef>
              <a:buFontTx/>
              <a:buChar char="-"/>
            </a:pPr>
            <a:endParaRPr lang="en-US" dirty="0" smtClean="0"/>
          </a:p>
          <a:p>
            <a:pPr marL="628650" lvl="1" indent="-171450"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CF113-3C88-41B8-9A6B-BF4229B4AF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n-US" dirty="0" err="1" smtClean="0">
                <a:latin typeface="Gotham Book"/>
                <a:ea typeface="Gotham Book"/>
                <a:cs typeface="Gotham Book"/>
              </a:rPr>
              <a:t>GoNoodle</a:t>
            </a:r>
            <a:r>
              <a:rPr lang="en-US" dirty="0" smtClean="0">
                <a:latin typeface="Gotham Book"/>
                <a:ea typeface="Gotham Book"/>
                <a:cs typeface="Gotham Book"/>
              </a:rPr>
              <a:t> Plus includes educational activities that are aligned with core subject areas (math, language arts etc.)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Science says:  short bursts of Physical Activity lead to meaningful improvements in learning</a:t>
            </a:r>
          </a:p>
          <a:p>
            <a:pPr marL="628650" lvl="1" indent="-171450">
              <a:spcBef>
                <a:spcPct val="0"/>
              </a:spcBef>
              <a:buFontTx/>
              <a:buChar char="-"/>
            </a:pPr>
            <a:r>
              <a:rPr lang="en-US" b="1" dirty="0" err="1" smtClean="0">
                <a:latin typeface="Gotham Book"/>
                <a:ea typeface="Gotham Book"/>
                <a:cs typeface="Gotham Book"/>
              </a:rPr>
              <a:t>Bodyspell</a:t>
            </a:r>
            <a:r>
              <a:rPr lang="en-US" b="0" dirty="0" smtClean="0">
                <a:latin typeface="Gotham Book"/>
                <a:ea typeface="Gotham Book"/>
                <a:cs typeface="Gotham Book"/>
              </a:rPr>
              <a:t>:</a:t>
            </a:r>
            <a:r>
              <a:rPr lang="en-US" b="0" baseline="0" dirty="0" smtClean="0">
                <a:latin typeface="Gotham Book"/>
                <a:ea typeface="Gotham Book"/>
                <a:cs typeface="Gotham Book"/>
              </a:rPr>
              <a:t>  </a:t>
            </a:r>
            <a:r>
              <a:rPr lang="en-US" dirty="0" smtClean="0">
                <a:latin typeface="Gotham Book"/>
                <a:ea typeface="Gotham Book"/>
                <a:cs typeface="Gotham Book"/>
              </a:rPr>
              <a:t>Students spell words by making letters shapes with their bodies.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>
                <a:latin typeface="Gotham Book"/>
                <a:ea typeface="Gotham Book"/>
                <a:cs typeface="Gotham Book"/>
              </a:rPr>
              <a:t>Freeze</a:t>
            </a:r>
            <a:r>
              <a:rPr lang="en-US" b="1" baseline="0" dirty="0" smtClean="0">
                <a:latin typeface="Gotham Book"/>
                <a:ea typeface="Gotham Book"/>
                <a:cs typeface="Gotham Book"/>
              </a:rPr>
              <a:t> It! </a:t>
            </a:r>
            <a:r>
              <a:rPr lang="en-US" b="0" baseline="0" dirty="0" smtClean="0">
                <a:latin typeface="Gotham Book"/>
                <a:ea typeface="Gotham Book"/>
                <a:cs typeface="Gotham Book"/>
              </a:rPr>
              <a:t>Freeze dance with flash cards.  Dance until the music stops, freeze, respond to a question (reading, math, geography etc.) on the interactive flash card, then dance again!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>
                <a:latin typeface="Gotham Book"/>
                <a:ea typeface="Gotham Book"/>
                <a:cs typeface="Gotham Book"/>
              </a:rPr>
              <a:t>Word Jam</a:t>
            </a:r>
            <a:r>
              <a:rPr lang="en-US" b="0" dirty="0" smtClean="0">
                <a:latin typeface="Gotham Book"/>
                <a:ea typeface="Gotham Book"/>
                <a:cs typeface="Gotham Book"/>
              </a:rPr>
              <a:t>:</a:t>
            </a:r>
            <a:r>
              <a:rPr lang="en-US" b="0" baseline="0" dirty="0" smtClean="0">
                <a:latin typeface="Gotham Book"/>
                <a:ea typeface="Gotham Book"/>
                <a:cs typeface="Gotham Book"/>
              </a:rPr>
              <a:t>  </a:t>
            </a:r>
            <a:r>
              <a:rPr lang="en-US" dirty="0" smtClean="0">
                <a:latin typeface="Gotham Book"/>
                <a:ea typeface="Gotham Book"/>
                <a:cs typeface="Gotham Book"/>
              </a:rPr>
              <a:t>Students act out words in a fast and energetic sequence and learn definitions as they go</a:t>
            </a:r>
          </a:p>
          <a:p>
            <a:pPr marL="628650" lvl="1" indent="-171450">
              <a:spcBef>
                <a:spcPct val="0"/>
              </a:spcBef>
              <a:buFontTx/>
              <a:buChar char="-"/>
            </a:pPr>
            <a:r>
              <a:rPr lang="en-US" b="1" dirty="0" smtClean="0">
                <a:latin typeface="Gotham Book"/>
                <a:ea typeface="Gotham Book"/>
                <a:cs typeface="Gotham Book"/>
              </a:rPr>
              <a:t>Mega Math Marathon:</a:t>
            </a:r>
            <a:r>
              <a:rPr lang="en-US" dirty="0" smtClean="0">
                <a:latin typeface="Gotham Book"/>
                <a:ea typeface="Gotham Book"/>
                <a:cs typeface="Gotham Book"/>
              </a:rPr>
              <a:t> Practice grade-appropriate math fluency questions while running a marathon course over the school year</a:t>
            </a: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baseline="0" dirty="0" smtClean="0">
                <a:latin typeface="Gotham Book"/>
                <a:ea typeface="Gotham Book"/>
                <a:cs typeface="Gotham Book"/>
              </a:rPr>
              <a:t>Montana James and The Palace of Peril:  </a:t>
            </a:r>
            <a:r>
              <a:rPr lang="en-US" b="0" baseline="0" dirty="0" smtClean="0">
                <a:latin typeface="Gotham Book"/>
                <a:ea typeface="Gotham Book"/>
                <a:cs typeface="Gotham Book"/>
              </a:rPr>
              <a:t>Practice grade specific grammar concepts with cross-lateral movements to stimulate the brain.</a:t>
            </a:r>
            <a:endParaRPr lang="en-US" b="1" baseline="0" dirty="0" smtClean="0">
              <a:latin typeface="Gotham Book"/>
              <a:ea typeface="Gotham Book"/>
              <a:cs typeface="Gotham Book"/>
            </a:endParaRP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baseline="0" dirty="0" smtClean="0">
                <a:latin typeface="Gotham Book"/>
                <a:ea typeface="Gotham Book"/>
                <a:cs typeface="Gotham Book"/>
              </a:rPr>
              <a:t>Field Trip:</a:t>
            </a:r>
            <a:r>
              <a:rPr lang="en-US" b="0" baseline="0" dirty="0" smtClean="0">
                <a:latin typeface="Gotham Book"/>
                <a:ea typeface="Gotham Book"/>
                <a:cs typeface="Gotham Book"/>
              </a:rPr>
              <a:t>  Run, jump, duck and dodge you way on a field trip while learning science and technology facts.</a:t>
            </a:r>
            <a:endParaRPr lang="en-US" b="1" baseline="0" dirty="0" smtClean="0">
              <a:latin typeface="Gotham Book"/>
              <a:ea typeface="Gotham Book"/>
              <a:cs typeface="Gotham Book"/>
            </a:endParaRPr>
          </a:p>
          <a:p>
            <a:pPr marL="6286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b="1" dirty="0" smtClean="0">
              <a:latin typeface="Gotham Book"/>
              <a:ea typeface="Gotham Book"/>
              <a:cs typeface="Gotham Book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n-US" dirty="0" smtClean="0">
                <a:latin typeface="Gotham Book"/>
                <a:ea typeface="Gotham Book"/>
                <a:cs typeface="Gotham Book"/>
              </a:rPr>
              <a:t>Teachers</a:t>
            </a:r>
            <a:r>
              <a:rPr lang="en-US" baseline="0" dirty="0" smtClean="0">
                <a:latin typeface="Gotham Book"/>
                <a:ea typeface="Gotham Book"/>
                <a:cs typeface="Gotham Book"/>
              </a:rPr>
              <a:t> tell us </a:t>
            </a:r>
            <a:r>
              <a:rPr lang="en-US" baseline="0" dirty="0" err="1" smtClean="0">
                <a:latin typeface="Gotham Book"/>
                <a:ea typeface="Gotham Book"/>
                <a:cs typeface="Gotham Book"/>
              </a:rPr>
              <a:t>GoNoodle</a:t>
            </a:r>
            <a:r>
              <a:rPr lang="en-US" baseline="0" dirty="0" smtClean="0">
                <a:latin typeface="Gotham Book"/>
                <a:ea typeface="Gotham Book"/>
                <a:cs typeface="Gotham Book"/>
              </a:rPr>
              <a:t> Plus helps students perform better</a:t>
            </a:r>
            <a:r>
              <a:rPr lang="en-US" dirty="0" smtClean="0">
                <a:latin typeface="Gotham Book"/>
                <a:ea typeface="Gotham Book"/>
                <a:cs typeface="Gotham Book"/>
              </a:rPr>
              <a:t> 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endParaRPr lang="en-US" dirty="0" smtClean="0">
              <a:latin typeface="Gotham Book"/>
              <a:ea typeface="Gotham Book"/>
              <a:cs typeface="Gotham Book"/>
            </a:endParaRPr>
          </a:p>
          <a:p>
            <a:pPr marL="171450" indent="-171450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CF113-3C88-41B8-9A6B-BF4229B4AF0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-  </a:t>
            </a:r>
            <a:r>
              <a:rPr lang="en-US" dirty="0" err="1" smtClean="0"/>
              <a:t>GoNoodle</a:t>
            </a:r>
            <a:r>
              <a:rPr lang="en-US" dirty="0" smtClean="0"/>
              <a:t> Is designed to encourage goal setting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-  Each class chooses a </a:t>
            </a:r>
            <a:r>
              <a:rPr lang="en-US" dirty="0" err="1" smtClean="0"/>
              <a:t>GoNoodle</a:t>
            </a:r>
            <a:r>
              <a:rPr lang="en-US" baseline="0" dirty="0" smtClean="0"/>
              <a:t> </a:t>
            </a:r>
            <a:r>
              <a:rPr lang="en-US" dirty="0" smtClean="0"/>
              <a:t>Champ, which is like a class mascot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n-US" dirty="0" smtClean="0"/>
              <a:t>The more games you play, the bigger and more interesting your champ becomes!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CF113-3C88-41B8-9A6B-BF4229B4AF0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Make sure to insert or tell</a:t>
            </a:r>
            <a:r>
              <a:rPr lang="en-US" baseline="0" dirty="0" smtClean="0"/>
              <a:t> everyone </a:t>
            </a:r>
            <a:r>
              <a:rPr lang="en-US" dirty="0" smtClean="0"/>
              <a:t>the activation code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CF113-3C88-41B8-9A6B-BF4229B4AF0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17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spcBef>
                <a:spcPct val="0"/>
              </a:spcBef>
              <a:buFontTx/>
              <a:buChar char="-"/>
            </a:pPr>
            <a:r>
              <a:rPr lang="en-US" dirty="0" smtClean="0"/>
              <a:t>Get</a:t>
            </a:r>
            <a:r>
              <a:rPr lang="en-US" baseline="0" dirty="0" smtClean="0"/>
              <a:t> the teachers all standing up by their tables</a:t>
            </a:r>
          </a:p>
          <a:p>
            <a:pPr marL="628650" lvl="1" indent="-171450">
              <a:spcBef>
                <a:spcPct val="0"/>
              </a:spcBef>
              <a:buFontTx/>
              <a:buChar char="-"/>
            </a:pPr>
            <a:r>
              <a:rPr lang="en-US" baseline="0" dirty="0" smtClean="0"/>
              <a:t>Let them choose what type of activity they want to do </a:t>
            </a:r>
          </a:p>
          <a:p>
            <a:pPr marL="1085850" lvl="2" indent="-171450">
              <a:spcBef>
                <a:spcPct val="0"/>
              </a:spcBef>
              <a:buFontTx/>
              <a:buChar char="-"/>
            </a:pPr>
            <a:r>
              <a:rPr lang="en-US" baseline="0" dirty="0" smtClean="0"/>
              <a:t>1.  Energizer</a:t>
            </a:r>
          </a:p>
          <a:p>
            <a:pPr marL="1085850" lvl="2" indent="-171450">
              <a:spcBef>
                <a:spcPct val="0"/>
              </a:spcBef>
              <a:buFontTx/>
              <a:buChar char="-"/>
            </a:pPr>
            <a:r>
              <a:rPr lang="en-US" baseline="0" dirty="0" smtClean="0"/>
              <a:t>2.  Calming</a:t>
            </a:r>
            <a:endParaRPr lang="en-US" dirty="0" smtClean="0"/>
          </a:p>
          <a:p>
            <a:pPr marL="628650" lvl="1" indent="-171450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CF113-3C88-41B8-9A6B-BF4229B4AF0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em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em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8.png"/><Relationship Id="rId8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hyperlink" Target="https://www.gonoodle.com/" TargetMode="External"/><Relationship Id="rId7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687513" y="-152400"/>
            <a:ext cx="12982576" cy="73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2963" y="2759075"/>
            <a:ext cx="7454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76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264" y="233975"/>
            <a:ext cx="8913472" cy="1161142"/>
          </a:xfrm>
          <a:prstGeom prst="rect">
            <a:avLst/>
          </a:prstGeom>
        </p:spPr>
      </p:pic>
      <p:pic>
        <p:nvPicPr>
          <p:cNvPr id="3" name="Picture 2" descr="Slide1_Tit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9" y="571225"/>
            <a:ext cx="8844707" cy="579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79" y="3719755"/>
            <a:ext cx="2819400" cy="200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264" y="233975"/>
            <a:ext cx="8913472" cy="1161142"/>
          </a:xfrm>
          <a:prstGeom prst="rect">
            <a:avLst/>
          </a:prstGeom>
        </p:spPr>
      </p:pic>
      <p:pic>
        <p:nvPicPr>
          <p:cNvPr id="4" name="Picture 3" descr="GoNoodleFlower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417" y="6051871"/>
            <a:ext cx="1020422" cy="1050274"/>
          </a:xfrm>
          <a:prstGeom prst="rect">
            <a:avLst/>
          </a:prstGeom>
          <a:effectLst>
            <a:outerShdw blurRad="95250" dir="2700000" algn="tl" rotWithShape="0">
              <a:srgbClr val="000000">
                <a:alpha val="35000"/>
              </a:srgbClr>
            </a:outerShdw>
          </a:effectLst>
        </p:spPr>
      </p:pic>
      <p:grpSp>
        <p:nvGrpSpPr>
          <p:cNvPr id="5" name="Group 4"/>
          <p:cNvGrpSpPr/>
          <p:nvPr userDrawn="1"/>
        </p:nvGrpSpPr>
        <p:grpSpPr>
          <a:xfrm>
            <a:off x="1169987" y="2134997"/>
            <a:ext cx="6807201" cy="3984265"/>
            <a:chOff x="890587" y="1954974"/>
            <a:chExt cx="6807201" cy="3984265"/>
          </a:xfrm>
        </p:grpSpPr>
        <p:grpSp>
          <p:nvGrpSpPr>
            <p:cNvPr id="6" name="Group 5"/>
            <p:cNvGrpSpPr/>
            <p:nvPr/>
          </p:nvGrpSpPr>
          <p:grpSpPr>
            <a:xfrm>
              <a:off x="4773613" y="1954974"/>
              <a:ext cx="2924175" cy="3984265"/>
              <a:chOff x="5462587" y="1954974"/>
              <a:chExt cx="2924175" cy="3984265"/>
            </a:xfrm>
          </p:grpSpPr>
          <p:pic>
            <p:nvPicPr>
              <p:cNvPr id="10" name="Picture 9" descr="GN_12000609_GN-Playbook-Presentation_Games_Airtime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62587" y="1954974"/>
                <a:ext cx="2924175" cy="16331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62587" y="4306104"/>
                <a:ext cx="2924175" cy="1633135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890587" y="1954974"/>
              <a:ext cx="2924175" cy="3984265"/>
              <a:chOff x="890587" y="1954974"/>
              <a:chExt cx="2924175" cy="398426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0587" y="1954974"/>
                <a:ext cx="2924175" cy="163313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0587" y="4306104"/>
                <a:ext cx="2924175" cy="1633135"/>
              </a:xfrm>
              <a:prstGeom prst="rect">
                <a:avLst/>
              </a:prstGeom>
            </p:spPr>
          </p:pic>
        </p:grp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014" y="3719755"/>
            <a:ext cx="2819400" cy="2009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79" y="6080184"/>
            <a:ext cx="2819400" cy="200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014" y="6080184"/>
            <a:ext cx="2819400" cy="200964"/>
          </a:xfrm>
          <a:prstGeom prst="rect">
            <a:avLst/>
          </a:prstGeom>
        </p:spPr>
      </p:pic>
      <p:pic>
        <p:nvPicPr>
          <p:cNvPr id="15" name="Picture 14" descr="Slide2_Title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0" y="567263"/>
            <a:ext cx="8844707" cy="579081"/>
          </a:xfrm>
          <a:prstGeom prst="rect">
            <a:avLst/>
          </a:prstGeom>
        </p:spPr>
      </p:pic>
      <p:pic>
        <p:nvPicPr>
          <p:cNvPr id="16" name="Picture 15" descr="Slide 2_Content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88" y="1768402"/>
            <a:ext cx="6814874" cy="29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7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264" y="233975"/>
            <a:ext cx="8913472" cy="1161142"/>
          </a:xfrm>
          <a:prstGeom prst="rect">
            <a:avLst/>
          </a:prstGeom>
        </p:spPr>
      </p:pic>
      <p:pic>
        <p:nvPicPr>
          <p:cNvPr id="3" name="Picture 2" descr="GoNoodleFlow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417" y="6051871"/>
            <a:ext cx="1020422" cy="1050274"/>
          </a:xfrm>
          <a:prstGeom prst="rect">
            <a:avLst/>
          </a:prstGeom>
          <a:effectLst>
            <a:outerShdw blurRad="95250" dir="2700000" algn="tl" rotWithShape="0">
              <a:srgbClr val="000000">
                <a:alpha val="3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41" y="3619772"/>
            <a:ext cx="2040675" cy="145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1" y="2001579"/>
            <a:ext cx="2040675" cy="1633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383" y="3619772"/>
            <a:ext cx="2040675" cy="145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83" y="2001579"/>
            <a:ext cx="2040675" cy="1633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026" y="3619772"/>
            <a:ext cx="2040675" cy="145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26" y="2001579"/>
            <a:ext cx="2040675" cy="1633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41" y="5801183"/>
            <a:ext cx="2040675" cy="145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1" y="4182990"/>
            <a:ext cx="2040675" cy="1633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383" y="5801183"/>
            <a:ext cx="2040675" cy="145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83" y="4182990"/>
            <a:ext cx="2040675" cy="16331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026" y="5801183"/>
            <a:ext cx="2040675" cy="14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27" y="4182990"/>
            <a:ext cx="2040673" cy="1633134"/>
          </a:xfrm>
          <a:prstGeom prst="rect">
            <a:avLst/>
          </a:prstGeom>
        </p:spPr>
      </p:pic>
      <p:pic>
        <p:nvPicPr>
          <p:cNvPr id="16" name="Picture 15" descr="Slide3_Titl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1" y="505509"/>
            <a:ext cx="8844707" cy="579081"/>
          </a:xfrm>
          <a:prstGeom prst="rect">
            <a:avLst/>
          </a:prstGeom>
        </p:spPr>
      </p:pic>
      <p:pic>
        <p:nvPicPr>
          <p:cNvPr id="17" name="Picture 16" descr="Slide 3_Conten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4" y="1992033"/>
            <a:ext cx="7607301" cy="24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7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264" y="233975"/>
            <a:ext cx="8913472" cy="1161142"/>
          </a:xfrm>
          <a:prstGeom prst="rect">
            <a:avLst/>
          </a:prstGeom>
        </p:spPr>
      </p:pic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4360863" y="6418263"/>
            <a:ext cx="4127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0FD37D1-B1D2-4EE4-B065-1B3C1F5DD0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91" y="1460956"/>
            <a:ext cx="8382818" cy="5774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445" y="5064371"/>
            <a:ext cx="785586" cy="1299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613" y="4167168"/>
            <a:ext cx="2127250" cy="2245188"/>
          </a:xfrm>
          <a:prstGeom prst="rect">
            <a:avLst/>
          </a:prstGeom>
        </p:spPr>
      </p:pic>
      <p:pic>
        <p:nvPicPr>
          <p:cNvPr id="7" name="Picture 6" descr="GoNoodleFlower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417" y="6051871"/>
            <a:ext cx="1020422" cy="1050274"/>
          </a:xfrm>
          <a:prstGeom prst="rect">
            <a:avLst/>
          </a:prstGeom>
          <a:effectLst>
            <a:outerShdw blurRad="95250" dir="2700000" algn="tl" rotWithShape="0">
              <a:srgbClr val="000000">
                <a:alpha val="35000"/>
              </a:srgb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7692573" y="5910448"/>
            <a:ext cx="22225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9745C1"/>
                </a:solidFill>
                <a:latin typeface="Museo Sans Rounded 900"/>
                <a:cs typeface="Museo Sans Rounded 900"/>
              </a:rPr>
              <a:t>5</a:t>
            </a:r>
            <a:endParaRPr lang="en-US" sz="1200" dirty="0">
              <a:solidFill>
                <a:srgbClr val="9745C1"/>
              </a:solidFill>
              <a:latin typeface="Museo Sans Rounded 900"/>
              <a:cs typeface="Museo Sans Rounded 900"/>
            </a:endParaRPr>
          </a:p>
        </p:txBody>
      </p:sp>
      <p:pic>
        <p:nvPicPr>
          <p:cNvPr id="9" name="Picture 8" descr="Slide4_Tit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8" y="578896"/>
            <a:ext cx="8850802" cy="5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7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360863" y="6418263"/>
            <a:ext cx="4127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75DBB3-5395-4894-9703-4911BE14E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264" y="233975"/>
            <a:ext cx="8913472" cy="11611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916538" y="1863816"/>
            <a:ext cx="7314099" cy="4994184"/>
            <a:chOff x="916538" y="1863816"/>
            <a:chExt cx="7314099" cy="4994184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6538" y="1863816"/>
              <a:ext cx="7314099" cy="499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38100" dir="5400000" algn="tl" rotWithShape="0">
                <a:srgbClr val="000000">
                  <a:alpha val="2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347061" y="3789514"/>
              <a:ext cx="23228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rgbClr val="5CB77A"/>
                </a:solidFill>
                <a:latin typeface="Museo Sans Rounded 700"/>
                <a:cs typeface="Museo Sans Rounded 700"/>
              </a:endParaRPr>
            </a:p>
          </p:txBody>
        </p:sp>
      </p:grpSp>
      <p:pic>
        <p:nvPicPr>
          <p:cNvPr id="7" name="Picture 6" descr="Slide5_Titl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1" y="459996"/>
            <a:ext cx="8844707" cy="6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7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NoodleFlow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417" y="6051871"/>
            <a:ext cx="1020422" cy="1050274"/>
          </a:xfrm>
          <a:prstGeom prst="rect">
            <a:avLst/>
          </a:prstGeom>
          <a:effectLst>
            <a:outerShdw blurRad="95250" dir="2700000" algn="tl" rotWithShape="0">
              <a:srgbClr val="000000">
                <a:alpha val="3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/>
          <a:srcRect t="1" b="19389"/>
          <a:stretch/>
        </p:blipFill>
        <p:spPr>
          <a:xfrm rot="19601138">
            <a:off x="757985" y="254987"/>
            <a:ext cx="2280362" cy="3044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/>
          <a:srcRect b="9451"/>
          <a:stretch/>
        </p:blipFill>
        <p:spPr>
          <a:xfrm rot="2470545">
            <a:off x="5865045" y="531643"/>
            <a:ext cx="2516366" cy="3474720"/>
          </a:xfrm>
          <a:prstGeom prst="rect">
            <a:avLst/>
          </a:prstGeom>
        </p:spPr>
      </p:pic>
      <p:pic>
        <p:nvPicPr>
          <p:cNvPr id="5" name="Picture 4" descr="Play_Button.pn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79" y="1318054"/>
            <a:ext cx="4319806" cy="4221892"/>
          </a:xfrm>
          <a:prstGeom prst="rect">
            <a:avLst/>
          </a:prstGeom>
          <a:effectLst>
            <a:outerShdw blurRad="758825" dir="2700000" algn="tl" rotWithShape="0">
              <a:srgbClr val="000000">
                <a:alpha val="2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047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96 0.11805 L -1.66667E-6 2.59259E-6 " pathEditMode="relative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52 0.09237 L 1.66667E-6 9.25926E-6 " pathEditMode="relative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2" presetClass="emph" presetSubtype="0" repeatCount="5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3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2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0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0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1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31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5008</TotalTime>
  <Words>437</Words>
  <Application>Microsoft Macintosh PowerPoint</Application>
  <PresentationFormat>On-screen Show (4:3)</PresentationFormat>
  <Paragraphs>38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Reagan Testing</dc:creator>
  <cp:lastModifiedBy>Brian Fisher</cp:lastModifiedBy>
  <cp:revision>400</cp:revision>
  <cp:lastPrinted>2014-03-05T23:34:15Z</cp:lastPrinted>
  <dcterms:created xsi:type="dcterms:W3CDTF">2013-12-02T16:06:58Z</dcterms:created>
  <dcterms:modified xsi:type="dcterms:W3CDTF">2015-01-21T21:06:26Z</dcterms:modified>
</cp:coreProperties>
</file>