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Ex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xo-regular.fntdata"/><Relationship Id="rId14" Type="http://schemas.openxmlformats.org/officeDocument/2006/relationships/font" Target="fonts/Raleway-boldItalic.fntdata"/><Relationship Id="rId17" Type="http://schemas.openxmlformats.org/officeDocument/2006/relationships/font" Target="fonts/Exo-italic.fntdata"/><Relationship Id="rId16" Type="http://schemas.openxmlformats.org/officeDocument/2006/relationships/font" Target="fonts/Ex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Ex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3ab14d90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3ab14d9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3ab14d90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3ab14d90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 catch was your personal favorite after watching the NFL’s Greatest Catch video?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3ab14d90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3ab14d90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3ab14d90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3ab14d90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component of fitness (</a:t>
            </a:r>
            <a:r>
              <a:rPr lang="en"/>
              <a:t>cardiovascular</a:t>
            </a:r>
            <a:r>
              <a:rPr lang="en"/>
              <a:t> endurance, muscular strength, muscular endurance, or flexibility) is most important for a football player to have and why?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image" Target="../media/image12.png"/><Relationship Id="rId5" Type="http://schemas.openxmlformats.org/officeDocument/2006/relationships/slide" Target="/ppt/slides/slide2.xml"/><Relationship Id="rId6" Type="http://schemas.openxmlformats.org/officeDocument/2006/relationships/slide" Target="/ppt/slides/slide3.xml"/><Relationship Id="rId7" Type="http://schemas.openxmlformats.org/officeDocument/2006/relationships/slide" Target="/ppt/slides/slide4.xml"/><Relationship Id="rId8" Type="http://schemas.openxmlformats.org/officeDocument/2006/relationships/slide" Target="/ppt/slides/slide5.xml"/></Relationships>
</file>

<file path=ppt/slides/_rels/slide2.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hyperlink" Target="http://www.youtube.com/watch?v=hT4alhFIB2o" TargetMode="External"/><Relationship Id="rId13" Type="http://schemas.openxmlformats.org/officeDocument/2006/relationships/image" Target="../media/image17.jpg"/><Relationship Id="rId12" Type="http://schemas.openxmlformats.org/officeDocument/2006/relationships/hyperlink" Target="http://www.youtube.com/watch?v=Ddwp1HyEFRE"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hyperlink" Target="http://www.youtube.com/watch?v=HLPtPdjWVNY" TargetMode="External"/><Relationship Id="rId9" Type="http://schemas.openxmlformats.org/officeDocument/2006/relationships/image" Target="../media/image7.png"/><Relationship Id="rId15" Type="http://schemas.openxmlformats.org/officeDocument/2006/relationships/hyperlink" Target="https://docs.google.com/forms/d/e/1FAIpQLSeGAkW5s-vAUxso0w6Hr-UgxS6-LyvyYKEcZb94GnmdEB57eg/viewform?usp=pp_url" TargetMode="External"/><Relationship Id="rId14" Type="http://schemas.openxmlformats.org/officeDocument/2006/relationships/image" Target="../media/image3.png"/><Relationship Id="rId16" Type="http://schemas.openxmlformats.org/officeDocument/2006/relationships/image" Target="../media/image22.png"/><Relationship Id="rId5" Type="http://schemas.openxmlformats.org/officeDocument/2006/relationships/image" Target="../media/image1.jpg"/><Relationship Id="rId6" Type="http://schemas.openxmlformats.org/officeDocument/2006/relationships/hyperlink" Target="https://www.youtube.com/watch?v=ed9346Z4uLk" TargetMode="External"/><Relationship Id="rId7" Type="http://schemas.openxmlformats.org/officeDocument/2006/relationships/image" Target="../media/image11.png"/><Relationship Id="rId8" Type="http://schemas.openxmlformats.org/officeDocument/2006/relationships/hyperlink" Target="https://www.topendsports.com/sport/gridiron/basics.htm"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hyperlink" Target="http://www.youtube.com/watch?v=p_3GIMD_eY0" TargetMode="External"/><Relationship Id="rId13" Type="http://schemas.openxmlformats.org/officeDocument/2006/relationships/hyperlink" Target="https://docs.google.com/forms/d/e/1FAIpQLSfO0A_S3XfRclqaT26U8bmXD1HiaNm-VxJy0GH1t50lj2y65Q/viewform?usp=pp_url" TargetMode="External"/><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www.youtube.com/watch?v=ny0gehTuxwo" TargetMode="External"/><Relationship Id="rId9" Type="http://schemas.openxmlformats.org/officeDocument/2006/relationships/image" Target="../media/image6.jpg"/><Relationship Id="rId14" Type="http://schemas.openxmlformats.org/officeDocument/2006/relationships/image" Target="../media/image21.png"/><Relationship Id="rId5" Type="http://schemas.openxmlformats.org/officeDocument/2006/relationships/image" Target="../media/image16.jpg"/><Relationship Id="rId6" Type="http://schemas.openxmlformats.org/officeDocument/2006/relationships/hyperlink" Target="http://www.youtube.com/watch?v=QGGyYVsEGGo" TargetMode="External"/><Relationship Id="rId7" Type="http://schemas.openxmlformats.org/officeDocument/2006/relationships/image" Target="../media/image2.jpg"/><Relationship Id="rId8" Type="http://schemas.openxmlformats.org/officeDocument/2006/relationships/hyperlink" Target="http://www.youtube.com/watch?v=jRkgGZ8-yyw"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drive.google.com/file/d/1N_z0fiAjAhDxU1ZFhNRtNW52fyJLt85D/view" TargetMode="External"/><Relationship Id="rId10" Type="http://schemas.openxmlformats.org/officeDocument/2006/relationships/image" Target="../media/image20.png"/><Relationship Id="rId13" Type="http://schemas.openxmlformats.org/officeDocument/2006/relationships/hyperlink" Target="https://docs.google.com/forms/d/e/1FAIpQLSchdYseqTCCaf-W9rlUBL7A4kxpYa8IavUiRvgfAFqRs0N9TQ/viewform?usp=pp_url" TargetMode="External"/><Relationship Id="rId12"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hyperlink" Target="http://www.youtube.com/watch?v=n6qQBaGF0UI" TargetMode="External"/><Relationship Id="rId9" Type="http://schemas.openxmlformats.org/officeDocument/2006/relationships/image" Target="../media/image23.jpg"/><Relationship Id="rId14" Type="http://schemas.openxmlformats.org/officeDocument/2006/relationships/image" Target="../media/image28.png"/><Relationship Id="rId5" Type="http://schemas.openxmlformats.org/officeDocument/2006/relationships/image" Target="../media/image13.jpg"/><Relationship Id="rId6" Type="http://schemas.openxmlformats.org/officeDocument/2006/relationships/hyperlink" Target="http://www.youtube.com/watch?v=uESmyX30FaY" TargetMode="External"/><Relationship Id="rId7" Type="http://schemas.openxmlformats.org/officeDocument/2006/relationships/image" Target="../media/image10.jpg"/><Relationship Id="rId8" Type="http://schemas.openxmlformats.org/officeDocument/2006/relationships/hyperlink" Target="http://www.youtube.com/watch?v=PMWSiVm_Ys0" TargetMode="External"/></Relationships>
</file>

<file path=ppt/slides/_rels/slide5.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hyperlink" Target="http://drive.google.com/file/d/157thUsrjtEzLuKaNeIPcSNXvcyEPecKq/view" TargetMode="External"/><Relationship Id="rId9" Type="http://schemas.openxmlformats.org/officeDocument/2006/relationships/hyperlink" Target="https://docs.google.com/forms/d/e/1FAIpQLSeCvAGSzuGOiqr2pK1BhPvIW4IngYxG2Sh2SkfMw_jnWhvtAw/viewform?usp=pp_url" TargetMode="External"/><Relationship Id="rId5" Type="http://schemas.openxmlformats.org/officeDocument/2006/relationships/image" Target="../media/image25.jpg"/><Relationship Id="rId6" Type="http://schemas.openxmlformats.org/officeDocument/2006/relationships/hyperlink" Target="http://drive.google.com/file/d/1oRjLYVM8L3phOozZHlww6txL4HFhF0mB/view" TargetMode="External"/><Relationship Id="rId7" Type="http://schemas.openxmlformats.org/officeDocument/2006/relationships/image" Target="../media/image9.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203600" y="163100"/>
            <a:ext cx="6983700" cy="8145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100">
                <a:solidFill>
                  <a:srgbClr val="FFFFFF"/>
                </a:solidFill>
                <a:latin typeface="Raleway"/>
                <a:ea typeface="Raleway"/>
                <a:cs typeface="Raleway"/>
                <a:sym typeface="Raleway"/>
              </a:rPr>
              <a:t>Virtual Football Classroom</a:t>
            </a:r>
            <a:endParaRPr b="1" sz="4100">
              <a:solidFill>
                <a:srgbClr val="FFFFFF"/>
              </a:solidFill>
              <a:latin typeface="Raleway"/>
              <a:ea typeface="Raleway"/>
              <a:cs typeface="Raleway"/>
              <a:sym typeface="Raleway"/>
            </a:endParaRPr>
          </a:p>
        </p:txBody>
      </p:sp>
      <p:pic>
        <p:nvPicPr>
          <p:cNvPr id="55" name="Google Shape;55;p13"/>
          <p:cNvPicPr preferRelativeResize="0"/>
          <p:nvPr/>
        </p:nvPicPr>
        <p:blipFill>
          <a:blip r:embed="rId4">
            <a:alphaModFix/>
          </a:blip>
          <a:stretch>
            <a:fillRect/>
          </a:stretch>
        </p:blipFill>
        <p:spPr>
          <a:xfrm>
            <a:off x="9499175" y="857875"/>
            <a:ext cx="5067449" cy="3795301"/>
          </a:xfrm>
          <a:prstGeom prst="rect">
            <a:avLst/>
          </a:prstGeom>
          <a:noFill/>
          <a:ln>
            <a:noFill/>
          </a:ln>
        </p:spPr>
      </p:pic>
      <p:sp>
        <p:nvSpPr>
          <p:cNvPr id="56" name="Google Shape;56;p13"/>
          <p:cNvSpPr txBox="1"/>
          <p:nvPr/>
        </p:nvSpPr>
        <p:spPr>
          <a:xfrm>
            <a:off x="2577300" y="857875"/>
            <a:ext cx="4232400" cy="258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Raleway"/>
                <a:ea typeface="Raleway"/>
                <a:cs typeface="Raleway"/>
                <a:sym typeface="Raleway"/>
              </a:rPr>
              <a:t>Topic</a:t>
            </a:r>
            <a:r>
              <a:rPr lang="en" sz="2000">
                <a:solidFill>
                  <a:srgbClr val="FFFFFF"/>
                </a:solidFill>
                <a:latin typeface="Raleway"/>
                <a:ea typeface="Raleway"/>
                <a:cs typeface="Raleway"/>
                <a:sym typeface="Raleway"/>
              </a:rPr>
              <a:t> 1: </a:t>
            </a:r>
            <a:r>
              <a:rPr lang="en" sz="2000" u="sng">
                <a:solidFill>
                  <a:srgbClr val="FFFFFF"/>
                </a:solidFill>
                <a:latin typeface="Raleway"/>
                <a:ea typeface="Raleway"/>
                <a:cs typeface="Raleway"/>
                <a:sym typeface="Raleway"/>
                <a:hlinkClick action="ppaction://hlinksldjump" r:id="rId5">
                  <a:extLst>
                    <a:ext uri="{A12FA001-AC4F-418D-AE19-62706E023703}">
                      <ahyp:hlinkClr val="tx"/>
                    </a:ext>
                  </a:extLst>
                </a:hlinkClick>
              </a:rPr>
              <a:t>Rules and History</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en" sz="2000">
                <a:solidFill>
                  <a:srgbClr val="FFFFFF"/>
                </a:solidFill>
                <a:latin typeface="Raleway"/>
                <a:ea typeface="Raleway"/>
                <a:cs typeface="Raleway"/>
                <a:sym typeface="Raleway"/>
              </a:rPr>
              <a:t>Topic 2: </a:t>
            </a:r>
            <a:r>
              <a:rPr lang="en" sz="2000" u="sng">
                <a:solidFill>
                  <a:srgbClr val="FFFFFF"/>
                </a:solidFill>
                <a:latin typeface="Raleway"/>
                <a:ea typeface="Raleway"/>
                <a:cs typeface="Raleway"/>
                <a:sym typeface="Raleway"/>
                <a:hlinkClick action="ppaction://hlinksldjump" r:id="rId6">
                  <a:extLst>
                    <a:ext uri="{A12FA001-AC4F-418D-AE19-62706E023703}">
                      <ahyp:hlinkClr val="tx"/>
                    </a:ext>
                  </a:extLst>
                </a:hlinkClick>
              </a:rPr>
              <a:t>Offense</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en" sz="2000">
                <a:solidFill>
                  <a:srgbClr val="FFFFFF"/>
                </a:solidFill>
                <a:latin typeface="Raleway"/>
                <a:ea typeface="Raleway"/>
                <a:cs typeface="Raleway"/>
                <a:sym typeface="Raleway"/>
              </a:rPr>
              <a:t>Topic 3: </a:t>
            </a:r>
            <a:r>
              <a:rPr lang="en" sz="2000" u="sng">
                <a:solidFill>
                  <a:srgbClr val="FFFFFF"/>
                </a:solidFill>
                <a:latin typeface="Raleway"/>
                <a:ea typeface="Raleway"/>
                <a:cs typeface="Raleway"/>
                <a:sym typeface="Raleway"/>
                <a:hlinkClick action="ppaction://hlinksldjump" r:id="rId7">
                  <a:extLst>
                    <a:ext uri="{A12FA001-AC4F-418D-AE19-62706E023703}">
                      <ahyp:hlinkClr val="tx"/>
                    </a:ext>
                  </a:extLst>
                </a:hlinkClick>
              </a:rPr>
              <a:t>Defense</a:t>
            </a:r>
            <a:endParaRPr sz="2000">
              <a:solidFill>
                <a:srgbClr val="FFFFFF"/>
              </a:solidFill>
              <a:latin typeface="Raleway"/>
              <a:ea typeface="Raleway"/>
              <a:cs typeface="Raleway"/>
              <a:sym typeface="Raleway"/>
            </a:endParaRPr>
          </a:p>
          <a:p>
            <a:pPr indent="0" lvl="0" marL="0" rtl="0" algn="l">
              <a:spcBef>
                <a:spcPts val="0"/>
              </a:spcBef>
              <a:spcAft>
                <a:spcPts val="0"/>
              </a:spcAft>
              <a:buNone/>
            </a:pPr>
            <a:r>
              <a:rPr lang="en" sz="2000">
                <a:solidFill>
                  <a:srgbClr val="FFFFFF"/>
                </a:solidFill>
                <a:latin typeface="Raleway"/>
                <a:ea typeface="Raleway"/>
                <a:cs typeface="Raleway"/>
                <a:sym typeface="Raleway"/>
              </a:rPr>
              <a:t>Topic 4: </a:t>
            </a:r>
            <a:r>
              <a:rPr lang="en" sz="2000" u="sng">
                <a:solidFill>
                  <a:srgbClr val="FFFFFF"/>
                </a:solidFill>
                <a:latin typeface="Raleway"/>
                <a:ea typeface="Raleway"/>
                <a:cs typeface="Raleway"/>
                <a:sym typeface="Raleway"/>
                <a:hlinkClick action="ppaction://hlinksldjump" r:id="rId8">
                  <a:extLst>
                    <a:ext uri="{A12FA001-AC4F-418D-AE19-62706E023703}">
                      <ahyp:hlinkClr val="tx"/>
                    </a:ext>
                  </a:extLst>
                </a:hlinkClick>
              </a:rPr>
              <a:t>Training Camp</a:t>
            </a:r>
            <a:endParaRPr sz="2000">
              <a:solidFill>
                <a:srgbClr val="FFFFFF"/>
              </a:solidFill>
              <a:latin typeface="Raleway"/>
              <a:ea typeface="Raleway"/>
              <a:cs typeface="Raleway"/>
              <a:sym typeface="Raleway"/>
            </a:endParaRPr>
          </a:p>
          <a:p>
            <a:pPr indent="0" lvl="0" marL="0" rtl="0" algn="l">
              <a:spcBef>
                <a:spcPts val="0"/>
              </a:spcBef>
              <a:spcAft>
                <a:spcPts val="0"/>
              </a:spcAft>
              <a:buNone/>
            </a:pPr>
            <a:r>
              <a:t/>
            </a:r>
            <a:endParaRPr sz="2000" u="sng">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138025" y="125450"/>
            <a:ext cx="3483600" cy="564600"/>
          </a:xfrm>
          <a:prstGeom prst="rect">
            <a:avLst/>
          </a:prstGeom>
          <a:solidFill>
            <a:srgbClr val="351C7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FFFFFF"/>
                </a:solidFill>
                <a:highlight>
                  <a:srgbClr val="351C75"/>
                </a:highlight>
                <a:latin typeface="Raleway"/>
                <a:ea typeface="Raleway"/>
                <a:cs typeface="Raleway"/>
                <a:sym typeface="Raleway"/>
              </a:rPr>
              <a:t> </a:t>
            </a:r>
            <a:r>
              <a:rPr b="1" lang="en" sz="2900" u="sng">
                <a:solidFill>
                  <a:srgbClr val="FFFFFF"/>
                </a:solidFill>
                <a:highlight>
                  <a:srgbClr val="351C75"/>
                </a:highlight>
                <a:latin typeface="Raleway"/>
                <a:ea typeface="Raleway"/>
                <a:cs typeface="Raleway"/>
                <a:sym typeface="Raleway"/>
              </a:rPr>
              <a:t>Rules and History </a:t>
            </a:r>
            <a:endParaRPr b="1" sz="2900" u="sng">
              <a:solidFill>
                <a:srgbClr val="FFFFFF"/>
              </a:solidFill>
              <a:highlight>
                <a:srgbClr val="351C75"/>
              </a:highlight>
              <a:latin typeface="Raleway"/>
              <a:ea typeface="Raleway"/>
              <a:cs typeface="Raleway"/>
              <a:sym typeface="Raleway"/>
            </a:endParaRPr>
          </a:p>
        </p:txBody>
      </p:sp>
      <p:pic>
        <p:nvPicPr>
          <p:cNvPr descr="It is a billion-dollar business and the most popular sport in America: but do you know how football started?" id="62" name="Google Shape;62;p14" title="Inside the history of American football">
            <a:hlinkClick r:id="rId4"/>
          </p:cNvPr>
          <p:cNvPicPr preferRelativeResize="0"/>
          <p:nvPr/>
        </p:nvPicPr>
        <p:blipFill>
          <a:blip r:embed="rId5">
            <a:alphaModFix/>
          </a:blip>
          <a:stretch>
            <a:fillRect/>
          </a:stretch>
        </p:blipFill>
        <p:spPr>
          <a:xfrm>
            <a:off x="246275" y="1019012"/>
            <a:ext cx="2018900" cy="1514175"/>
          </a:xfrm>
          <a:prstGeom prst="rect">
            <a:avLst/>
          </a:prstGeom>
          <a:noFill/>
          <a:ln cap="flat" cmpd="sng" w="114300">
            <a:solidFill>
              <a:schemeClr val="dk2"/>
            </a:solidFill>
            <a:prstDash val="solid"/>
            <a:round/>
            <a:headEnd len="sm" w="sm" type="none"/>
            <a:tailEnd len="sm" w="sm" type="none"/>
          </a:ln>
        </p:spPr>
      </p:pic>
      <p:pic>
        <p:nvPicPr>
          <p:cNvPr id="63" name="Google Shape;63;p14">
            <a:hlinkClick r:id="rId6"/>
          </p:cNvPr>
          <p:cNvPicPr preferRelativeResize="0"/>
          <p:nvPr/>
        </p:nvPicPr>
        <p:blipFill>
          <a:blip r:embed="rId7">
            <a:alphaModFix/>
          </a:blip>
          <a:stretch>
            <a:fillRect/>
          </a:stretch>
        </p:blipFill>
        <p:spPr>
          <a:xfrm>
            <a:off x="4233900" y="58800"/>
            <a:ext cx="1724600" cy="1724600"/>
          </a:xfrm>
          <a:prstGeom prst="rect">
            <a:avLst/>
          </a:prstGeom>
          <a:noFill/>
          <a:ln>
            <a:noFill/>
          </a:ln>
        </p:spPr>
      </p:pic>
      <p:pic>
        <p:nvPicPr>
          <p:cNvPr id="64" name="Google Shape;64;p14">
            <a:hlinkClick r:id="rId8"/>
          </p:cNvPr>
          <p:cNvPicPr preferRelativeResize="0"/>
          <p:nvPr/>
        </p:nvPicPr>
        <p:blipFill>
          <a:blip r:embed="rId9">
            <a:alphaModFix/>
          </a:blip>
          <a:stretch>
            <a:fillRect/>
          </a:stretch>
        </p:blipFill>
        <p:spPr>
          <a:xfrm rot="-706120">
            <a:off x="1643641" y="2971135"/>
            <a:ext cx="1225969" cy="1528378"/>
          </a:xfrm>
          <a:prstGeom prst="rect">
            <a:avLst/>
          </a:prstGeom>
          <a:noFill/>
          <a:ln cap="flat" cmpd="sng" w="38100">
            <a:solidFill>
              <a:schemeClr val="dk2"/>
            </a:solidFill>
            <a:prstDash val="solid"/>
            <a:round/>
            <a:headEnd len="sm" w="sm" type="none"/>
            <a:tailEnd len="sm" w="sm" type="none"/>
          </a:ln>
        </p:spPr>
      </p:pic>
      <p:pic>
        <p:nvPicPr>
          <p:cNvPr descr="Ever wondered how the National Football League creates their annual regular season schedule?  In less than 2 minutes, I showcase the incredible formula on how the NFL creates their schedule for all 32 teams in their league! &#10;&#10;#NFL #LurksLessons #2MinuteDrill&#10;&#10;Do you enjoy learning about sports or sports related topics?  Subscribe to find out more: http://bit.ly/LurksLessonsYT&#10;-----&#10;Playlist Suggestion&#10;2 Minute Drill = https://www.youtube.com/playlist?list=PLO6NuXfJ77auHrDEhA0J5rCkeoET3ANtc&#10;------&#10;Lurks Lessons is a channel that educates people new to sports by learning the basics in being a fan of a collegiate or pro team, and about sports related topics.&#10;------&#10;Lurks Lessons sells custom sports themed party invitations!&#10;https://www.etsy.com/shop/LurksLessons&#10;------&#10;Music selection: https://www.premiumbeat.com&#10;------&#10;Instagram: https://www.instagram.com/lurkslessons&#10;Facebook: https://www.facebook.com/lurkslessons&#10;Twitter: https://twitter.com/lurkslessons&#10;Dribbble: https://dribbble.com/LurksLessons" id="65" name="Google Shape;65;p14" title="HOW IS THE NFL SCHEDULE CREATED? | Guide explained in roughly 2 Minutes!">
            <a:hlinkClick r:id="rId10"/>
          </p:cNvPr>
          <p:cNvPicPr preferRelativeResize="0"/>
          <p:nvPr/>
        </p:nvPicPr>
        <p:blipFill>
          <a:blip r:embed="rId11">
            <a:alphaModFix/>
          </a:blip>
          <a:stretch>
            <a:fillRect/>
          </a:stretch>
        </p:blipFill>
        <p:spPr>
          <a:xfrm>
            <a:off x="6521025" y="3143763"/>
            <a:ext cx="2087100" cy="1565300"/>
          </a:xfrm>
          <a:prstGeom prst="rect">
            <a:avLst/>
          </a:prstGeom>
          <a:noFill/>
          <a:ln>
            <a:noFill/>
          </a:ln>
        </p:spPr>
      </p:pic>
      <p:pic>
        <p:nvPicPr>
          <p:cNvPr descr="Ninh explains the Rules of NFL American Football. A beginner's explanation of American Football Rules.&#10;Watch this short video tutorial guide on how to play NFL Gridiron Football by National Football League, NCAA and International rules.&#10;Learn about touchdowns, interceptions, fumbles, penalties, offense, defense, downs, fouls and more!&#10;&#10;COMMENT, LIKE, RATE &amp; SUBSCRIBE!!!&#10;Also discuss on Reddit!&#10;&#10;&#10;&#10;Video: Copyright NFL, FOX, (I do not own any video footage and am claiming under FAIR USE).&#10;Images: NFL, Dallas Cowboys, Google&#10;Music: ‘Yoshitmitsu’ by Namco&#10;Narrated, Directed and Produced by Ninh Ly&#10;&#10;Copyright Ninh Ly 2014 - http://www.ninh.co.uk&#10;Find me on Facebook – http://www.facebook.com/ninh.ly.31 &#10;Follow me on Twitter - http://twitter.com/NinhLyUK&#10;Google plus me – https://plus.google.com/+NinhLyUK" id="66" name="Google Shape;66;p14" title="The Rules of American Football - EXPLAINED! (NFL)">
            <a:hlinkClick r:id="rId12"/>
          </p:cNvPr>
          <p:cNvPicPr preferRelativeResize="0"/>
          <p:nvPr/>
        </p:nvPicPr>
        <p:blipFill>
          <a:blip r:embed="rId13">
            <a:alphaModFix/>
          </a:blip>
          <a:stretch>
            <a:fillRect/>
          </a:stretch>
        </p:blipFill>
        <p:spPr>
          <a:xfrm>
            <a:off x="6278921" y="125450"/>
            <a:ext cx="2726867" cy="2045150"/>
          </a:xfrm>
          <a:prstGeom prst="rect">
            <a:avLst/>
          </a:prstGeom>
          <a:noFill/>
          <a:ln>
            <a:noFill/>
          </a:ln>
        </p:spPr>
      </p:pic>
      <p:pic>
        <p:nvPicPr>
          <p:cNvPr id="67" name="Google Shape;67;p14"/>
          <p:cNvPicPr preferRelativeResize="0"/>
          <p:nvPr/>
        </p:nvPicPr>
        <p:blipFill>
          <a:blip r:embed="rId14">
            <a:alphaModFix/>
          </a:blip>
          <a:stretch>
            <a:fillRect/>
          </a:stretch>
        </p:blipFill>
        <p:spPr>
          <a:xfrm>
            <a:off x="3164988" y="1935800"/>
            <a:ext cx="2961533" cy="2961533"/>
          </a:xfrm>
          <a:prstGeom prst="rect">
            <a:avLst/>
          </a:prstGeom>
          <a:noFill/>
          <a:ln>
            <a:noFill/>
          </a:ln>
        </p:spPr>
      </p:pic>
      <p:pic>
        <p:nvPicPr>
          <p:cNvPr id="68" name="Google Shape;68;p14">
            <a:hlinkClick r:id="rId15"/>
          </p:cNvPr>
          <p:cNvPicPr preferRelativeResize="0"/>
          <p:nvPr/>
        </p:nvPicPr>
        <p:blipFill>
          <a:blip r:embed="rId16">
            <a:alphaModFix/>
          </a:blip>
          <a:stretch>
            <a:fillRect/>
          </a:stretch>
        </p:blipFill>
        <p:spPr>
          <a:xfrm>
            <a:off x="246275" y="3672200"/>
            <a:ext cx="840425" cy="1155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nvSpPr>
        <p:spPr>
          <a:xfrm rot="563">
            <a:off x="0" y="150"/>
            <a:ext cx="1833300" cy="5649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u="sng">
                <a:highlight>
                  <a:srgbClr val="FFE599"/>
                </a:highlight>
                <a:latin typeface="Raleway"/>
                <a:ea typeface="Raleway"/>
                <a:cs typeface="Raleway"/>
                <a:sym typeface="Raleway"/>
              </a:rPr>
              <a:t>Offense</a:t>
            </a:r>
            <a:endParaRPr b="1" sz="3200" u="sng">
              <a:highlight>
                <a:srgbClr val="FFE599"/>
              </a:highlight>
              <a:latin typeface="Raleway"/>
              <a:ea typeface="Raleway"/>
              <a:cs typeface="Raleway"/>
              <a:sym typeface="Raleway"/>
            </a:endParaRPr>
          </a:p>
        </p:txBody>
      </p:sp>
      <p:pic>
        <p:nvPicPr>
          <p:cNvPr descr="Like us on Facebook - http://www.facebook.com/usafootball&#10;Tweet us @usafootball - https://twitter.com/usafootball&#10;&#10;Coach or Player?&#10;Get Better at USA Football.&#10;Learn more at - http://usafootball.com/register&#10;&#10;The offense segment of the football team is further divided into three main groups with specific positions within each group. The three major groupings for the offense are the offensive line, the receivers, and offensive backs. Each group will have specific assignments it needs to accomplish for the offense to move the ball down the field and ultimately score. By rule, the offensive team must have seven players lined up on the line of scrimmage when the ball is snapped and the play begins.&#10;&#10;The offensive line normally consist of five players; a center, two guards, and two tackles whose job is block opposing players on all plays run by the offense. Offensive linemen are usually bigger and/or stronger than the other offensive players and need good balance and quickness in a limited area. It is difficult for any offense to have success without a well coordinated, efficient offensive line. The five offensive linemen must line up on the line of scrimmage.&#10;&#10;The center lines up over the ball. In addition to blocking assignments, the center begins every play by moving the ball to the quarterback either by direct snap or by a shotgun snap. The two guards line up one on either side of the center. The two tackles line up one on either side of the two guards. For teams that run the ball more than they pass, the tight end may be considered part of the offensive line. The tight end will line up on the line of scrimmage on the outside of the offensive tackle and be used primarily as a blocker. The tight end may be smaller and have the ability to run pass routes and catch the ball.&#10;&#10;The receivers group usually starts with one or two players: a flanker and a split end whose job it is to block on running plays and to run proper pass routes and be able to catch and run with the ball. Often they will be asked to block linebackers or defensive backs rather than bigger defensive linemen. The flanker will line up off the line of scrimmage and split away from the tight end. When the receiver lines up as a wingback, his alignment will be off the line of scrimmage and just outside the position of the tight end. The wingback may be used as a ball-carrier in some offenses. The split end lines up on the line of scrimmage on the side of the field away from the tight end, split out from the offensive tackle. Either the flanker or split end can become ball carriers when the offense runs a reverse play.&#10;&#10;The offensive backfield will usually be made up of three players; one quarterback, (who should be a good athlete, smart, understand the offense and be able to handle the pressure of the position). In addition there will be one fullback (who must be able to block on both run and pass plays, carry the ball, especially running inside the offensive tackles and run some pass routes to catch the ball), and one halfback or tailback whose primary assignments will be to carry the ball on many running plays, run proper pass routes, catch the ball, and serve as a blocker). The quarterback serves as the leader of the team: calls the play, formation and snap count in the huddle, breaks the huddle, brings the team to line of scrimmage and at the line calls out the cadence to start the play. He receives the snap from the center, and either hands the ball off to another player, passes the ball to a receiver, or runs with the ball. The quarterback lines up directly behind the center to receive the ball or four yards behind the center if receiving a shot gun snap. The fullback will line up behind the quarterback or directly behind one of the offensive tackles. The halfback can line up behind one of the offensive tackles or behind the fullback in an I-formation." id="74" name="Google Shape;74;p15" title="Football 101 | Chapter 7 | Offense">
            <a:hlinkClick r:id="rId4"/>
          </p:cNvPr>
          <p:cNvPicPr preferRelativeResize="0"/>
          <p:nvPr/>
        </p:nvPicPr>
        <p:blipFill>
          <a:blip r:embed="rId5">
            <a:alphaModFix/>
          </a:blip>
          <a:stretch>
            <a:fillRect/>
          </a:stretch>
        </p:blipFill>
        <p:spPr>
          <a:xfrm>
            <a:off x="617337" y="700269"/>
            <a:ext cx="2351575" cy="1763693"/>
          </a:xfrm>
          <a:prstGeom prst="rect">
            <a:avLst/>
          </a:prstGeom>
          <a:noFill/>
          <a:ln>
            <a:noFill/>
          </a:ln>
        </p:spPr>
      </p:pic>
      <p:sp>
        <p:nvSpPr>
          <p:cNvPr id="75" name="Google Shape;75;p15"/>
          <p:cNvSpPr txBox="1"/>
          <p:nvPr/>
        </p:nvSpPr>
        <p:spPr>
          <a:xfrm>
            <a:off x="6457163" y="2838850"/>
            <a:ext cx="2123400" cy="308700"/>
          </a:xfrm>
          <a:prstGeom prst="rect">
            <a:avLst/>
          </a:prstGeom>
          <a:solidFill>
            <a:srgbClr val="FF99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000FF"/>
                </a:solidFill>
                <a:latin typeface="Exo"/>
                <a:ea typeface="Exo"/>
                <a:cs typeface="Exo"/>
                <a:sym typeface="Exo"/>
              </a:rPr>
              <a:t>NFL Greatest Catches</a:t>
            </a:r>
            <a:endParaRPr b="1" sz="1500">
              <a:solidFill>
                <a:srgbClr val="0000FF"/>
              </a:solidFill>
              <a:latin typeface="Exo"/>
              <a:ea typeface="Exo"/>
              <a:cs typeface="Exo"/>
              <a:sym typeface="Exo"/>
            </a:endParaRPr>
          </a:p>
        </p:txBody>
      </p:sp>
      <p:sp>
        <p:nvSpPr>
          <p:cNvPr id="76" name="Google Shape;76;p15"/>
          <p:cNvSpPr txBox="1"/>
          <p:nvPr/>
        </p:nvSpPr>
        <p:spPr>
          <a:xfrm>
            <a:off x="532963" y="625875"/>
            <a:ext cx="2520300" cy="3087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8761D"/>
                </a:solidFill>
                <a:latin typeface="Exo"/>
                <a:ea typeface="Exo"/>
                <a:cs typeface="Exo"/>
                <a:sym typeface="Exo"/>
              </a:rPr>
              <a:t>NFL Offensive Positions</a:t>
            </a:r>
            <a:endParaRPr b="1" sz="1500">
              <a:solidFill>
                <a:srgbClr val="38761D"/>
              </a:solidFill>
              <a:latin typeface="Exo"/>
              <a:ea typeface="Exo"/>
              <a:cs typeface="Exo"/>
              <a:sym typeface="Exo"/>
            </a:endParaRPr>
          </a:p>
        </p:txBody>
      </p:sp>
      <p:pic>
        <p:nvPicPr>
          <p:cNvPr descr="The best plays of NFL History all in one video" id="77" name="Google Shape;77;p15" title="Top 10 Catches of NFL History">
            <a:hlinkClick r:id="rId6"/>
          </p:cNvPr>
          <p:cNvPicPr preferRelativeResize="0"/>
          <p:nvPr/>
        </p:nvPicPr>
        <p:blipFill>
          <a:blip r:embed="rId7">
            <a:alphaModFix/>
          </a:blip>
          <a:stretch>
            <a:fillRect/>
          </a:stretch>
        </p:blipFill>
        <p:spPr>
          <a:xfrm>
            <a:off x="6471875" y="3147537"/>
            <a:ext cx="2093966" cy="1570475"/>
          </a:xfrm>
          <a:prstGeom prst="rect">
            <a:avLst/>
          </a:prstGeom>
          <a:noFill/>
          <a:ln>
            <a:noFill/>
          </a:ln>
        </p:spPr>
      </p:pic>
      <p:sp>
        <p:nvSpPr>
          <p:cNvPr id="78" name="Google Shape;78;p15"/>
          <p:cNvSpPr txBox="1"/>
          <p:nvPr/>
        </p:nvSpPr>
        <p:spPr>
          <a:xfrm>
            <a:off x="6574975" y="4718000"/>
            <a:ext cx="1791000" cy="363300"/>
          </a:xfrm>
          <a:prstGeom prst="rect">
            <a:avLst/>
          </a:prstGeom>
          <a:solidFill>
            <a:srgbClr val="FF99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0000FF"/>
                </a:solidFill>
                <a:latin typeface="Exo"/>
                <a:ea typeface="Exo"/>
                <a:cs typeface="Exo"/>
                <a:sym typeface="Exo"/>
              </a:rPr>
              <a:t>#7 is my personal Favorite!</a:t>
            </a:r>
            <a:endParaRPr b="1" sz="1000">
              <a:solidFill>
                <a:srgbClr val="0000FF"/>
              </a:solidFill>
              <a:latin typeface="Exo"/>
              <a:ea typeface="Exo"/>
              <a:cs typeface="Exo"/>
              <a:sym typeface="Exo"/>
            </a:endParaRPr>
          </a:p>
        </p:txBody>
      </p:sp>
      <p:sp>
        <p:nvSpPr>
          <p:cNvPr id="79" name="Google Shape;79;p15"/>
          <p:cNvSpPr txBox="1"/>
          <p:nvPr/>
        </p:nvSpPr>
        <p:spPr>
          <a:xfrm>
            <a:off x="6457163" y="256500"/>
            <a:ext cx="2520300" cy="308700"/>
          </a:xfrm>
          <a:prstGeom prst="rect">
            <a:avLst/>
          </a:prstGeom>
          <a:solidFill>
            <a:srgbClr val="E0666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Exo"/>
                <a:ea typeface="Exo"/>
                <a:cs typeface="Exo"/>
                <a:sym typeface="Exo"/>
              </a:rPr>
              <a:t>How to Throw a Spiral</a:t>
            </a:r>
            <a:endParaRPr b="1">
              <a:latin typeface="Exo"/>
              <a:ea typeface="Exo"/>
              <a:cs typeface="Exo"/>
              <a:sym typeface="Exo"/>
            </a:endParaRPr>
          </a:p>
        </p:txBody>
      </p:sp>
      <p:pic>
        <p:nvPicPr>
          <p:cNvPr descr="learn to catch a football like Tony Gonzalez, future Hall of Famer and the all time NFL leader in receptions, touchdowns and yards for a tight end.&#10;&#10;this video will show you...&#10;how to eat well&#10;how to catch a football right&#10;how to look the ball in&#10;how to get in position for a catch, even if you're not the fastest guy on the team&#10;&#10;subscribe to learn more about how to be awesome from the pros&#10;https://bit.ly/Subscribe2AwesomenessTV&#10;&#10;http://facebook.com/awesomenesstv&#10;http://twitter.com/awesomenesstv&#10;http://awesomenesstv.tumblr.com&#10;https://www.awesomenesstv.com&#10;https://plus.google.com/u/0/+AwesomenessTV/posts&#10;&#10;Writer/Director/Producer: Jonny Fink &#10;Camera: Scott Brown/Josh Anker &#10;Editor: Josh Anker&#10;&#10;TAGS&#10;awesomenesstv, awesomenesstvaction, @awesomenesstv, +awesomenesstv, carlos knight, supah ninjas, nickelodeon, espn, sports, top 10 plays, how to, basketball, football, baseball, hockey, Tony Gonzalez, Matt Ryan, Atlanta, Falcons, NFL, Football, catch, diamond, superbowl, touchdown, pass, catch, interception" id="80" name="Google Shape;80;p15" title="How To Catch a Football with NFL Pro Tony Gonzalez - How To Be Awesome Ep. 5">
            <a:hlinkClick r:id="rId8"/>
          </p:cNvPr>
          <p:cNvPicPr preferRelativeResize="0"/>
          <p:nvPr/>
        </p:nvPicPr>
        <p:blipFill>
          <a:blip r:embed="rId9">
            <a:alphaModFix/>
          </a:blip>
          <a:stretch>
            <a:fillRect/>
          </a:stretch>
        </p:blipFill>
        <p:spPr>
          <a:xfrm>
            <a:off x="417292" y="3252450"/>
            <a:ext cx="2265233" cy="1698925"/>
          </a:xfrm>
          <a:prstGeom prst="rect">
            <a:avLst/>
          </a:prstGeom>
          <a:noFill/>
          <a:ln>
            <a:noFill/>
          </a:ln>
        </p:spPr>
      </p:pic>
      <p:sp>
        <p:nvSpPr>
          <p:cNvPr id="81" name="Google Shape;81;p15"/>
          <p:cNvSpPr txBox="1"/>
          <p:nvPr/>
        </p:nvSpPr>
        <p:spPr>
          <a:xfrm>
            <a:off x="289750" y="2943750"/>
            <a:ext cx="2520300" cy="308700"/>
          </a:xfrm>
          <a:prstGeom prst="rect">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38761D"/>
                </a:solidFill>
                <a:latin typeface="Exo"/>
                <a:ea typeface="Exo"/>
                <a:cs typeface="Exo"/>
                <a:sym typeface="Exo"/>
              </a:rPr>
              <a:t>How to Catch</a:t>
            </a:r>
            <a:endParaRPr b="1" sz="1500">
              <a:solidFill>
                <a:srgbClr val="38761D"/>
              </a:solidFill>
              <a:latin typeface="Exo"/>
              <a:ea typeface="Exo"/>
              <a:cs typeface="Exo"/>
              <a:sym typeface="Exo"/>
            </a:endParaRPr>
          </a:p>
        </p:txBody>
      </p:sp>
      <p:pic>
        <p:nvPicPr>
          <p:cNvPr descr="NFL quarterbacks like Tom Brady, Aaron Rodgers, and Drew Brees make throwing a perfect spiral look easy, but it's far more complicated than it seems. To take a closer look, we spoke to NCAA football coach Ryan Larsen, who breaks down the steps that go into throwing a perfect spiral, as well as the common mistakes that can lead to inaccurate passes. Finally, Union College Physics Professor Chad Orzel helps us dive into the science and physics at play in a spiraling football to understand why a well-thrown spiral is vital to the success of every attempted pass.&#10;&#10;MORE SPORTS SCIENCE:&#10;Why Serena Williams’ Serve Dominates Tennis&#10;https://www.youtube.com/watch?v=lCK0KwykvHk&#10;&#10;------------------------------------------------------&#10;&#10;#NFL #Football #ScienceInsider&#10;&#10;Science Insider tells you all you need to know about science: space, medicine, biotech, physiology, and more. &#10;&#10;Visit us at: https://www.businessinsider.com&#10;Science Insider on Facebook: https://www.facebook.com/BusinessInsiderScience/&#10;Science Insider on Instagram: https://www.instagram.com/science_insider/&#10;Business Insider on Twitter: https://twitter.com/businessinsider&#10;Tech Insider on Twitter: https://twitter.com/techinsider&#10;Business Insider/Tech Insider on Amazon Prime: http://read.bi/PrimeVideo&#10;&#10;How To Throw The Perfect Football Spiral" id="82" name="Google Shape;82;p15" title="How To Throw The Perfect Football Spiral">
            <a:hlinkClick r:id="rId10"/>
          </p:cNvPr>
          <p:cNvPicPr preferRelativeResize="0"/>
          <p:nvPr/>
        </p:nvPicPr>
        <p:blipFill>
          <a:blip r:embed="rId11">
            <a:alphaModFix/>
          </a:blip>
          <a:stretch>
            <a:fillRect/>
          </a:stretch>
        </p:blipFill>
        <p:spPr>
          <a:xfrm>
            <a:off x="6655624" y="565210"/>
            <a:ext cx="2123400" cy="1592540"/>
          </a:xfrm>
          <a:prstGeom prst="rect">
            <a:avLst/>
          </a:prstGeom>
          <a:noFill/>
          <a:ln>
            <a:noFill/>
          </a:ln>
        </p:spPr>
      </p:pic>
      <p:pic>
        <p:nvPicPr>
          <p:cNvPr id="83" name="Google Shape;83;p15"/>
          <p:cNvPicPr preferRelativeResize="0"/>
          <p:nvPr/>
        </p:nvPicPr>
        <p:blipFill>
          <a:blip r:embed="rId12">
            <a:alphaModFix/>
          </a:blip>
          <a:stretch>
            <a:fillRect/>
          </a:stretch>
        </p:blipFill>
        <p:spPr>
          <a:xfrm>
            <a:off x="3121312" y="256500"/>
            <a:ext cx="3183451" cy="3183451"/>
          </a:xfrm>
          <a:prstGeom prst="rect">
            <a:avLst/>
          </a:prstGeom>
          <a:noFill/>
          <a:ln>
            <a:noFill/>
          </a:ln>
        </p:spPr>
      </p:pic>
      <p:pic>
        <p:nvPicPr>
          <p:cNvPr id="84" name="Google Shape;84;p15">
            <a:hlinkClick r:id="rId13"/>
          </p:cNvPr>
          <p:cNvPicPr preferRelativeResize="0"/>
          <p:nvPr/>
        </p:nvPicPr>
        <p:blipFill>
          <a:blip r:embed="rId14">
            <a:alphaModFix/>
          </a:blip>
          <a:stretch>
            <a:fillRect/>
          </a:stretch>
        </p:blipFill>
        <p:spPr>
          <a:xfrm>
            <a:off x="4199675" y="3540125"/>
            <a:ext cx="1026731" cy="1411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6"/>
          <p:cNvSpPr txBox="1"/>
          <p:nvPr/>
        </p:nvSpPr>
        <p:spPr>
          <a:xfrm>
            <a:off x="255500" y="146350"/>
            <a:ext cx="1866300" cy="627300"/>
          </a:xfrm>
          <a:prstGeom prst="rect">
            <a:avLst/>
          </a:prstGeom>
          <a:solidFill>
            <a:srgbClr val="CC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100" u="sng">
                <a:solidFill>
                  <a:srgbClr val="FFFFFF"/>
                </a:solidFill>
                <a:highlight>
                  <a:srgbClr val="CC0000"/>
                </a:highlight>
                <a:latin typeface="Raleway"/>
                <a:ea typeface="Raleway"/>
                <a:cs typeface="Raleway"/>
                <a:sym typeface="Raleway"/>
              </a:rPr>
              <a:t>Defense</a:t>
            </a:r>
            <a:endParaRPr b="1" sz="2500" u="sng">
              <a:highlight>
                <a:srgbClr val="CC0000"/>
              </a:highlight>
            </a:endParaRPr>
          </a:p>
        </p:txBody>
      </p:sp>
      <p:pic>
        <p:nvPicPr>
          <p:cNvPr descr="Like us on Facebook - http://www.facebook.com/usafootball&#10;Tweet us @usafootball - https://twitter.com/usafootball&#10;&#10;Coach or Player?&#10;Get Better at USA Football.&#10;Learn more at - http://usafootball.com/register&#10;&#10;The defense segment of the football team is further divided into three main groups with specific positions within each group.&#10;&#10;The three major groupings for the defense are the defensive line, linebackers, and defensive backs. Each group will have specific assignments it needs to accomplish for the defense to stop the offense and to force the offense to give up the ball, or to gain possession of the ball (interception or fumble recovery) and return the ball down the field trying to score.There is no set number of defensive players who must be lined up on the line of scrimmage when the ball is snapped and the play begins. In identifying a defense, the first number will usually indicate the number of defensive linemen being used in the game and the second number will indicate the number of linebackers playing in the game. (ex. 6-2 = 6 defensive linemen and 2 linebackers)&#10;&#10;The defensive line may consist of three players (1 nose tackle &amp; 2 defensive ends); four players ( 2 defensive tackles &amp; 2 defensive ends); five players (1 nose tackle, 2 defensive tackles, 2 defensive ends); or six players (2 defensive guards, 2 defensive tackles, 2 defensive ends). The actual number of defensive linemen used in the game will depend on the defense your team is using. Their basic job is to defeat the blocks of opposing players, locate the ball-carrier on running plays and help on the tackle, pressure the quarterback and hurry the throw, deflect the pass or sack the quarterback on pass plays. &#10;&#10;Defensive linemen are usually bigger and/or stronger than the other defensive players and need good balance and quickness in a limited area. The nose tackle will line up in front of the offensive center. The two defensive guards in a 6-2 defense will line up on the line of scrimmage in front of the offensive guards. In a 4-4 or 4-3 defense the two defensive tackles will line up in front of the two offensive guards. In a 5-2 defense the two defensive tackles will line up in front of the offensive tackles. In a 3-4 &amp; 4-3 defense the two defensive ends will line up in front of the two offensive tackles. In a 5-2 &amp; 6-2 defense the two defensive ends will line up on the outside on the line of scrimmage or over a tight end if there is one on his side.&#10;&#10;The linebackers in the game may consist of only one player (1 middle backer); two players (both inside backers); three players (1 middle backer &amp; 2 outside backers); four players (2 inside backers &amp; 2 two outside backers). The actual number of linebackers used in the game will depend on the defense your team is using. Their basic job is to defeat the blocks of opposing players, locate the ball-carrier and help on the tackle on running plays. On pass plays they will drop into an area of the field for zone pass coverage, run with a particular receiver for man pass coverage, or pressure the quarterback and hurry the throw, deflect the pass or sack the quarterback on pass plays. Linebackers are usually bigger and stronger than the defensive backs and need good balance, quickness in a limited area, and overall good speed to be able to pursue ball carriers.&#10;&#10;In a 6-1 or 4-3 defense the middle linebacker will usually line up off the line of scrimmage in front of the offensive center. In a 5-2 or 3-4 defense the two inside linebackers will line up off the line of scrimmage directly in front of either offensive guard. In a 4-4 defense the two inside linebackers will line up off the line of scrimmage behind the defensive tackles directly in front of either offensive guard. In a 4-4 defense the two outside linebackers will line up off the line of scrimmage directly in front of either offensive tackle. In a 3-4 or 4-3 defense the one outside linebacker will often move up on the line of scrimmage directly in front of the tight end while the other outside backer will move back off the line and be outside the defensive lineman in front of him. &#10;&#10;The defensive backs will make up the rest of the 11 defenders and the number will depend on the number of defensive linemen and linebackers being used in the game; three players (2 corners &amp; 1 free safety); four players (2 corners,1 free safety, and 1 strong safety). &#10;&#10;The actual number of defensive backs used in the game will depend on the defense your team is using. Their basic job is defend against any offensive pass play by dropping into an area of the field for zone pass coverage or run with a particular receiver for man pass coverage and intercepting the pass, causing a deflection or tackling the receiver. On running plays they should defeat the blocks of opposing players, locate the ball-carrier and help on the tackle." id="90" name="Google Shape;90;p16" title="Football 101 | Chapter 7 | Defense">
            <a:hlinkClick r:id="rId4"/>
          </p:cNvPr>
          <p:cNvPicPr preferRelativeResize="0"/>
          <p:nvPr/>
        </p:nvPicPr>
        <p:blipFill>
          <a:blip r:embed="rId5">
            <a:alphaModFix/>
          </a:blip>
          <a:stretch>
            <a:fillRect/>
          </a:stretch>
        </p:blipFill>
        <p:spPr>
          <a:xfrm>
            <a:off x="1975688" y="1003022"/>
            <a:ext cx="2091650" cy="1568728"/>
          </a:xfrm>
          <a:prstGeom prst="rect">
            <a:avLst/>
          </a:prstGeom>
          <a:noFill/>
          <a:ln>
            <a:noFill/>
          </a:ln>
        </p:spPr>
      </p:pic>
      <p:pic>
        <p:nvPicPr>
          <p:cNvPr descr="Discord Server: https://discord.gg/98YJQff&#10;Archive Channel: https://www.youtube.com/channel/UC_rKK9jvqBf6ugVk9cxsc4w&#10;Outro Song: Beat - Highlight Heaven: https://www.youtube.com/watch?v=TjZQkQFAXfY (originally made by @itstrippyty on Twitter)&#10;NEW Business Email: highlightheavenbusiness@gmail.com&#10;Twitter: https://twitter.com/highlghtheaven&#10;Instagram: https://www.instagram.com/highlght.heaven/&#10;Twitch: https://www.twitch.tv/highlightheaven&#10;Patreon: https://www.patreon.com/highlightheaven &#10;&#10;(All rights go to ESPN, Fox, CBS, NBC, Universal Music Group, the NFL, NBA, NCAA, MLB, NHL, XFL &amp; its broadcasters. I do not own the music and the footage used in this video. No copyright infringement intended. For entertainment purposes.)" id="91" name="Google Shape;91;p16" title="NFL Game Winning Sacks">
            <a:hlinkClick r:id="rId6"/>
          </p:cNvPr>
          <p:cNvPicPr preferRelativeResize="0"/>
          <p:nvPr/>
        </p:nvPicPr>
        <p:blipFill>
          <a:blip r:embed="rId7">
            <a:alphaModFix/>
          </a:blip>
          <a:stretch>
            <a:fillRect/>
          </a:stretch>
        </p:blipFill>
        <p:spPr>
          <a:xfrm>
            <a:off x="3416100" y="3387009"/>
            <a:ext cx="2091650" cy="1568750"/>
          </a:xfrm>
          <a:prstGeom prst="rect">
            <a:avLst/>
          </a:prstGeom>
          <a:noFill/>
          <a:ln>
            <a:noFill/>
          </a:ln>
        </p:spPr>
      </p:pic>
      <p:pic>
        <p:nvPicPr>
          <p:cNvPr descr="Flag Football Defensive Positions" id="92" name="Google Shape;92;p16" title="Flag Football Defensive Positions">
            <a:hlinkClick r:id="rId8"/>
          </p:cNvPr>
          <p:cNvPicPr preferRelativeResize="0"/>
          <p:nvPr/>
        </p:nvPicPr>
        <p:blipFill>
          <a:blip r:embed="rId9">
            <a:alphaModFix/>
          </a:blip>
          <a:stretch>
            <a:fillRect/>
          </a:stretch>
        </p:blipFill>
        <p:spPr>
          <a:xfrm>
            <a:off x="636325" y="3418676"/>
            <a:ext cx="2007245" cy="1505425"/>
          </a:xfrm>
          <a:prstGeom prst="rect">
            <a:avLst/>
          </a:prstGeom>
          <a:noFill/>
          <a:ln>
            <a:noFill/>
          </a:ln>
        </p:spPr>
      </p:pic>
      <p:sp>
        <p:nvSpPr>
          <p:cNvPr id="93" name="Google Shape;93;p16"/>
          <p:cNvSpPr/>
          <p:nvPr/>
        </p:nvSpPr>
        <p:spPr>
          <a:xfrm>
            <a:off x="2878225" y="291800"/>
            <a:ext cx="1483800" cy="570600"/>
          </a:xfrm>
          <a:prstGeom prst="wedgeRectCallout">
            <a:avLst>
              <a:gd fmla="val -39690" name="adj1"/>
              <a:gd fmla="val 108658" name="adj2"/>
            </a:avLst>
          </a:prstGeom>
          <a:solidFill>
            <a:srgbClr val="FFFFFF"/>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Raleway"/>
                <a:ea typeface="Raleway"/>
                <a:cs typeface="Raleway"/>
                <a:sym typeface="Raleway"/>
              </a:rPr>
              <a:t>American Football Defensive Positions </a:t>
            </a:r>
            <a:endParaRPr sz="1100">
              <a:latin typeface="Raleway"/>
              <a:ea typeface="Raleway"/>
              <a:cs typeface="Raleway"/>
              <a:sym typeface="Raleway"/>
            </a:endParaRPr>
          </a:p>
        </p:txBody>
      </p:sp>
      <p:sp>
        <p:nvSpPr>
          <p:cNvPr id="94" name="Google Shape;94;p16"/>
          <p:cNvSpPr/>
          <p:nvPr/>
        </p:nvSpPr>
        <p:spPr>
          <a:xfrm>
            <a:off x="61150" y="2749275"/>
            <a:ext cx="1483800" cy="570600"/>
          </a:xfrm>
          <a:prstGeom prst="wedgeRectCallout">
            <a:avLst>
              <a:gd fmla="val -7621" name="adj1"/>
              <a:gd fmla="val 107965" name="adj2"/>
            </a:avLst>
          </a:prstGeom>
          <a:solidFill>
            <a:srgbClr val="FFFFFF"/>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Raleway"/>
                <a:ea typeface="Raleway"/>
                <a:cs typeface="Raleway"/>
                <a:sym typeface="Raleway"/>
              </a:rPr>
              <a:t>Flag </a:t>
            </a:r>
            <a:r>
              <a:rPr lang="en" sz="1100">
                <a:latin typeface="Raleway"/>
                <a:ea typeface="Raleway"/>
                <a:cs typeface="Raleway"/>
                <a:sym typeface="Raleway"/>
              </a:rPr>
              <a:t>Football Defensive Positions</a:t>
            </a:r>
            <a:r>
              <a:rPr lang="en" sz="1100">
                <a:solidFill>
                  <a:srgbClr val="FFFFFF"/>
                </a:solidFill>
                <a:latin typeface="Raleway"/>
                <a:ea typeface="Raleway"/>
                <a:cs typeface="Raleway"/>
                <a:sym typeface="Raleway"/>
              </a:rPr>
              <a:t> </a:t>
            </a:r>
            <a:endParaRPr sz="1100">
              <a:solidFill>
                <a:srgbClr val="FFFFFF"/>
              </a:solidFill>
              <a:latin typeface="Raleway"/>
              <a:ea typeface="Raleway"/>
              <a:cs typeface="Raleway"/>
              <a:sym typeface="Raleway"/>
            </a:endParaRPr>
          </a:p>
        </p:txBody>
      </p:sp>
      <p:sp>
        <p:nvSpPr>
          <p:cNvPr id="95" name="Google Shape;95;p16"/>
          <p:cNvSpPr txBox="1"/>
          <p:nvPr/>
        </p:nvSpPr>
        <p:spPr>
          <a:xfrm>
            <a:off x="4493463" y="263450"/>
            <a:ext cx="916200" cy="117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0">
              <a:solidFill>
                <a:srgbClr val="FFFFFF"/>
              </a:solidFill>
              <a:latin typeface="Raleway"/>
              <a:ea typeface="Raleway"/>
              <a:cs typeface="Raleway"/>
              <a:sym typeface="Raleway"/>
            </a:endParaRPr>
          </a:p>
        </p:txBody>
      </p:sp>
      <p:pic>
        <p:nvPicPr>
          <p:cNvPr id="96" name="Google Shape;96;p16"/>
          <p:cNvPicPr preferRelativeResize="0"/>
          <p:nvPr/>
        </p:nvPicPr>
        <p:blipFill>
          <a:blip r:embed="rId10">
            <a:alphaModFix/>
          </a:blip>
          <a:stretch>
            <a:fillRect/>
          </a:stretch>
        </p:blipFill>
        <p:spPr>
          <a:xfrm>
            <a:off x="5958500" y="3699600"/>
            <a:ext cx="1483800" cy="1126819"/>
          </a:xfrm>
          <a:prstGeom prst="rect">
            <a:avLst/>
          </a:prstGeom>
          <a:noFill/>
          <a:ln>
            <a:noFill/>
          </a:ln>
        </p:spPr>
      </p:pic>
      <p:pic>
        <p:nvPicPr>
          <p:cNvPr id="97" name="Google Shape;97;p16" title="DefenseChant.mp3">
            <a:hlinkClick r:id="rId11"/>
          </p:cNvPr>
          <p:cNvPicPr preferRelativeResize="0"/>
          <p:nvPr/>
        </p:nvPicPr>
        <p:blipFill>
          <a:blip r:embed="rId12">
            <a:alphaModFix/>
          </a:blip>
          <a:stretch>
            <a:fillRect/>
          </a:stretch>
        </p:blipFill>
        <p:spPr>
          <a:xfrm>
            <a:off x="8634013" y="64650"/>
            <a:ext cx="457200" cy="457200"/>
          </a:xfrm>
          <a:prstGeom prst="rect">
            <a:avLst/>
          </a:prstGeom>
          <a:noFill/>
          <a:ln>
            <a:noFill/>
          </a:ln>
        </p:spPr>
      </p:pic>
      <p:sp>
        <p:nvSpPr>
          <p:cNvPr id="98" name="Google Shape;98;p16"/>
          <p:cNvSpPr/>
          <p:nvPr/>
        </p:nvSpPr>
        <p:spPr>
          <a:xfrm>
            <a:off x="4099225" y="2650475"/>
            <a:ext cx="1483800" cy="570600"/>
          </a:xfrm>
          <a:prstGeom prst="wedgeRectCallout">
            <a:avLst>
              <a:gd fmla="val 711" name="adj1"/>
              <a:gd fmla="val 90046" name="adj2"/>
            </a:avLst>
          </a:prstGeom>
          <a:solidFill>
            <a:srgbClr val="FFFFFF"/>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Raleway"/>
                <a:ea typeface="Raleway"/>
                <a:cs typeface="Raleway"/>
                <a:sym typeface="Raleway"/>
              </a:rPr>
              <a:t>Quarterback</a:t>
            </a:r>
            <a:r>
              <a:rPr lang="en" sz="1100">
                <a:latin typeface="Raleway"/>
                <a:ea typeface="Raleway"/>
                <a:cs typeface="Raleway"/>
                <a:sym typeface="Raleway"/>
              </a:rPr>
              <a:t> Sacks</a:t>
            </a:r>
            <a:endParaRPr sz="1100">
              <a:latin typeface="Raleway"/>
              <a:ea typeface="Raleway"/>
              <a:cs typeface="Raleway"/>
              <a:sym typeface="Raleway"/>
            </a:endParaRPr>
          </a:p>
        </p:txBody>
      </p:sp>
      <p:pic>
        <p:nvPicPr>
          <p:cNvPr id="99" name="Google Shape;99;p16">
            <a:hlinkClick r:id="rId13"/>
          </p:cNvPr>
          <p:cNvPicPr preferRelativeResize="0"/>
          <p:nvPr/>
        </p:nvPicPr>
        <p:blipFill>
          <a:blip r:embed="rId14">
            <a:alphaModFix/>
          </a:blip>
          <a:stretch>
            <a:fillRect/>
          </a:stretch>
        </p:blipFill>
        <p:spPr>
          <a:xfrm>
            <a:off x="7893050" y="3319875"/>
            <a:ext cx="1059126" cy="1455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7"/>
          <p:cNvSpPr txBox="1"/>
          <p:nvPr/>
        </p:nvSpPr>
        <p:spPr>
          <a:xfrm>
            <a:off x="1999625" y="104950"/>
            <a:ext cx="2932800" cy="703800"/>
          </a:xfrm>
          <a:prstGeom prst="rect">
            <a:avLst/>
          </a:prstGeom>
          <a:solidFill>
            <a:srgbClr val="4C11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u="sng">
                <a:solidFill>
                  <a:srgbClr val="FFFFFF"/>
                </a:solidFill>
                <a:highlight>
                  <a:srgbClr val="4C1130"/>
                </a:highlight>
                <a:latin typeface="Raleway"/>
                <a:ea typeface="Raleway"/>
                <a:cs typeface="Raleway"/>
                <a:sym typeface="Raleway"/>
              </a:rPr>
              <a:t> </a:t>
            </a:r>
            <a:r>
              <a:rPr b="1" lang="en" sz="2900" u="sng">
                <a:solidFill>
                  <a:srgbClr val="FFFFFF"/>
                </a:solidFill>
                <a:highlight>
                  <a:srgbClr val="4C1130"/>
                </a:highlight>
                <a:latin typeface="Raleway"/>
                <a:ea typeface="Raleway"/>
                <a:cs typeface="Raleway"/>
                <a:sym typeface="Raleway"/>
              </a:rPr>
              <a:t>Training Camp</a:t>
            </a:r>
            <a:endParaRPr b="1" sz="1700" u="sng">
              <a:highlight>
                <a:srgbClr val="4C1130"/>
              </a:highlight>
            </a:endParaRPr>
          </a:p>
        </p:txBody>
      </p:sp>
      <p:sp>
        <p:nvSpPr>
          <p:cNvPr id="105" name="Google Shape;105;p17"/>
          <p:cNvSpPr/>
          <p:nvPr/>
        </p:nvSpPr>
        <p:spPr>
          <a:xfrm>
            <a:off x="0" y="808750"/>
            <a:ext cx="2614500" cy="1827900"/>
          </a:xfrm>
          <a:prstGeom prst="wedgeRoundRectCallout">
            <a:avLst>
              <a:gd fmla="val -20833" name="adj1"/>
              <a:gd fmla="val 62500" name="adj2"/>
              <a:gd fmla="val 0" name="adj3"/>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NFL players are workout warriors. Today you will have the opportunity to watch some of the most unique ways players prepare for the season. Also watch the video on how you can create your own workout from your own living room. Finally, make sure to complete the exit slip.. </a:t>
            </a:r>
            <a:endParaRPr sz="1100"/>
          </a:p>
        </p:txBody>
      </p:sp>
      <p:pic>
        <p:nvPicPr>
          <p:cNvPr id="106" name="Google Shape;106;p17" title="IMG_3197.mp4">
            <a:hlinkClick r:id="rId4"/>
          </p:cNvPr>
          <p:cNvPicPr preferRelativeResize="0"/>
          <p:nvPr/>
        </p:nvPicPr>
        <p:blipFill>
          <a:blip r:embed="rId5">
            <a:alphaModFix/>
          </a:blip>
          <a:stretch>
            <a:fillRect/>
          </a:stretch>
        </p:blipFill>
        <p:spPr>
          <a:xfrm>
            <a:off x="6428687" y="3092375"/>
            <a:ext cx="2483700" cy="1862775"/>
          </a:xfrm>
          <a:prstGeom prst="rect">
            <a:avLst/>
          </a:prstGeom>
          <a:noFill/>
          <a:ln>
            <a:noFill/>
          </a:ln>
        </p:spPr>
      </p:pic>
      <p:pic>
        <p:nvPicPr>
          <p:cNvPr id="107" name="Google Shape;107;p17" title="IMG_3202.mov">
            <a:hlinkClick r:id="rId6"/>
          </p:cNvPr>
          <p:cNvPicPr preferRelativeResize="0"/>
          <p:nvPr/>
        </p:nvPicPr>
        <p:blipFill>
          <a:blip r:embed="rId7">
            <a:alphaModFix/>
          </a:blip>
          <a:stretch>
            <a:fillRect/>
          </a:stretch>
        </p:blipFill>
        <p:spPr>
          <a:xfrm>
            <a:off x="3242875" y="3092387"/>
            <a:ext cx="2483700" cy="1862775"/>
          </a:xfrm>
          <a:prstGeom prst="rect">
            <a:avLst/>
          </a:prstGeom>
          <a:noFill/>
          <a:ln>
            <a:noFill/>
          </a:ln>
        </p:spPr>
      </p:pic>
      <p:pic>
        <p:nvPicPr>
          <p:cNvPr id="108" name="Google Shape;108;p17"/>
          <p:cNvPicPr preferRelativeResize="0"/>
          <p:nvPr/>
        </p:nvPicPr>
        <p:blipFill>
          <a:blip r:embed="rId8">
            <a:alphaModFix/>
          </a:blip>
          <a:stretch>
            <a:fillRect/>
          </a:stretch>
        </p:blipFill>
        <p:spPr>
          <a:xfrm>
            <a:off x="274649" y="2571750"/>
            <a:ext cx="2614500" cy="2614500"/>
          </a:xfrm>
          <a:prstGeom prst="rect">
            <a:avLst/>
          </a:prstGeom>
          <a:noFill/>
          <a:ln>
            <a:noFill/>
          </a:ln>
        </p:spPr>
      </p:pic>
      <p:pic>
        <p:nvPicPr>
          <p:cNvPr id="109" name="Google Shape;109;p17">
            <a:hlinkClick r:id="rId9"/>
          </p:cNvPr>
          <p:cNvPicPr preferRelativeResize="0"/>
          <p:nvPr/>
        </p:nvPicPr>
        <p:blipFill>
          <a:blip r:embed="rId10">
            <a:alphaModFix/>
          </a:blip>
          <a:stretch>
            <a:fillRect/>
          </a:stretch>
        </p:blipFill>
        <p:spPr>
          <a:xfrm>
            <a:off x="7795825" y="237976"/>
            <a:ext cx="1116550" cy="153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