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Neucha"/>
      <p:regular r:id="rId10"/>
    </p:embeddedFont>
    <p:embeddedFont>
      <p:font typeface="Josefin Sans"/>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JosefinSans-regular.fntdata"/><Relationship Id="rId10" Type="http://schemas.openxmlformats.org/officeDocument/2006/relationships/font" Target="fonts/Neucha-regular.fntdata"/><Relationship Id="rId13" Type="http://schemas.openxmlformats.org/officeDocument/2006/relationships/font" Target="fonts/JosefinSans-italic.fntdata"/><Relationship Id="rId12" Type="http://schemas.openxmlformats.org/officeDocument/2006/relationships/font" Target="fonts/Josefi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Josefi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a603fcf23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a603fcf23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 Create Spin ball on your finger.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a603fcf236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a603fcf236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 Create your own hoop and sock ball a film a trick shot.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603fcf236_0_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603fcf236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2.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1" Type="http://schemas.openxmlformats.org/officeDocument/2006/relationships/image" Target="../media/image13.jpg"/><Relationship Id="rId10" Type="http://schemas.openxmlformats.org/officeDocument/2006/relationships/hyperlink" Target="http://www.youtube.com/watch?v=oyjYgmsM00Q" TargetMode="External"/><Relationship Id="rId13" Type="http://schemas.openxmlformats.org/officeDocument/2006/relationships/image" Target="../media/image10.jpg"/><Relationship Id="rId12" Type="http://schemas.openxmlformats.org/officeDocument/2006/relationships/hyperlink" Target="http://www.youtube.com/watch?v=atlVu1pYFrg"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5.png"/><Relationship Id="rId9" Type="http://schemas.openxmlformats.org/officeDocument/2006/relationships/image" Target="../media/image5.png"/><Relationship Id="rId15" Type="http://schemas.openxmlformats.org/officeDocument/2006/relationships/image" Target="../media/image7.jpg"/><Relationship Id="rId14" Type="http://schemas.openxmlformats.org/officeDocument/2006/relationships/hyperlink" Target="http://www.youtube.com/watch?v=haNSxb3gT8U" TargetMode="External"/><Relationship Id="rId16" Type="http://schemas.openxmlformats.org/officeDocument/2006/relationships/image" Target="../media/image17.png"/><Relationship Id="rId5" Type="http://schemas.openxmlformats.org/officeDocument/2006/relationships/hyperlink" Target="http://www.youtube.com/watch?v=AdGeedbI1fg" TargetMode="External"/><Relationship Id="rId6" Type="http://schemas.openxmlformats.org/officeDocument/2006/relationships/image" Target="../media/image4.jpg"/><Relationship Id="rId7" Type="http://schemas.openxmlformats.org/officeDocument/2006/relationships/hyperlink" Target="http://www.youtube.com/watch?v=5lQ6P43YJdg" TargetMode="External"/><Relationship Id="rId8" Type="http://schemas.openxmlformats.org/officeDocument/2006/relationships/image" Target="../media/image11.jpg"/></Relationships>
</file>

<file path=ppt/slides/_rels/slide3.xml.rels><?xml version="1.0" encoding="UTF-8" standalone="yes"?><Relationships xmlns="http://schemas.openxmlformats.org/package/2006/relationships"><Relationship Id="rId11" Type="http://schemas.openxmlformats.org/officeDocument/2006/relationships/hyperlink" Target="http://www.youtube.com/watch?v=4_4CymXARWQ" TargetMode="External"/><Relationship Id="rId10" Type="http://schemas.openxmlformats.org/officeDocument/2006/relationships/image" Target="../media/image9.png"/><Relationship Id="rId13" Type="http://schemas.openxmlformats.org/officeDocument/2006/relationships/hyperlink" Target="http://www.youtube.com/watch?v=nWgcOlUQM4U" TargetMode="External"/><Relationship Id="rId12"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3.png"/><Relationship Id="rId9" Type="http://schemas.openxmlformats.org/officeDocument/2006/relationships/hyperlink" Target="https://www.youtube.com/watch?v=mzmew29H5H4&amp;feature=emb_logo" TargetMode="External"/><Relationship Id="rId15" Type="http://schemas.openxmlformats.org/officeDocument/2006/relationships/hyperlink" Target="https://www.youtube.com/watch?v=ue1NT3QhuVU" TargetMode="External"/><Relationship Id="rId14" Type="http://schemas.openxmlformats.org/officeDocument/2006/relationships/image" Target="../media/image1.jpg"/><Relationship Id="rId17" Type="http://schemas.openxmlformats.org/officeDocument/2006/relationships/image" Target="../media/image17.png"/><Relationship Id="rId16" Type="http://schemas.openxmlformats.org/officeDocument/2006/relationships/image" Target="../media/image5.png"/><Relationship Id="rId5" Type="http://schemas.openxmlformats.org/officeDocument/2006/relationships/hyperlink" Target="http://www.youtube.com/watch?v=PIIifRZpIlM" TargetMode="External"/><Relationship Id="rId6" Type="http://schemas.openxmlformats.org/officeDocument/2006/relationships/image" Target="../media/image8.jpg"/><Relationship Id="rId7" Type="http://schemas.openxmlformats.org/officeDocument/2006/relationships/hyperlink" Target="http://www.youtube.com/watch?v=c3SPZZInhFw" TargetMode="External"/><Relationship Id="rId8" Type="http://schemas.openxmlformats.org/officeDocument/2006/relationships/image" Target="../media/image16.jpg"/></Relationships>
</file>

<file path=ppt/slides/_rels/slide4.xml.rels><?xml version="1.0" encoding="UTF-8" standalone="yes"?><Relationships xmlns="http://schemas.openxmlformats.org/package/2006/relationships"><Relationship Id="rId11" Type="http://schemas.openxmlformats.org/officeDocument/2006/relationships/hyperlink" Target="http://www.youtube.com/watch?v=wuWE4T1DHCw" TargetMode="External"/><Relationship Id="rId10" Type="http://schemas.openxmlformats.org/officeDocument/2006/relationships/image" Target="../media/image23.jpg"/><Relationship Id="rId13" Type="http://schemas.openxmlformats.org/officeDocument/2006/relationships/image" Target="../media/image17.png"/><Relationship Id="rId12" Type="http://schemas.openxmlformats.org/officeDocument/2006/relationships/image" Target="../media/image20.jp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jpg"/><Relationship Id="rId4" Type="http://schemas.openxmlformats.org/officeDocument/2006/relationships/image" Target="../media/image21.png"/><Relationship Id="rId9" Type="http://schemas.openxmlformats.org/officeDocument/2006/relationships/hyperlink" Target="http://www.youtube.com/watch?v=N5Nsw0WHvX0" TargetMode="External"/><Relationship Id="rId5" Type="http://schemas.openxmlformats.org/officeDocument/2006/relationships/hyperlink" Target="http://www.youtube.com/watch?v=QhkqMQkY494" TargetMode="External"/><Relationship Id="rId6" Type="http://schemas.openxmlformats.org/officeDocument/2006/relationships/image" Target="../media/image24.jpg"/><Relationship Id="rId7" Type="http://schemas.openxmlformats.org/officeDocument/2006/relationships/hyperlink" Target="https://www.youtube.com/watch?v=XBoVDIvOrfI" TargetMode="External"/><Relationship Id="rId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56525" y="61000"/>
            <a:ext cx="8520600" cy="101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Josefin Sans"/>
                <a:ea typeface="Josefin Sans"/>
                <a:cs typeface="Josefin Sans"/>
                <a:sym typeface="Josefin Sans"/>
              </a:rPr>
              <a:t>Basketball Virtual Unit</a:t>
            </a:r>
            <a:endParaRPr>
              <a:solidFill>
                <a:srgbClr val="FFFFFF"/>
              </a:solidFill>
              <a:latin typeface="Josefin Sans"/>
              <a:ea typeface="Josefin Sans"/>
              <a:cs typeface="Josefin Sans"/>
              <a:sym typeface="Josefin Sans"/>
            </a:endParaRPr>
          </a:p>
        </p:txBody>
      </p:sp>
      <p:pic>
        <p:nvPicPr>
          <p:cNvPr descr="Bitmoji Image" id="55" name="Google Shape;55;p13"/>
          <p:cNvPicPr preferRelativeResize="0"/>
          <p:nvPr/>
        </p:nvPicPr>
        <p:blipFill>
          <a:blip r:embed="rId4">
            <a:alphaModFix/>
          </a:blip>
          <a:stretch>
            <a:fillRect/>
          </a:stretch>
        </p:blipFill>
        <p:spPr>
          <a:xfrm>
            <a:off x="689700" y="1111413"/>
            <a:ext cx="3790950" cy="3790950"/>
          </a:xfrm>
          <a:prstGeom prst="rect">
            <a:avLst/>
          </a:prstGeom>
          <a:noFill/>
          <a:ln>
            <a:noFill/>
          </a:ln>
        </p:spPr>
      </p:pic>
      <p:pic>
        <p:nvPicPr>
          <p:cNvPr id="56" name="Google Shape;56;p13"/>
          <p:cNvPicPr preferRelativeResize="0"/>
          <p:nvPr/>
        </p:nvPicPr>
        <p:blipFill>
          <a:blip r:embed="rId5">
            <a:alphaModFix/>
          </a:blip>
          <a:stretch>
            <a:fillRect/>
          </a:stretch>
        </p:blipFill>
        <p:spPr>
          <a:xfrm>
            <a:off x="5331025" y="1176600"/>
            <a:ext cx="3660575" cy="3660575"/>
          </a:xfrm>
          <a:prstGeom prst="rect">
            <a:avLst/>
          </a:prstGeom>
          <a:noFill/>
          <a:ln>
            <a:noFill/>
          </a:ln>
        </p:spPr>
      </p:pic>
      <p:sp>
        <p:nvSpPr>
          <p:cNvPr id="57" name="Google Shape;57;p13"/>
          <p:cNvSpPr txBox="1"/>
          <p:nvPr/>
        </p:nvSpPr>
        <p:spPr>
          <a:xfrm>
            <a:off x="6163975" y="1802250"/>
            <a:ext cx="2055300" cy="29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Josefin Sans"/>
                <a:ea typeface="Josefin Sans"/>
                <a:cs typeface="Josefin Sans"/>
                <a:sym typeface="Josefin Sans"/>
              </a:rPr>
              <a:t>Day 1: Rules and History</a:t>
            </a:r>
            <a:endParaRPr b="1" sz="2000">
              <a:solidFill>
                <a:srgbClr val="FFFFFF"/>
              </a:solidFill>
              <a:latin typeface="Josefin Sans"/>
              <a:ea typeface="Josefin Sans"/>
              <a:cs typeface="Josefin Sans"/>
              <a:sym typeface="Josefin Sans"/>
            </a:endParaRPr>
          </a:p>
          <a:p>
            <a:pPr indent="0" lvl="0" marL="0" rtl="0" algn="l">
              <a:spcBef>
                <a:spcPts val="0"/>
              </a:spcBef>
              <a:spcAft>
                <a:spcPts val="0"/>
              </a:spcAft>
              <a:buNone/>
            </a:pPr>
            <a:r>
              <a:t/>
            </a:r>
            <a:endParaRPr b="1" sz="2000">
              <a:solidFill>
                <a:srgbClr val="FFFFFF"/>
              </a:solidFill>
              <a:latin typeface="Josefin Sans"/>
              <a:ea typeface="Josefin Sans"/>
              <a:cs typeface="Josefin Sans"/>
              <a:sym typeface="Josefin Sans"/>
            </a:endParaRPr>
          </a:p>
          <a:p>
            <a:pPr indent="0" lvl="0" marL="0" rtl="0" algn="l">
              <a:spcBef>
                <a:spcPts val="0"/>
              </a:spcBef>
              <a:spcAft>
                <a:spcPts val="0"/>
              </a:spcAft>
              <a:buNone/>
            </a:pPr>
            <a:r>
              <a:rPr b="1" lang="en" sz="2000">
                <a:solidFill>
                  <a:srgbClr val="FFFFFF"/>
                </a:solidFill>
                <a:latin typeface="Josefin Sans"/>
                <a:ea typeface="Josefin Sans"/>
                <a:cs typeface="Josefin Sans"/>
                <a:sym typeface="Josefin Sans"/>
              </a:rPr>
              <a:t>Day 2: Offense and Shooting</a:t>
            </a:r>
            <a:endParaRPr b="1" sz="2000">
              <a:solidFill>
                <a:srgbClr val="FFFFFF"/>
              </a:solidFill>
              <a:latin typeface="Josefin Sans"/>
              <a:ea typeface="Josefin Sans"/>
              <a:cs typeface="Josefin Sans"/>
              <a:sym typeface="Josefin Sans"/>
            </a:endParaRPr>
          </a:p>
          <a:p>
            <a:pPr indent="0" lvl="0" marL="0" rtl="0" algn="l">
              <a:spcBef>
                <a:spcPts val="0"/>
              </a:spcBef>
              <a:spcAft>
                <a:spcPts val="0"/>
              </a:spcAft>
              <a:buNone/>
            </a:pPr>
            <a:r>
              <a:t/>
            </a:r>
            <a:endParaRPr b="1" sz="2000">
              <a:solidFill>
                <a:srgbClr val="FFFFFF"/>
              </a:solidFill>
              <a:latin typeface="Josefin Sans"/>
              <a:ea typeface="Josefin Sans"/>
              <a:cs typeface="Josefin Sans"/>
              <a:sym typeface="Josefin Sans"/>
            </a:endParaRPr>
          </a:p>
          <a:p>
            <a:pPr indent="0" lvl="0" marL="0" rtl="0" algn="l">
              <a:spcBef>
                <a:spcPts val="0"/>
              </a:spcBef>
              <a:spcAft>
                <a:spcPts val="0"/>
              </a:spcAft>
              <a:buNone/>
            </a:pPr>
            <a:r>
              <a:rPr b="1" lang="en" sz="2000">
                <a:solidFill>
                  <a:srgbClr val="FFFFFF"/>
                </a:solidFill>
                <a:latin typeface="Josefin Sans"/>
                <a:ea typeface="Josefin Sans"/>
                <a:cs typeface="Josefin Sans"/>
                <a:sym typeface="Josefin Sans"/>
              </a:rPr>
              <a:t>Day 3: Defense and Test</a:t>
            </a:r>
            <a:endParaRPr b="1" sz="2000">
              <a:solidFill>
                <a:srgbClr val="FFFFFF"/>
              </a:solidFill>
              <a:latin typeface="Josefin Sans"/>
              <a:ea typeface="Josefin Sans"/>
              <a:cs typeface="Josefin Sans"/>
              <a:sym typeface="Josefi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246825" y="180325"/>
            <a:ext cx="371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Josefin Sans"/>
                <a:ea typeface="Josefin Sans"/>
                <a:cs typeface="Josefin Sans"/>
                <a:sym typeface="Josefin Sans"/>
              </a:rPr>
              <a:t>Day 1: Rules &amp; History</a:t>
            </a:r>
            <a:endParaRPr>
              <a:solidFill>
                <a:srgbClr val="FFFFFF"/>
              </a:solidFill>
              <a:latin typeface="Josefin Sans"/>
              <a:ea typeface="Josefin Sans"/>
              <a:cs typeface="Josefin Sans"/>
              <a:sym typeface="Josefin Sans"/>
            </a:endParaRPr>
          </a:p>
        </p:txBody>
      </p:sp>
      <p:pic>
        <p:nvPicPr>
          <p:cNvPr descr="Bitmoji Image" id="63" name="Google Shape;63;p14"/>
          <p:cNvPicPr preferRelativeResize="0"/>
          <p:nvPr/>
        </p:nvPicPr>
        <p:blipFill rotWithShape="1">
          <a:blip r:embed="rId4">
            <a:alphaModFix/>
          </a:blip>
          <a:srcRect b="0" l="32479" r="32656" t="3735"/>
          <a:stretch/>
        </p:blipFill>
        <p:spPr>
          <a:xfrm>
            <a:off x="1978250" y="1322838"/>
            <a:ext cx="1064575" cy="2939300"/>
          </a:xfrm>
          <a:prstGeom prst="rect">
            <a:avLst/>
          </a:prstGeom>
          <a:noFill/>
          <a:ln>
            <a:noFill/>
          </a:ln>
        </p:spPr>
      </p:pic>
      <p:pic>
        <p:nvPicPr>
          <p:cNvPr descr="On this day in 1891, a group of boys at a YMCA played the first-ever game of basketball. But the story is bigger than the sport - it's about inventor James Naismith &amp; his heart for service. &#10;&#10;So the next time you catch a basketball game, think about James Naismith and his heart for service. What would it look like for us to see the challenges in our community as an opportunity for innovation and creativity as well?" id="64" name="Google Shape;64;p14" title="James Naismith &amp; the Invention of Basketball">
            <a:hlinkClick r:id="rId5"/>
          </p:cNvPr>
          <p:cNvPicPr preferRelativeResize="0"/>
          <p:nvPr/>
        </p:nvPicPr>
        <p:blipFill>
          <a:blip r:embed="rId6">
            <a:alphaModFix/>
          </a:blip>
          <a:stretch>
            <a:fillRect/>
          </a:stretch>
        </p:blipFill>
        <p:spPr>
          <a:xfrm>
            <a:off x="6101175" y="269875"/>
            <a:ext cx="2839000" cy="2129250"/>
          </a:xfrm>
          <a:prstGeom prst="rect">
            <a:avLst/>
          </a:prstGeom>
          <a:noFill/>
          <a:ln>
            <a:noFill/>
          </a:ln>
        </p:spPr>
      </p:pic>
      <p:pic>
        <p:nvPicPr>
          <p:cNvPr descr="Thanks for watching. Dont forget to like and subscribe!!!&#10;&#10;The Harlem globetrotters are a very entertaining team to watch as they do a bunch of tricks and funny plays. But not many know the importance and impact that they had on the NBA. They made history and changed the nba forever when they beat a NBA team!!!&#10;&#10;I do not own any of these clips!!" id="65" name="Google Shape;65;p14" title="The Time The Harlem Globetrotters Beat A NBA Team!!">
            <a:hlinkClick r:id="rId7"/>
          </p:cNvPr>
          <p:cNvPicPr preferRelativeResize="0"/>
          <p:nvPr/>
        </p:nvPicPr>
        <p:blipFill>
          <a:blip r:embed="rId8">
            <a:alphaModFix/>
          </a:blip>
          <a:stretch>
            <a:fillRect/>
          </a:stretch>
        </p:blipFill>
        <p:spPr>
          <a:xfrm>
            <a:off x="3606500" y="830448"/>
            <a:ext cx="1931000" cy="1448250"/>
          </a:xfrm>
          <a:prstGeom prst="rect">
            <a:avLst/>
          </a:prstGeom>
          <a:noFill/>
          <a:ln>
            <a:noFill/>
          </a:ln>
        </p:spPr>
      </p:pic>
      <p:sp>
        <p:nvSpPr>
          <p:cNvPr id="66" name="Google Shape;66;p14"/>
          <p:cNvSpPr/>
          <p:nvPr/>
        </p:nvSpPr>
        <p:spPr>
          <a:xfrm>
            <a:off x="6307175" y="3075488"/>
            <a:ext cx="1160700" cy="16125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1500">
                <a:latin typeface="Neucha"/>
                <a:ea typeface="Neucha"/>
                <a:cs typeface="Neucha"/>
                <a:sym typeface="Neucha"/>
              </a:rPr>
              <a:t>5th Grade</a:t>
            </a:r>
            <a:endParaRPr sz="1500">
              <a:latin typeface="Neucha"/>
              <a:ea typeface="Neucha"/>
              <a:cs typeface="Neucha"/>
              <a:sym typeface="Neucha"/>
            </a:endParaRPr>
          </a:p>
          <a:p>
            <a:pPr indent="0" lvl="0" marL="0" rtl="0" algn="ctr">
              <a:spcBef>
                <a:spcPts val="0"/>
              </a:spcBef>
              <a:spcAft>
                <a:spcPts val="0"/>
              </a:spcAft>
              <a:buNone/>
            </a:pPr>
            <a:r>
              <a:rPr lang="en" sz="1500">
                <a:latin typeface="Neucha"/>
                <a:ea typeface="Neucha"/>
                <a:cs typeface="Neucha"/>
                <a:sym typeface="Neucha"/>
              </a:rPr>
              <a:t>6th Grade</a:t>
            </a:r>
            <a:endParaRPr sz="1500">
              <a:latin typeface="Neucha"/>
              <a:ea typeface="Neucha"/>
              <a:cs typeface="Neucha"/>
              <a:sym typeface="Neucha"/>
            </a:endParaRPr>
          </a:p>
          <a:p>
            <a:pPr indent="0" lvl="0" marL="0" rtl="0" algn="ctr">
              <a:spcBef>
                <a:spcPts val="0"/>
              </a:spcBef>
              <a:spcAft>
                <a:spcPts val="0"/>
              </a:spcAft>
              <a:buNone/>
            </a:pPr>
            <a:r>
              <a:rPr lang="en" sz="1500">
                <a:latin typeface="Neucha"/>
                <a:ea typeface="Neucha"/>
                <a:cs typeface="Neucha"/>
                <a:sym typeface="Neucha"/>
              </a:rPr>
              <a:t>7th Grade</a:t>
            </a:r>
            <a:endParaRPr sz="1500">
              <a:latin typeface="Neucha"/>
              <a:ea typeface="Neucha"/>
              <a:cs typeface="Neucha"/>
              <a:sym typeface="Neucha"/>
            </a:endParaRPr>
          </a:p>
          <a:p>
            <a:pPr indent="0" lvl="0" marL="0" rtl="0" algn="ctr">
              <a:spcBef>
                <a:spcPts val="0"/>
              </a:spcBef>
              <a:spcAft>
                <a:spcPts val="0"/>
              </a:spcAft>
              <a:buNone/>
            </a:pPr>
            <a:r>
              <a:rPr lang="en" sz="1500">
                <a:latin typeface="Neucha"/>
                <a:ea typeface="Neucha"/>
                <a:cs typeface="Neucha"/>
                <a:sym typeface="Neucha"/>
              </a:rPr>
              <a:t>8th Grade</a:t>
            </a:r>
            <a:endParaRPr sz="1500">
              <a:latin typeface="Neucha"/>
              <a:ea typeface="Neucha"/>
              <a:cs typeface="Neucha"/>
              <a:sym typeface="Neucha"/>
            </a:endParaRPr>
          </a:p>
        </p:txBody>
      </p:sp>
      <p:pic>
        <p:nvPicPr>
          <p:cNvPr id="67" name="Google Shape;67;p14"/>
          <p:cNvPicPr preferRelativeResize="0"/>
          <p:nvPr/>
        </p:nvPicPr>
        <p:blipFill>
          <a:blip r:embed="rId9">
            <a:alphaModFix/>
          </a:blip>
          <a:stretch>
            <a:fillRect/>
          </a:stretch>
        </p:blipFill>
        <p:spPr>
          <a:xfrm rot="10">
            <a:off x="6154275" y="2991429"/>
            <a:ext cx="1261751" cy="709920"/>
          </a:xfrm>
          <a:prstGeom prst="rect">
            <a:avLst/>
          </a:prstGeom>
          <a:noFill/>
          <a:ln>
            <a:noFill/>
          </a:ln>
        </p:spPr>
      </p:pic>
      <p:sp>
        <p:nvSpPr>
          <p:cNvPr id="68" name="Google Shape;68;p14"/>
          <p:cNvSpPr/>
          <p:nvPr/>
        </p:nvSpPr>
        <p:spPr>
          <a:xfrm>
            <a:off x="7071525" y="2571753"/>
            <a:ext cx="1163400" cy="1047600"/>
          </a:xfrm>
          <a:prstGeom prst="star5">
            <a:avLst>
              <a:gd fmla="val 19098" name="adj"/>
              <a:gd fmla="val 105146" name="hf"/>
              <a:gd fmla="val 110557" name="vf"/>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FFFFFF"/>
                </a:solidFill>
              </a:rPr>
              <a:t>10 CreditPoints Extra !</a:t>
            </a:r>
            <a:endParaRPr sz="700">
              <a:solidFill>
                <a:srgbClr val="FFFFFF"/>
              </a:solidFill>
            </a:endParaRPr>
          </a:p>
        </p:txBody>
      </p:sp>
      <p:sp>
        <p:nvSpPr>
          <p:cNvPr id="69" name="Google Shape;69;p14"/>
          <p:cNvSpPr/>
          <p:nvPr/>
        </p:nvSpPr>
        <p:spPr>
          <a:xfrm>
            <a:off x="5680725" y="102350"/>
            <a:ext cx="1064700" cy="29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History</a:t>
            </a:r>
            <a:endParaRPr>
              <a:latin typeface="Josefin Sans"/>
              <a:ea typeface="Josefin Sans"/>
              <a:cs typeface="Josefin Sans"/>
              <a:sym typeface="Josefin Sans"/>
            </a:endParaRPr>
          </a:p>
        </p:txBody>
      </p:sp>
      <p:sp>
        <p:nvSpPr>
          <p:cNvPr id="70" name="Google Shape;70;p14"/>
          <p:cNvSpPr/>
          <p:nvPr/>
        </p:nvSpPr>
        <p:spPr>
          <a:xfrm>
            <a:off x="3966225" y="575750"/>
            <a:ext cx="1931100" cy="25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Harlem </a:t>
            </a:r>
            <a:r>
              <a:rPr lang="en">
                <a:latin typeface="Josefin Sans"/>
                <a:ea typeface="Josefin Sans"/>
                <a:cs typeface="Josefin Sans"/>
                <a:sym typeface="Josefin Sans"/>
              </a:rPr>
              <a:t>Globetrotters</a:t>
            </a:r>
            <a:endParaRPr>
              <a:latin typeface="Josefin Sans"/>
              <a:ea typeface="Josefin Sans"/>
              <a:cs typeface="Josefin Sans"/>
              <a:sym typeface="Josefin Sans"/>
            </a:endParaRPr>
          </a:p>
        </p:txBody>
      </p:sp>
      <p:pic>
        <p:nvPicPr>
          <p:cNvPr descr="How to play basketball?&#10;Basketball is a team sport of 15 players with only 5 allowed on the court at any time.&#10;Each team consists of two forwards, two guards and one center player.&#10;The basketball game starts with a jump ball or tip-off.&#10;The referee throws the ball into the air in the center circle and 1 player from each team leaps up and tries to tap the ball away.&#10;The game time is split up into 4 twelve-minute quarters.&#10;The objective of the game is to throw the ball into a hoop to score points.&#10;&#10;We will explain to you how does the basketball game starts?&#10;Learn about basketball court dimensions and layout?&#10;We will also teach you all the basketball basic rules.&#10;We will explain in detail about dribbling the ball &amp; double-dribbling.&#10;Learn what is Carrying the ball?&#10;What is a Backcourt violation?&#10;You will also learn what is Traveling, Three in the key, Shot clock violation, Throw-in, Goaltending, Charging violation and Free throw in a basketball game?&#10;&#10;Please Subscribe To Our Youtube Channel&#10;https://www.Youtube.com/c/MrAnimate&#10;Music: https://www.youtube.com/audiolibrary/music?nv=1&#10;Music Name: Like Lee&#10;&#10;Disclaimer&#10; We do not &quot;own&quot; any of the copyrighted media, we are merely &quot;hosting&quot; it, from the point of learning &amp; information purposes only.&#10; We have no affiliation with the company.&#10; All product and company names are trademarks™️ or registered®️ trademarks of their respective holders.&#10; The use of them does not imply any affiliation with or endorsement by them.&#10;&#10;Comment, like and share this video.&#10;Please Subscribe and, press the bell icon to check out the next video.&#10;Stay tuned for the next video.&#10;Don’t forget to subscribe to our YouTube channel.&#10;&#10;#Basketball #RulesOfBasketball #BasketballRules" id="71" name="Google Shape;71;p14" title="Rules of Basketball : How to Play Basketball : Basketball Rules for Beginners">
            <a:hlinkClick r:id="rId10"/>
          </p:cNvPr>
          <p:cNvPicPr preferRelativeResize="0"/>
          <p:nvPr/>
        </p:nvPicPr>
        <p:blipFill>
          <a:blip r:embed="rId11">
            <a:alphaModFix/>
          </a:blip>
          <a:stretch>
            <a:fillRect/>
          </a:stretch>
        </p:blipFill>
        <p:spPr>
          <a:xfrm>
            <a:off x="3006488" y="2888563"/>
            <a:ext cx="2890825" cy="1986375"/>
          </a:xfrm>
          <a:prstGeom prst="rect">
            <a:avLst/>
          </a:prstGeom>
          <a:noFill/>
          <a:ln>
            <a:noFill/>
          </a:ln>
        </p:spPr>
      </p:pic>
      <p:sp>
        <p:nvSpPr>
          <p:cNvPr id="72" name="Google Shape;72;p14"/>
          <p:cNvSpPr/>
          <p:nvPr/>
        </p:nvSpPr>
        <p:spPr>
          <a:xfrm>
            <a:off x="2958250" y="2520550"/>
            <a:ext cx="1064700" cy="29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Rules</a:t>
            </a:r>
            <a:endParaRPr>
              <a:latin typeface="Josefin Sans"/>
              <a:ea typeface="Josefin Sans"/>
              <a:cs typeface="Josefin Sans"/>
              <a:sym typeface="Josefin Sans"/>
            </a:endParaRPr>
          </a:p>
        </p:txBody>
      </p:sp>
      <p:sp>
        <p:nvSpPr>
          <p:cNvPr id="73" name="Google Shape;73;p14"/>
          <p:cNvSpPr/>
          <p:nvPr/>
        </p:nvSpPr>
        <p:spPr>
          <a:xfrm>
            <a:off x="216975" y="1794125"/>
            <a:ext cx="1779600" cy="396600"/>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Josefin Sans"/>
                <a:ea typeface="Josefin Sans"/>
                <a:cs typeface="Josefin Sans"/>
                <a:sym typeface="Josefin Sans"/>
              </a:rPr>
              <a:t>[No Days Off]</a:t>
            </a:r>
            <a:endParaRPr sz="1700">
              <a:latin typeface="Josefin Sans"/>
              <a:ea typeface="Josefin Sans"/>
              <a:cs typeface="Josefin Sans"/>
              <a:sym typeface="Josefin Sans"/>
            </a:endParaRPr>
          </a:p>
        </p:txBody>
      </p:sp>
      <p:pic>
        <p:nvPicPr>
          <p:cNvPr descr="12-year-old Cino Nagin has one of the most unique set of basketball skills you’ll ever see!&#10;&#10;💪 BRAND NEW NO DAYS OFF MERCH: https://shop.whistlesports.com/collections/no-days-off&#10;&#10;Want a chance to be featured on your own episode of No Days Off? Apply here! https://whistle.video/2xmTLAB&#10;&#10;COMMENT with someone or something you want to see on the next episode of No Days Off! &#10;&#10;📲 Text us at 917-905-9069! &#10;&#10;MORE Whistle&#10;No Days Off: https://www.youtube.com/watch?v=3qMefL1pEIc&amp;list=PL9TCweIMrgOf_5aCdnSujlcpP-FBIQY_2&#10;My Hustle: https://www.youtube.com/watch?v=bMW7aEC9-Nw&amp;list=PL9TCweIMrgOdkim4e2foRmu6DXWqelBSx&#10;Sceptic Fortnite Challenge: https://www.youtube.com/watch?v=u6fqlcMfjWs&amp;list=PL9TCweIMrgOcHLdgqVa06cMdYCzrCpRc6&#10;I Could Do That: https://www.youtube.com/watch?v=aVmKNcpnFaA&amp;list=PL9TCweIMrgOd_kK_mniuOKiA0ERYzfF9x&#10;Bad Jokes: https://www.youtube.com/watch?v=7ZNkITsswxQ&amp;list=PL9TCweIMrgOc9aolSeMp0PVAazDujZnIq&#10;My Hustle: https://www.youtube.com/watch?v=NQoOnHa5jVs&amp;list=PL9TCweIMrgOdkim4e2foRmu6DXWqelBSx&#10;Dunk Diaries: https://www.youtube.com/watch?v=q6ZWODq6t7M&amp;list=PL9TCweIMrgOcfhNWIGojKglFgV29XjECj&#10;Dunk League: https://www.youtube.com/watch?v=aULQuyGUmJs&amp;list=PL9TCweIMrgOdnigdKf7v2au3J1xlpQ6fa&#10;&#10;SUBSCRIBE to Whistle for more awesome videos! - http://goo.gl/y2JNsG &#10; &#10;CLICK HERE for check out our store! https://whistle.video/WhistleMerch &#10; &#10;Still want more Whistle? Follow us on: &#10; &#10;FACEBOOK: http://facebook.com/whistlesports &#10;INSTAGRAM: http://instagram.com/whistlesports &#10;TWITTER: https://twitter.com/whistlesports &#10;SNAPCHAT: &quot;whistlesports&quot; &#10; &#10;The music we use: https://goo.gl/IMZC9A - AMAZING for YouTubers! &#10; &#10;WHAT IS WHISTLE? &#10; &#10;Whistle is an entertainment brand that creates and distributes video content that is positive, relatable, and uplifting. &#10; &#10;Visit us at http://whistlesports.com/ and COMMENT below with what you want to see next!" id="74" name="Google Shape;74;p14" title="12-Year-Old Basketball PHENOM | The Next GREAT Point Guard? 👀">
            <a:hlinkClick r:id="rId12"/>
          </p:cNvPr>
          <p:cNvPicPr preferRelativeResize="0"/>
          <p:nvPr/>
        </p:nvPicPr>
        <p:blipFill>
          <a:blip r:embed="rId13">
            <a:alphaModFix/>
          </a:blip>
          <a:stretch>
            <a:fillRect/>
          </a:stretch>
        </p:blipFill>
        <p:spPr>
          <a:xfrm>
            <a:off x="216975" y="2278700"/>
            <a:ext cx="1779600" cy="1334674"/>
          </a:xfrm>
          <a:prstGeom prst="rect">
            <a:avLst/>
          </a:prstGeom>
          <a:noFill/>
          <a:ln>
            <a:noFill/>
          </a:ln>
        </p:spPr>
      </p:pic>
      <p:pic>
        <p:nvPicPr>
          <p:cNvPr descr="9-year-old Jaliyah Manuel is destined for greatness...&#10;&#10;COMMENT with a team you would love to see Jaliyah play for!&#10;&#10;MORE No Days Off&#10;→ 7-Year-Old Football PRODIGY: http://whistle.video/NoDaysOffBlaze&#10;→ Next Serena Williams: http://whistle.video/2P6TGoG&#10;→ Chad Johnson's Daughter is a SUPERSTAR: http://whistle.video/ChaielJohnsonNDO&#10;→ 11-Year-Old Boxing Prodigy: http://bit.ly/2JcvoKp&#10;→ World's Fastest BMX Rider: https://whistle.video/FastestBMXRider&#10;→ 7-Year-Old One Armed Golfer: https://whistle.video/2vM1mEo&#10;→ 15-Year-Old Bryce Harper: http://whistle.video/2MVFs8d&#10;→ Homeless Shelter to Jr. Olympics: http://bit.ly/NoDaysOffS2E1&#10;→ Fastest Cup Stacking Ever: http://bit.ly/2IidjH3&#10;→ Hitting a 250mph Fastball: http://bit.ly/2w69a7g&#10;→ 11-Year-Old With A College Football Scholarship: http://bit.ly/2r9WCH4&#10;&#10;SUBSCRIBE to Whistle for more awesome videos! - http://goo.gl/y2JNsG&#10;&#10;Still want more Whistle? Follow us on:&#10;&#10;FACEBOOK: http://facebook.com/whistlesports&#10;INSTAGRAM: http://instagram.com/whistlesports&#10;TWITTER: https://twitter.com/whistlesports&#10;SNAPCHAT: &quot;whistlesports&quot;&#10;&#10;WHAT IS WHISTLE?&#10;&#10;Whistle brings you the realest and most unexpected content led by our community of unbelievable creators. Visit us at http://whistlesports.com/ and COMMENT below with what you want to see next! #Whistle #Sports&#10;&#10;Check out ALL our Whistle Merch! https://whistle.video/WhistleStoreYT" id="75" name="Google Shape;75;p14" title="9-Year-Old Wants To Be The FIRST Female NBA Player">
            <a:hlinkClick r:id="rId14"/>
          </p:cNvPr>
          <p:cNvPicPr preferRelativeResize="0"/>
          <p:nvPr/>
        </p:nvPicPr>
        <p:blipFill>
          <a:blip r:embed="rId15">
            <a:alphaModFix/>
          </a:blip>
          <a:stretch>
            <a:fillRect/>
          </a:stretch>
        </p:blipFill>
        <p:spPr>
          <a:xfrm>
            <a:off x="216975" y="3701350"/>
            <a:ext cx="1779600" cy="1334700"/>
          </a:xfrm>
          <a:prstGeom prst="rect">
            <a:avLst/>
          </a:prstGeom>
          <a:noFill/>
          <a:ln>
            <a:noFill/>
          </a:ln>
        </p:spPr>
      </p:pic>
      <p:pic>
        <p:nvPicPr>
          <p:cNvPr id="76" name="Google Shape;76;p14"/>
          <p:cNvPicPr preferRelativeResize="0"/>
          <p:nvPr/>
        </p:nvPicPr>
        <p:blipFill>
          <a:blip r:embed="rId16">
            <a:alphaModFix/>
          </a:blip>
          <a:stretch>
            <a:fillRect/>
          </a:stretch>
        </p:blipFill>
        <p:spPr>
          <a:xfrm>
            <a:off x="8311502" y="3988437"/>
            <a:ext cx="762172" cy="10476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5"/>
          <p:cNvSpPr txBox="1"/>
          <p:nvPr>
            <p:ph type="title"/>
          </p:nvPr>
        </p:nvSpPr>
        <p:spPr>
          <a:xfrm>
            <a:off x="0" y="0"/>
            <a:ext cx="482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Josefin Sans"/>
                <a:ea typeface="Josefin Sans"/>
                <a:cs typeface="Josefin Sans"/>
                <a:sym typeface="Josefin Sans"/>
              </a:rPr>
              <a:t>Day 2: Offense &amp; Shooting</a:t>
            </a:r>
            <a:endParaRPr>
              <a:solidFill>
                <a:srgbClr val="FFFFFF"/>
              </a:solidFill>
              <a:latin typeface="Josefin Sans"/>
              <a:ea typeface="Josefin Sans"/>
              <a:cs typeface="Josefin Sans"/>
              <a:sym typeface="Josefin Sans"/>
            </a:endParaRPr>
          </a:p>
        </p:txBody>
      </p:sp>
      <p:pic>
        <p:nvPicPr>
          <p:cNvPr descr="drinking water" id="82" name="Google Shape;82;p15"/>
          <p:cNvPicPr preferRelativeResize="0"/>
          <p:nvPr/>
        </p:nvPicPr>
        <p:blipFill rotWithShape="1">
          <a:blip r:embed="rId4">
            <a:alphaModFix/>
          </a:blip>
          <a:srcRect b="0" l="26306" r="19598" t="17437"/>
          <a:stretch/>
        </p:blipFill>
        <p:spPr>
          <a:xfrm>
            <a:off x="4331988" y="2328658"/>
            <a:ext cx="1815787" cy="2771318"/>
          </a:xfrm>
          <a:prstGeom prst="rect">
            <a:avLst/>
          </a:prstGeom>
          <a:noFill/>
          <a:ln>
            <a:noFill/>
          </a:ln>
        </p:spPr>
      </p:pic>
      <p:pic>
        <p:nvPicPr>
          <p:cNvPr descr="Get Your FREE Scoring Program Here ➤ http://ilovebasketballtraining.com/guardpackage-yt&#10;&#10;Connect With ILoveBasketballTV Here:&#10;YouTube ➤ http://youtube.com/ilovebasketballtv&#10;Instagram ➤ http://instagram.com/ilovebasketballtv&#10;Facebook ➤ http://facebook.com/ilovebasketballtv" id="83" name="Google Shape;83;p15" title="5 Simple Basketball Moves ANYONE CAN DO!">
            <a:hlinkClick r:id="rId5"/>
          </p:cNvPr>
          <p:cNvPicPr preferRelativeResize="0"/>
          <p:nvPr/>
        </p:nvPicPr>
        <p:blipFill>
          <a:blip r:embed="rId6">
            <a:alphaModFix/>
          </a:blip>
          <a:stretch>
            <a:fillRect/>
          </a:stretch>
        </p:blipFill>
        <p:spPr>
          <a:xfrm>
            <a:off x="5779775" y="3198725"/>
            <a:ext cx="2250325" cy="1687750"/>
          </a:xfrm>
          <a:prstGeom prst="rect">
            <a:avLst/>
          </a:prstGeom>
          <a:noFill/>
          <a:ln>
            <a:noFill/>
          </a:ln>
        </p:spPr>
      </p:pic>
      <p:pic>
        <p:nvPicPr>
          <p:cNvPr descr="Learn how to dribble a basketball in this video. These are basketball dribbling drills for kids, so have your youngster dribble while watching.&#10;&#10;To claim your free workout, click here: https://superhandles.net/youthdribblingdrills&#10;&#10;Learn youth basketball dribbling drills in this free workout: https://superhandles.net/youthdribblingdrills&#10;&#10;Jon &quot;Superhandles&quot; Hildebrandt demonstrates how to dribble a basketball. If you have a child or grandchild who likes basketball, this video can help!&#10;&#10;This YouTube video contains appearances by Lamar Hurd (Pac 12 Announcer), G. Johnson, and Bill Schonely (former Portland Trail Blazers' Announcer).&#10;&#10;Lamar Hurd called Hildebrandt &quot;the best ball handler in the country, hands down!&quot;&#10;&#10;Get your free dribbling video here: https://superhandles.net/youthbasketballdrills&#10;&#10;Share this YouTube video with this link:&#10;https://youtu.be/c3SPZZInhFw" id="84" name="Google Shape;84;p15" title="How to Dribble a Basketball | Dribbling Drills For Kids [Youth Basketball Drills]">
            <a:hlinkClick r:id="rId7"/>
          </p:cNvPr>
          <p:cNvPicPr preferRelativeResize="0"/>
          <p:nvPr/>
        </p:nvPicPr>
        <p:blipFill>
          <a:blip r:embed="rId8">
            <a:alphaModFix/>
          </a:blip>
          <a:stretch>
            <a:fillRect/>
          </a:stretch>
        </p:blipFill>
        <p:spPr>
          <a:xfrm>
            <a:off x="6589825" y="1637700"/>
            <a:ext cx="1923526" cy="1442650"/>
          </a:xfrm>
          <a:prstGeom prst="rect">
            <a:avLst/>
          </a:prstGeom>
          <a:noFill/>
          <a:ln>
            <a:noFill/>
          </a:ln>
        </p:spPr>
      </p:pic>
      <p:pic>
        <p:nvPicPr>
          <p:cNvPr id="85" name="Google Shape;85;p15">
            <a:hlinkClick r:id="rId9"/>
          </p:cNvPr>
          <p:cNvPicPr preferRelativeResize="0"/>
          <p:nvPr/>
        </p:nvPicPr>
        <p:blipFill>
          <a:blip r:embed="rId10">
            <a:alphaModFix/>
          </a:blip>
          <a:stretch>
            <a:fillRect/>
          </a:stretch>
        </p:blipFill>
        <p:spPr>
          <a:xfrm>
            <a:off x="7073089" y="127950"/>
            <a:ext cx="957000" cy="946826"/>
          </a:xfrm>
          <a:prstGeom prst="rect">
            <a:avLst/>
          </a:prstGeom>
          <a:noFill/>
          <a:ln>
            <a:noFill/>
          </a:ln>
        </p:spPr>
      </p:pic>
      <p:pic>
        <p:nvPicPr>
          <p:cNvPr descr="In this video, you will learn about the five different basketball positions and each player's role within the team.&#10;&#10;Now that you understand the rules, scoring system and positions, you're ready to start playing! Keep watching to discover the kit and equipment you'll need to play basketball.&#10;&#10;Check out the full program: https://www.sikana.tv/en/sport/learn-to-play-basketball&#10;&#10;While basketball players are expected to be versatile and adapt to the game situation, they each have their own zone and responsibilities. In this video we will outline the role of the Point guard, Shooting guard, Small Forward, Power forward and Center.&#10;&#10;This program was created thanks to the support of Decathlon, Sikana's partner for sports videos, along with the participation of the French Basketball Federation, an organisation which organises, runs and develops basketball in France&#10;&#10;Visit our website: https://www.sikana.tv/en to discover dozens of free, online video programs on a whole range of essential topics: Health, Food, DIY, Micro-Entrepreneurship, Sport, Living Together and many more…  &#10; &#10;To help us translate the videos: https://factory.sikana.tv/&#10;&#10;Adam Simmons - &quot;Long Rhode Home&quot;, &quot;Piano Hop&quot;, &quot;Tang-A-Lang&quot; &#10;Published by Alter K &#10;Voiced by Xavier Gianni" id="86" name="Google Shape;86;p15" title="Basketball Positions and Roles | Basketball">
            <a:hlinkClick r:id="rId11"/>
          </p:cNvPr>
          <p:cNvPicPr preferRelativeResize="0"/>
          <p:nvPr/>
        </p:nvPicPr>
        <p:blipFill>
          <a:blip r:embed="rId12">
            <a:alphaModFix/>
          </a:blip>
          <a:stretch>
            <a:fillRect/>
          </a:stretch>
        </p:blipFill>
        <p:spPr>
          <a:xfrm>
            <a:off x="2420575" y="2571751"/>
            <a:ext cx="2151425" cy="1613574"/>
          </a:xfrm>
          <a:prstGeom prst="rect">
            <a:avLst/>
          </a:prstGeom>
          <a:noFill/>
          <a:ln>
            <a:noFill/>
          </a:ln>
        </p:spPr>
      </p:pic>
      <p:pic>
        <p:nvPicPr>
          <p:cNvPr descr="With the help of Klay Thompson and Ryan Anderson, Coach John Calipari demonstrates the fundamentals of shooting a basketball.&#10;&#10;&#10;About USA Basketball&#10;Based in Colorado Springs, Colo., USA Basketball is a nonprofit organization and the national governing body for men's and women's basketball in the United States. As the recognized governing body for basketball in the U.S. by the International Basketball Federation (FIBA) and the United States Olympic Committee (USOC), USA Basketball is responsible for the selection, training and fielding of USA teams that compete in FIBA sponsored international competitions, as well as for some national competitions.&#10;&#10;During the 2009-12 quadrennium, 1,273 men and women players and 235 coaches participated in USA Basketball, including USA Basketball Teams, USA Basketball trials and the USA Basketball 3x3 FIBA championships.&#10;&#10;USA Basketball men's and women's teams between 2009-12 compiled an impressive 264-35 win-loss record in FIBA and FIBA Americas competitions, the Pan American Games, the World University Games, the Nike Hoop Summit and in exhibition games. &#10;&#10;USA teams are the current men's and women's champions in the Olympics; men's and women's FIBA World Championships (Basketball World Cup); men's and women's FIBA U19 World Championship; men's and women's FIBA U17 World Championships; men's and women's U18 and U16 FIBA Americas Championships, and FIBA 3x3 Women's World Championship and FIBA 3x3 Women's U18 World Championship.  USA Basketball also currently ranks No. 1 in all five of FIBA's world ranking categories, including combined, men's, women's, boys and girls.&#10;&#10;For more information, as well as all the latest USA Basketball news and highlights, log onto  its  official website at http://www.USAB.com&#10; &#10;Subscribe on YouTube:                       http://www.youtube.com/usab&#10;Like us on Facebook:         https://www.facebook.com/usabasketball&#10;Follow us on Twitter:                       https://twitter.com/usabasketball&#10;Follow us on Instagram:              http://instagram.com/usabasketball&#10;Shop for USA Basketball Gear:     http://usabasketball.shop.sportstoday.com" id="87" name="Google Shape;87;p15" title="Tips, Skills, and Drills: Shooting">
            <a:hlinkClick r:id="rId13"/>
          </p:cNvPr>
          <p:cNvPicPr preferRelativeResize="0"/>
          <p:nvPr/>
        </p:nvPicPr>
        <p:blipFill>
          <a:blip r:embed="rId14">
            <a:alphaModFix/>
          </a:blip>
          <a:stretch>
            <a:fillRect/>
          </a:stretch>
        </p:blipFill>
        <p:spPr>
          <a:xfrm>
            <a:off x="4114725" y="640906"/>
            <a:ext cx="2250325" cy="1687744"/>
          </a:xfrm>
          <a:prstGeom prst="rect">
            <a:avLst/>
          </a:prstGeom>
          <a:noFill/>
          <a:ln>
            <a:noFill/>
          </a:ln>
        </p:spPr>
      </p:pic>
      <p:pic>
        <p:nvPicPr>
          <p:cNvPr id="88" name="Google Shape;88;p15">
            <a:hlinkClick r:id="rId15"/>
          </p:cNvPr>
          <p:cNvPicPr preferRelativeResize="0"/>
          <p:nvPr/>
        </p:nvPicPr>
        <p:blipFill>
          <a:blip r:embed="rId10">
            <a:alphaModFix/>
          </a:blip>
          <a:stretch>
            <a:fillRect/>
          </a:stretch>
        </p:blipFill>
        <p:spPr>
          <a:xfrm>
            <a:off x="227701" y="716500"/>
            <a:ext cx="801799" cy="793275"/>
          </a:xfrm>
          <a:prstGeom prst="rect">
            <a:avLst/>
          </a:prstGeom>
          <a:noFill/>
          <a:ln>
            <a:noFill/>
          </a:ln>
        </p:spPr>
      </p:pic>
      <p:sp>
        <p:nvSpPr>
          <p:cNvPr id="89" name="Google Shape;89;p15"/>
          <p:cNvSpPr/>
          <p:nvPr/>
        </p:nvSpPr>
        <p:spPr>
          <a:xfrm>
            <a:off x="114500" y="3530988"/>
            <a:ext cx="1160700" cy="16125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1500">
                <a:latin typeface="Neucha"/>
                <a:ea typeface="Neucha"/>
                <a:cs typeface="Neucha"/>
                <a:sym typeface="Neucha"/>
              </a:rPr>
              <a:t>5th Grade</a:t>
            </a:r>
            <a:endParaRPr sz="1500">
              <a:latin typeface="Neucha"/>
              <a:ea typeface="Neucha"/>
              <a:cs typeface="Neucha"/>
              <a:sym typeface="Neucha"/>
            </a:endParaRPr>
          </a:p>
          <a:p>
            <a:pPr indent="0" lvl="0" marL="0" rtl="0" algn="ctr">
              <a:spcBef>
                <a:spcPts val="0"/>
              </a:spcBef>
              <a:spcAft>
                <a:spcPts val="0"/>
              </a:spcAft>
              <a:buNone/>
            </a:pPr>
            <a:r>
              <a:rPr lang="en" sz="1500">
                <a:latin typeface="Neucha"/>
                <a:ea typeface="Neucha"/>
                <a:cs typeface="Neucha"/>
                <a:sym typeface="Neucha"/>
              </a:rPr>
              <a:t>6th Grade</a:t>
            </a:r>
            <a:endParaRPr sz="1500">
              <a:latin typeface="Neucha"/>
              <a:ea typeface="Neucha"/>
              <a:cs typeface="Neucha"/>
              <a:sym typeface="Neucha"/>
            </a:endParaRPr>
          </a:p>
          <a:p>
            <a:pPr indent="0" lvl="0" marL="0" rtl="0" algn="ctr">
              <a:spcBef>
                <a:spcPts val="0"/>
              </a:spcBef>
              <a:spcAft>
                <a:spcPts val="0"/>
              </a:spcAft>
              <a:buNone/>
            </a:pPr>
            <a:r>
              <a:rPr lang="en" sz="1500">
                <a:latin typeface="Neucha"/>
                <a:ea typeface="Neucha"/>
                <a:cs typeface="Neucha"/>
                <a:sym typeface="Neucha"/>
              </a:rPr>
              <a:t>7th Grade</a:t>
            </a:r>
            <a:endParaRPr sz="1500">
              <a:latin typeface="Neucha"/>
              <a:ea typeface="Neucha"/>
              <a:cs typeface="Neucha"/>
              <a:sym typeface="Neucha"/>
            </a:endParaRPr>
          </a:p>
          <a:p>
            <a:pPr indent="0" lvl="0" marL="0" rtl="0" algn="ctr">
              <a:spcBef>
                <a:spcPts val="0"/>
              </a:spcBef>
              <a:spcAft>
                <a:spcPts val="0"/>
              </a:spcAft>
              <a:buNone/>
            </a:pPr>
            <a:r>
              <a:rPr lang="en" sz="1500">
                <a:latin typeface="Neucha"/>
                <a:ea typeface="Neucha"/>
                <a:cs typeface="Neucha"/>
                <a:sym typeface="Neucha"/>
              </a:rPr>
              <a:t>8th Grade</a:t>
            </a:r>
            <a:endParaRPr sz="1500">
              <a:latin typeface="Neucha"/>
              <a:ea typeface="Neucha"/>
              <a:cs typeface="Neucha"/>
              <a:sym typeface="Neucha"/>
            </a:endParaRPr>
          </a:p>
        </p:txBody>
      </p:sp>
      <p:pic>
        <p:nvPicPr>
          <p:cNvPr id="90" name="Google Shape;90;p15"/>
          <p:cNvPicPr preferRelativeResize="0"/>
          <p:nvPr/>
        </p:nvPicPr>
        <p:blipFill>
          <a:blip r:embed="rId16">
            <a:alphaModFix/>
          </a:blip>
          <a:stretch>
            <a:fillRect/>
          </a:stretch>
        </p:blipFill>
        <p:spPr>
          <a:xfrm rot="10">
            <a:off x="63975" y="3426729"/>
            <a:ext cx="1261751" cy="709920"/>
          </a:xfrm>
          <a:prstGeom prst="rect">
            <a:avLst/>
          </a:prstGeom>
          <a:noFill/>
          <a:ln>
            <a:noFill/>
          </a:ln>
        </p:spPr>
      </p:pic>
      <p:sp>
        <p:nvSpPr>
          <p:cNvPr id="91" name="Google Shape;91;p15"/>
          <p:cNvSpPr/>
          <p:nvPr/>
        </p:nvSpPr>
        <p:spPr>
          <a:xfrm>
            <a:off x="1029500" y="2981178"/>
            <a:ext cx="1163400" cy="1047600"/>
          </a:xfrm>
          <a:prstGeom prst="star5">
            <a:avLst>
              <a:gd fmla="val 19098" name="adj"/>
              <a:gd fmla="val 105146" name="hf"/>
              <a:gd fmla="val 110557" name="vf"/>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FFFFFF"/>
                </a:solidFill>
              </a:rPr>
              <a:t>10 CreditPoints Extra !</a:t>
            </a:r>
            <a:endParaRPr sz="700">
              <a:solidFill>
                <a:srgbClr val="FFFFFF"/>
              </a:solidFill>
            </a:endParaRPr>
          </a:p>
        </p:txBody>
      </p:sp>
      <p:pic>
        <p:nvPicPr>
          <p:cNvPr id="92" name="Google Shape;92;p15"/>
          <p:cNvPicPr preferRelativeResize="0"/>
          <p:nvPr/>
        </p:nvPicPr>
        <p:blipFill>
          <a:blip r:embed="rId17">
            <a:alphaModFix/>
          </a:blip>
          <a:stretch>
            <a:fillRect/>
          </a:stretch>
        </p:blipFill>
        <p:spPr>
          <a:xfrm>
            <a:off x="8286877" y="3945550"/>
            <a:ext cx="762172" cy="10476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6"/>
          <p:cNvSpPr txBox="1"/>
          <p:nvPr>
            <p:ph type="title"/>
          </p:nvPr>
        </p:nvSpPr>
        <p:spPr>
          <a:xfrm>
            <a:off x="132400" y="120050"/>
            <a:ext cx="4627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Josefin Sans"/>
                <a:ea typeface="Josefin Sans"/>
                <a:cs typeface="Josefin Sans"/>
                <a:sym typeface="Josefin Sans"/>
              </a:rPr>
              <a:t>Day 3: Defense and Test</a:t>
            </a:r>
            <a:endParaRPr>
              <a:solidFill>
                <a:srgbClr val="FFFFFF"/>
              </a:solidFill>
              <a:latin typeface="Josefin Sans"/>
              <a:ea typeface="Josefin Sans"/>
              <a:cs typeface="Josefin Sans"/>
              <a:sym typeface="Josefin Sans"/>
            </a:endParaRPr>
          </a:p>
        </p:txBody>
      </p:sp>
      <p:pic>
        <p:nvPicPr>
          <p:cNvPr descr="Bitmoji Image" id="98" name="Google Shape;98;p16"/>
          <p:cNvPicPr preferRelativeResize="0"/>
          <p:nvPr/>
        </p:nvPicPr>
        <p:blipFill rotWithShape="1">
          <a:blip r:embed="rId4">
            <a:alphaModFix/>
          </a:blip>
          <a:srcRect b="0" l="23647" r="34080" t="2066"/>
          <a:stretch/>
        </p:blipFill>
        <p:spPr>
          <a:xfrm>
            <a:off x="3425900" y="1586100"/>
            <a:ext cx="1602450" cy="3712525"/>
          </a:xfrm>
          <a:prstGeom prst="rect">
            <a:avLst/>
          </a:prstGeom>
          <a:noFill/>
          <a:ln>
            <a:noFill/>
          </a:ln>
        </p:spPr>
      </p:pic>
      <p:pic>
        <p:nvPicPr>
          <p:cNvPr descr="In this video, you will learn the basics of basketball defense to improve your skills in a game situation.&#10;&#10;This video is just one of several in our basketball series covering defensive skills. Be sure to check the others out!&#10;&#10;Check out the full program: https://www.sikana.tv/en/sport/learn-to-play-basketball&#10;&#10;Learn to adopt a good defensive stance, position yourself on the court and move effectively by watching this short tutorial.&#10;&#10;This program was created thanks to the support of Decathlon, Sikana's partner for sports videos, along with the participation of the French Basketball Federation, an organisation which organises, runs and develops basketball in France&#10;&#10;Visit our website: https://www.sikana.tv/en to discover dozens of free, online video programs on a whole range of essential topics: Health, Food, DIY, Micro-Entrepreneurship, Sport, Living Together and many more…  &#10; &#10;To help us translate the videos: https://factory.sikana.tv/&#10;&#10;Adam Simmons - &quot;Long Rhode Home&quot;, &quot;Piano Hop&quot;, &quot;Tang-A-Lang&quot; &#10;Published by Alter K &#10;Voiced by Xavier Gianni" id="99" name="Google Shape;99;p16" title="Defense | Basketball">
            <a:hlinkClick r:id="rId5"/>
          </p:cNvPr>
          <p:cNvPicPr preferRelativeResize="0"/>
          <p:nvPr/>
        </p:nvPicPr>
        <p:blipFill>
          <a:blip r:embed="rId6">
            <a:alphaModFix/>
          </a:blip>
          <a:stretch>
            <a:fillRect/>
          </a:stretch>
        </p:blipFill>
        <p:spPr>
          <a:xfrm>
            <a:off x="305925" y="1004725"/>
            <a:ext cx="3007925" cy="2255950"/>
          </a:xfrm>
          <a:prstGeom prst="rect">
            <a:avLst/>
          </a:prstGeom>
          <a:noFill/>
          <a:ln>
            <a:noFill/>
          </a:ln>
        </p:spPr>
      </p:pic>
      <p:pic>
        <p:nvPicPr>
          <p:cNvPr id="100" name="Google Shape;100;p16">
            <a:hlinkClick r:id="rId7"/>
          </p:cNvPr>
          <p:cNvPicPr preferRelativeResize="0"/>
          <p:nvPr/>
        </p:nvPicPr>
        <p:blipFill>
          <a:blip r:embed="rId8">
            <a:alphaModFix/>
          </a:blip>
          <a:stretch>
            <a:fillRect/>
          </a:stretch>
        </p:blipFill>
        <p:spPr>
          <a:xfrm>
            <a:off x="152400" y="3572650"/>
            <a:ext cx="2532947" cy="1418450"/>
          </a:xfrm>
          <a:prstGeom prst="rect">
            <a:avLst/>
          </a:prstGeom>
          <a:noFill/>
          <a:ln>
            <a:noFill/>
          </a:ln>
        </p:spPr>
      </p:pic>
      <p:pic>
        <p:nvPicPr>
          <p:cNvPr descr="In this video, you will learn the basic principal of zone defense, an alternative defensive strategy to man-to-man defense.&#10;&#10;Make sure you've watched our video on man-to-man defense too!&#10;&#10;Check out the full program: https://www.sikana.tv/en/sport/learn-to-play-basketball&#10;&#10;Watch this short tutorial to learn the principle of zone defence, as well as its advantages and disadvantages.&#10;&#10;This program was created thanks to the support of Decathlon, Sikana's partner for sports videos, along with the participation of the French Basketball Federation, an organisation which organises, runs and develops basketball in France&#10;&#10;Visit our website: https://www.sikana.tv/en to discover dozens of free, online video programs on a whole range of essential topics: Health, Food, DIY, Micro-Entrepreneurship, Sport, Living Together and many more…  &#10; &#10;To help us translate the videos: https://factory.sikana.tv/&#10;&#10;Adam Simmons - &quot;Long Rhode Home&quot;, &quot;Piano Hop&quot;, &quot;Tang-A-Lang&quot; &#10;Published by Alter K &#10;Voiced by Xavier Gianni" id="101" name="Google Shape;101;p16" title="Zone Defense | Basketball">
            <a:hlinkClick r:id="rId9"/>
          </p:cNvPr>
          <p:cNvPicPr preferRelativeResize="0"/>
          <p:nvPr/>
        </p:nvPicPr>
        <p:blipFill>
          <a:blip r:embed="rId10">
            <a:alphaModFix/>
          </a:blip>
          <a:stretch>
            <a:fillRect/>
          </a:stretch>
        </p:blipFill>
        <p:spPr>
          <a:xfrm>
            <a:off x="5768913" y="1164300"/>
            <a:ext cx="2234825" cy="1676125"/>
          </a:xfrm>
          <a:prstGeom prst="rect">
            <a:avLst/>
          </a:prstGeom>
          <a:noFill/>
          <a:ln>
            <a:noFill/>
          </a:ln>
        </p:spPr>
      </p:pic>
      <p:pic>
        <p:nvPicPr>
          <p:cNvPr descr="In this video, you will learn the basic principal of man-to-man defense, the most fundamental defensive strategy.&#10;&#10;Keep watching to learn about zone defense, another defensive strategy you should learn to improve your game!&#10;&#10;Check out the full program: https://www.sikana.tv/en/sport/learn-to-play-basketball&#10;&#10;Watch this short tutorial to learn how to mark the opposition, help to defend and understand in which situation you should use this strategy.&#10;&#10;This program was created thanks to the support of Decathlon, Sikana's partner for sports videos, along with the participation of the French Basketball Federation, an organisation which organises, runs and develops basketball in France&#10;&#10;Visit our website: https://www.sikana.tv/en to discover dozens of free, online video programs on a whole range of essential topics: Health, Food, DIY, Micro-Entrepreneurship, Sport, Living Together and many more…  &#10; &#10;To help us translate the videos: https://factory.sikana.tv/&#10;&#10;Adam Simmons - &quot;Long Rhode Home&quot;, &quot;Piano Hop&quot;, &quot;Tang-A-Lang&quot; &#10;Published by Alter K &#10;Voiced by Xavier Gianni" id="102" name="Google Shape;102;p16" title="Man-to-man defense | Basketball">
            <a:hlinkClick r:id="rId11"/>
          </p:cNvPr>
          <p:cNvPicPr preferRelativeResize="0"/>
          <p:nvPr/>
        </p:nvPicPr>
        <p:blipFill>
          <a:blip r:embed="rId12">
            <a:alphaModFix/>
          </a:blip>
          <a:stretch>
            <a:fillRect/>
          </a:stretch>
        </p:blipFill>
        <p:spPr>
          <a:xfrm>
            <a:off x="5768900" y="2955624"/>
            <a:ext cx="2234842" cy="1676125"/>
          </a:xfrm>
          <a:prstGeom prst="rect">
            <a:avLst/>
          </a:prstGeom>
          <a:noFill/>
          <a:ln>
            <a:noFill/>
          </a:ln>
        </p:spPr>
      </p:pic>
      <p:pic>
        <p:nvPicPr>
          <p:cNvPr id="103" name="Google Shape;103;p16"/>
          <p:cNvPicPr preferRelativeResize="0"/>
          <p:nvPr/>
        </p:nvPicPr>
        <p:blipFill>
          <a:blip r:embed="rId13">
            <a:alphaModFix/>
          </a:blip>
          <a:stretch>
            <a:fillRect/>
          </a:stretch>
        </p:blipFill>
        <p:spPr>
          <a:xfrm>
            <a:off x="8307352" y="3943500"/>
            <a:ext cx="762172" cy="1047601"/>
          </a:xfrm>
          <a:prstGeom prst="rect">
            <a:avLst/>
          </a:prstGeom>
          <a:noFill/>
          <a:ln>
            <a:noFill/>
          </a:ln>
        </p:spPr>
      </p:pic>
      <p:sp>
        <p:nvSpPr>
          <p:cNvPr id="104" name="Google Shape;104;p16"/>
          <p:cNvSpPr/>
          <p:nvPr/>
        </p:nvSpPr>
        <p:spPr>
          <a:xfrm>
            <a:off x="5894675" y="235200"/>
            <a:ext cx="1983300" cy="813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Josefin Sans"/>
                <a:ea typeface="Josefin Sans"/>
                <a:cs typeface="Josefin Sans"/>
                <a:sym typeface="Josefin Sans"/>
              </a:rPr>
              <a:t>Zone Defense </a:t>
            </a:r>
            <a:endParaRPr>
              <a:solidFill>
                <a:srgbClr val="FFFFFF"/>
              </a:solidFill>
              <a:latin typeface="Josefin Sans"/>
              <a:ea typeface="Josefin Sans"/>
              <a:cs typeface="Josefin Sans"/>
              <a:sym typeface="Josefin Sans"/>
            </a:endParaRPr>
          </a:p>
          <a:p>
            <a:pPr indent="0" lvl="0" marL="0" rtl="0" algn="ctr">
              <a:spcBef>
                <a:spcPts val="0"/>
              </a:spcBef>
              <a:spcAft>
                <a:spcPts val="0"/>
              </a:spcAft>
              <a:buNone/>
            </a:pPr>
            <a:r>
              <a:rPr lang="en">
                <a:solidFill>
                  <a:srgbClr val="FFFFFF"/>
                </a:solidFill>
                <a:latin typeface="Josefin Sans"/>
                <a:ea typeface="Josefin Sans"/>
                <a:cs typeface="Josefin Sans"/>
                <a:sym typeface="Josefin Sans"/>
              </a:rPr>
              <a:t>VS.</a:t>
            </a:r>
            <a:endParaRPr>
              <a:solidFill>
                <a:srgbClr val="FFFFFF"/>
              </a:solidFill>
              <a:latin typeface="Josefin Sans"/>
              <a:ea typeface="Josefin Sans"/>
              <a:cs typeface="Josefin Sans"/>
              <a:sym typeface="Josefin Sans"/>
            </a:endParaRPr>
          </a:p>
          <a:p>
            <a:pPr indent="0" lvl="0" marL="0" rtl="0" algn="ctr">
              <a:spcBef>
                <a:spcPts val="0"/>
              </a:spcBef>
              <a:spcAft>
                <a:spcPts val="0"/>
              </a:spcAft>
              <a:buNone/>
            </a:pPr>
            <a:r>
              <a:rPr lang="en">
                <a:solidFill>
                  <a:srgbClr val="FFFFFF"/>
                </a:solidFill>
                <a:latin typeface="Josefin Sans"/>
                <a:ea typeface="Josefin Sans"/>
                <a:cs typeface="Josefin Sans"/>
                <a:sym typeface="Josefin Sans"/>
              </a:rPr>
              <a:t>Man to Man Defense </a:t>
            </a:r>
            <a:endParaRPr>
              <a:solidFill>
                <a:srgbClr val="FFFFFF"/>
              </a:solidFill>
              <a:latin typeface="Josefin Sans"/>
              <a:ea typeface="Josefin Sans"/>
              <a:cs typeface="Josefin Sans"/>
              <a:sym typeface="Josefin Sans"/>
            </a:endParaRPr>
          </a:p>
        </p:txBody>
      </p:sp>
      <p:sp>
        <p:nvSpPr>
          <p:cNvPr id="105" name="Google Shape;105;p16"/>
          <p:cNvSpPr/>
          <p:nvPr/>
        </p:nvSpPr>
        <p:spPr>
          <a:xfrm rot="-718981">
            <a:off x="2113966" y="3539831"/>
            <a:ext cx="1407368" cy="1212841"/>
          </a:xfrm>
          <a:prstGeom prst="leftArrow">
            <a:avLst>
              <a:gd fmla="val 50000" name="adj1"/>
              <a:gd fmla="val 50000" name="adj2"/>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FFFFFF"/>
                </a:solidFill>
                <a:latin typeface="Josefin Sans"/>
                <a:ea typeface="Josefin Sans"/>
                <a:cs typeface="Josefin Sans"/>
                <a:sym typeface="Josefin Sans"/>
              </a:rPr>
              <a:t>O</a:t>
            </a:r>
            <a:r>
              <a:rPr lang="en" sz="1000">
                <a:solidFill>
                  <a:srgbClr val="FFFFFF"/>
                </a:solidFill>
                <a:latin typeface="Josefin Sans"/>
                <a:ea typeface="Josefin Sans"/>
                <a:cs typeface="Josefin Sans"/>
                <a:sym typeface="Josefin Sans"/>
              </a:rPr>
              <a:t>ne of the best defensive players of all time!</a:t>
            </a:r>
            <a:endParaRPr sz="1000">
              <a:solidFill>
                <a:srgbClr val="FFFFFF"/>
              </a:solidFill>
              <a:latin typeface="Josefin Sans"/>
              <a:ea typeface="Josefin Sans"/>
              <a:cs typeface="Josefin Sans"/>
              <a:sym typeface="Josefi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