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601200" cy="12801600" type="A3"/>
  <p:notesSz cx="6858000" cy="9144000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FFFF99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2364" y="426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976794"/>
            <a:ext cx="8161020" cy="274404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C522-E7F2-4DD7-A85F-7F353C979674}" type="datetimeFigureOut">
              <a:rPr lang="en-GB" smtClean="0"/>
              <a:t>17/07/2020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F8843-A90B-4985-9A80-9D2B60827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069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C522-E7F2-4DD7-A85F-7F353C979674}" type="datetimeFigureOut">
              <a:rPr lang="en-GB" smtClean="0"/>
              <a:t>17/07/2020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F8843-A90B-4985-9A80-9D2B60827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361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957158"/>
            <a:ext cx="2268616" cy="203877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7" y="957158"/>
            <a:ext cx="6645831" cy="203877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C522-E7F2-4DD7-A85F-7F353C979674}" type="datetimeFigureOut">
              <a:rPr lang="en-GB" smtClean="0"/>
              <a:t>17/07/2020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F8843-A90B-4985-9A80-9D2B60827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345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C522-E7F2-4DD7-A85F-7F353C979674}" type="datetimeFigureOut">
              <a:rPr lang="en-GB" smtClean="0"/>
              <a:t>17/07/2020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F8843-A90B-4985-9A80-9D2B60827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18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5425865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C522-E7F2-4DD7-A85F-7F353C979674}" type="datetimeFigureOut">
              <a:rPr lang="en-GB" smtClean="0"/>
              <a:t>17/07/2020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F8843-A90B-4985-9A80-9D2B60827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388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7" y="5576993"/>
            <a:ext cx="4457224" cy="1576789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5576993"/>
            <a:ext cx="4457224" cy="1576789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C522-E7F2-4DD7-A85F-7F353C979674}" type="datetimeFigureOut">
              <a:rPr lang="en-GB" smtClean="0"/>
              <a:t>17/07/2020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F8843-A90B-4985-9A80-9D2B60827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736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2865544"/>
            <a:ext cx="4243864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4059766"/>
            <a:ext cx="4243864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C522-E7F2-4DD7-A85F-7F353C979674}" type="datetimeFigureOut">
              <a:rPr lang="en-GB" smtClean="0"/>
              <a:t>17/07/2020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F8843-A90B-4985-9A80-9D2B60827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785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C522-E7F2-4DD7-A85F-7F353C979674}" type="datetimeFigureOut">
              <a:rPr lang="en-GB" smtClean="0"/>
              <a:t>17/07/2020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F8843-A90B-4985-9A80-9D2B60827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948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C522-E7F2-4DD7-A85F-7F353C979674}" type="datetimeFigureOut">
              <a:rPr lang="en-GB" smtClean="0"/>
              <a:t>17/07/2020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F8843-A90B-4985-9A80-9D2B60827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79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509694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2678854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C522-E7F2-4DD7-A85F-7F353C979674}" type="datetimeFigureOut">
              <a:rPr lang="en-GB" smtClean="0"/>
              <a:t>17/07/2020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F8843-A90B-4985-9A80-9D2B60827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214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8961120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10019031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C522-E7F2-4DD7-A85F-7F353C979674}" type="datetimeFigureOut">
              <a:rPr lang="en-GB" smtClean="0"/>
              <a:t>17/07/2020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F8843-A90B-4985-9A80-9D2B60827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262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7C522-E7F2-4DD7-A85F-7F353C979674}" type="datetimeFigureOut">
              <a:rPr lang="en-GB" smtClean="0"/>
              <a:t>17/07/2020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11865187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F8843-A90B-4985-9A80-9D2B60827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051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4.png"/><Relationship Id="rId5" Type="http://schemas.openxmlformats.org/officeDocument/2006/relationships/image" Target="../media/image14.png"/><Relationship Id="rId10" Type="http://schemas.openxmlformats.org/officeDocument/2006/relationships/image" Target="../media/image3.png"/><Relationship Id="rId4" Type="http://schemas.openxmlformats.org/officeDocument/2006/relationships/image" Target="../media/image13.png"/><Relationship Id="rId9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21.png"/><Relationship Id="rId18" Type="http://schemas.openxmlformats.org/officeDocument/2006/relationships/image" Target="../media/image25.png"/><Relationship Id="rId26" Type="http://schemas.openxmlformats.org/officeDocument/2006/relationships/image" Target="../media/image3.png"/><Relationship Id="rId3" Type="http://schemas.openxmlformats.org/officeDocument/2006/relationships/image" Target="../media/image5.png"/><Relationship Id="rId21" Type="http://schemas.openxmlformats.org/officeDocument/2006/relationships/image" Target="../media/image28.png"/><Relationship Id="rId7" Type="http://schemas.openxmlformats.org/officeDocument/2006/relationships/image" Target="../media/image9.png"/><Relationship Id="rId12" Type="http://schemas.openxmlformats.org/officeDocument/2006/relationships/image" Target="../media/image20.png"/><Relationship Id="rId17" Type="http://schemas.openxmlformats.org/officeDocument/2006/relationships/image" Target="../media/image24.png"/><Relationship Id="rId25" Type="http://schemas.openxmlformats.org/officeDocument/2006/relationships/image" Target="../media/image32.png"/><Relationship Id="rId2" Type="http://schemas.openxmlformats.org/officeDocument/2006/relationships/image" Target="../media/image4.png"/><Relationship Id="rId16" Type="http://schemas.openxmlformats.org/officeDocument/2006/relationships/image" Target="../media/image23.png"/><Relationship Id="rId20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9.png"/><Relationship Id="rId24" Type="http://schemas.openxmlformats.org/officeDocument/2006/relationships/image" Target="../media/image31.png"/><Relationship Id="rId5" Type="http://schemas.openxmlformats.org/officeDocument/2006/relationships/image" Target="../media/image7.png"/><Relationship Id="rId15" Type="http://schemas.openxmlformats.org/officeDocument/2006/relationships/image" Target="../media/image2.png"/><Relationship Id="rId23" Type="http://schemas.openxmlformats.org/officeDocument/2006/relationships/image" Target="../media/image30.png"/><Relationship Id="rId10" Type="http://schemas.openxmlformats.org/officeDocument/2006/relationships/image" Target="../media/image18.png"/><Relationship Id="rId19" Type="http://schemas.openxmlformats.org/officeDocument/2006/relationships/image" Target="../media/image26.png"/><Relationship Id="rId4" Type="http://schemas.openxmlformats.org/officeDocument/2006/relationships/image" Target="../media/image6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Relationship Id="rId22" Type="http://schemas.openxmlformats.org/officeDocument/2006/relationships/image" Target="../media/image2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6.png"/><Relationship Id="rId18" Type="http://schemas.openxmlformats.org/officeDocument/2006/relationships/image" Target="../media/image31.png"/><Relationship Id="rId26" Type="http://schemas.openxmlformats.org/officeDocument/2006/relationships/image" Target="../media/image16.png"/><Relationship Id="rId3" Type="http://schemas.openxmlformats.org/officeDocument/2006/relationships/image" Target="../media/image17.png"/><Relationship Id="rId21" Type="http://schemas.openxmlformats.org/officeDocument/2006/relationships/image" Target="../media/image11.png"/><Relationship Id="rId7" Type="http://schemas.openxmlformats.org/officeDocument/2006/relationships/image" Target="../media/image21.png"/><Relationship Id="rId12" Type="http://schemas.openxmlformats.org/officeDocument/2006/relationships/image" Target="../media/image25.png"/><Relationship Id="rId17" Type="http://schemas.openxmlformats.org/officeDocument/2006/relationships/image" Target="../media/image30.png"/><Relationship Id="rId25" Type="http://schemas.openxmlformats.org/officeDocument/2006/relationships/image" Target="../media/image15.png"/><Relationship Id="rId2" Type="http://schemas.openxmlformats.org/officeDocument/2006/relationships/image" Target="../media/image4.png"/><Relationship Id="rId16" Type="http://schemas.openxmlformats.org/officeDocument/2006/relationships/image" Target="../media/image29.png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11" Type="http://schemas.openxmlformats.org/officeDocument/2006/relationships/image" Target="../media/image24.png"/><Relationship Id="rId24" Type="http://schemas.openxmlformats.org/officeDocument/2006/relationships/image" Target="../media/image14.png"/><Relationship Id="rId5" Type="http://schemas.openxmlformats.org/officeDocument/2006/relationships/image" Target="../media/image19.png"/><Relationship Id="rId15" Type="http://schemas.openxmlformats.org/officeDocument/2006/relationships/image" Target="../media/image28.png"/><Relationship Id="rId23" Type="http://schemas.openxmlformats.org/officeDocument/2006/relationships/image" Target="../media/image13.png"/><Relationship Id="rId10" Type="http://schemas.openxmlformats.org/officeDocument/2006/relationships/image" Target="../media/image23.png"/><Relationship Id="rId19" Type="http://schemas.openxmlformats.org/officeDocument/2006/relationships/image" Target="../media/image32.png"/><Relationship Id="rId4" Type="http://schemas.openxmlformats.org/officeDocument/2006/relationships/image" Target="../media/image18.png"/><Relationship Id="rId9" Type="http://schemas.openxmlformats.org/officeDocument/2006/relationships/image" Target="../media/image2.png"/><Relationship Id="rId14" Type="http://schemas.openxmlformats.org/officeDocument/2006/relationships/image" Target="../media/image27.png"/><Relationship Id="rId22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601200" cy="24006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Century Gothic" panose="020B0502020202020204" pitchFamily="34" charset="0"/>
              </a:rPr>
              <a:t>Our </a:t>
            </a:r>
            <a:r>
              <a:rPr lang="en-GB" sz="2000" b="1" dirty="0" smtClean="0">
                <a:latin typeface="Century Gothic" panose="020B0502020202020204" pitchFamily="34" charset="0"/>
              </a:rPr>
              <a:t>Intent</a:t>
            </a:r>
          </a:p>
          <a:p>
            <a:pPr algn="ctr"/>
            <a:endParaRPr lang="en-GB" sz="1800" dirty="0">
              <a:latin typeface="Century Gothic" panose="020B0502020202020204" pitchFamily="34" charset="0"/>
            </a:endParaRPr>
          </a:p>
          <a:p>
            <a:r>
              <a:rPr lang="en-GB" sz="1600" dirty="0" smtClean="0">
                <a:latin typeface="Century Gothic" panose="020B0502020202020204" pitchFamily="34" charset="0"/>
              </a:rPr>
              <a:t>To cultivate a passion for lifelong learning and enjoyment of Physical Education where students constantly strive to ‘believe in their best’. Develop physical literacy, knowledge, understanding and confidence to lead a healthy active lifestyle. To enable students to develop core values, character and life skills to equip them for employment in their personal lives. </a:t>
            </a:r>
          </a:p>
          <a:p>
            <a:endParaRPr lang="en-GB" sz="1600" dirty="0" smtClean="0">
              <a:latin typeface="Century Gothic" panose="020B0502020202020204" pitchFamily="34" charset="0"/>
            </a:endParaRPr>
          </a:p>
          <a:p>
            <a:r>
              <a:rPr lang="en-GB" sz="1600" dirty="0" smtClean="0">
                <a:latin typeface="Century Gothic" panose="020B0502020202020204" pitchFamily="34" charset="0"/>
              </a:rPr>
              <a:t>P.E is much more than just playing sport, it is a vehicle for developing the three main domains of learning: </a:t>
            </a:r>
          </a:p>
        </p:txBody>
      </p:sp>
      <p:sp>
        <p:nvSpPr>
          <p:cNvPr id="6" name="AutoShape 4" descr="Dancing Icon 297877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7728" y="11907542"/>
            <a:ext cx="961138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solidFill>
                  <a:srgbClr val="003399"/>
                </a:solidFill>
              </a:rPr>
              <a:t>“BELIEVE IN YOUR BEST”</a:t>
            </a:r>
            <a:endParaRPr lang="en-GB" sz="5400" dirty="0">
              <a:solidFill>
                <a:srgbClr val="003399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06470" y="2523658"/>
            <a:ext cx="8375228" cy="4605225"/>
            <a:chOff x="645347" y="2039222"/>
            <a:chExt cx="8392026" cy="4936310"/>
          </a:xfrm>
        </p:grpSpPr>
        <p:grpSp>
          <p:nvGrpSpPr>
            <p:cNvPr id="49" name="Group 48"/>
            <p:cNvGrpSpPr/>
            <p:nvPr/>
          </p:nvGrpSpPr>
          <p:grpSpPr>
            <a:xfrm>
              <a:off x="645347" y="3915808"/>
              <a:ext cx="2485117" cy="3059724"/>
              <a:chOff x="631587" y="3789153"/>
              <a:chExt cx="2485117" cy="3059724"/>
            </a:xfrm>
          </p:grpSpPr>
          <p:cxnSp>
            <p:nvCxnSpPr>
              <p:cNvPr id="17" name="Straight Connector 16"/>
              <p:cNvCxnSpPr>
                <a:stCxn id="33" idx="4"/>
                <a:endCxn id="55" idx="0"/>
              </p:cNvCxnSpPr>
              <p:nvPr/>
            </p:nvCxnSpPr>
            <p:spPr>
              <a:xfrm>
                <a:off x="1847181" y="3789153"/>
                <a:ext cx="27150" cy="2751947"/>
              </a:xfrm>
              <a:prstGeom prst="line">
                <a:avLst/>
              </a:prstGeom>
              <a:ln w="5715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TextBox 52"/>
              <p:cNvSpPr txBox="1"/>
              <p:nvPr/>
            </p:nvSpPr>
            <p:spPr>
              <a:xfrm>
                <a:off x="631587" y="4649543"/>
                <a:ext cx="2484746" cy="338554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 smtClean="0">
                    <a:latin typeface="Century Gothic" panose="020B0502020202020204" pitchFamily="34" charset="0"/>
                  </a:rPr>
                  <a:t>Decision Making</a:t>
                </a:r>
                <a:endParaRPr lang="en-GB" sz="16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31958" y="4065592"/>
                <a:ext cx="2484746" cy="338554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 smtClean="0">
                    <a:latin typeface="Century Gothic" panose="020B0502020202020204" pitchFamily="34" charset="0"/>
                  </a:rPr>
                  <a:t>Knowledge</a:t>
                </a:r>
                <a:endParaRPr lang="en-GB" sz="16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631958" y="5281492"/>
                <a:ext cx="2484746" cy="338554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 smtClean="0">
                    <a:latin typeface="Century Gothic" panose="020B0502020202020204" pitchFamily="34" charset="0"/>
                  </a:rPr>
                  <a:t>Analyse &amp; Evaluate</a:t>
                </a:r>
                <a:endParaRPr lang="en-GB" sz="16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631587" y="5890626"/>
                <a:ext cx="2484746" cy="338554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 smtClean="0">
                    <a:latin typeface="Century Gothic" panose="020B0502020202020204" pitchFamily="34" charset="0"/>
                  </a:rPr>
                  <a:t>Leadership</a:t>
                </a:r>
                <a:endParaRPr lang="en-GB" sz="16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631958" y="6541100"/>
                <a:ext cx="2484746" cy="307777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 smtClean="0">
                    <a:latin typeface="Century Gothic" panose="020B0502020202020204" pitchFamily="34" charset="0"/>
                  </a:rPr>
                  <a:t>Problem Solving/Creativity</a:t>
                </a:r>
                <a:endParaRPr lang="en-GB" sz="1400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67" name="Group 66"/>
            <p:cNvGrpSpPr/>
            <p:nvPr/>
          </p:nvGrpSpPr>
          <p:grpSpPr>
            <a:xfrm>
              <a:off x="3585058" y="3902345"/>
              <a:ext cx="2485117" cy="3073187"/>
              <a:chOff x="631587" y="3806467"/>
              <a:chExt cx="2485117" cy="3073187"/>
            </a:xfrm>
          </p:grpSpPr>
          <p:cxnSp>
            <p:nvCxnSpPr>
              <p:cNvPr id="68" name="Straight Connector 67"/>
              <p:cNvCxnSpPr>
                <a:stCxn id="63" idx="4"/>
                <a:endCxn id="73" idx="0"/>
              </p:cNvCxnSpPr>
              <p:nvPr/>
            </p:nvCxnSpPr>
            <p:spPr>
              <a:xfrm>
                <a:off x="1857192" y="3806467"/>
                <a:ext cx="17139" cy="2734633"/>
              </a:xfrm>
              <a:prstGeom prst="line">
                <a:avLst/>
              </a:prstGeom>
              <a:ln w="5715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TextBox 68"/>
              <p:cNvSpPr txBox="1"/>
              <p:nvPr/>
            </p:nvSpPr>
            <p:spPr>
              <a:xfrm>
                <a:off x="631587" y="4649543"/>
                <a:ext cx="2484746" cy="33855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 smtClean="0">
                    <a:latin typeface="Century Gothic" panose="020B0502020202020204" pitchFamily="34" charset="0"/>
                  </a:rPr>
                  <a:t>Team Work</a:t>
                </a:r>
                <a:endParaRPr lang="en-GB" sz="16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631958" y="4065592"/>
                <a:ext cx="2484746" cy="33855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 smtClean="0">
                    <a:latin typeface="Century Gothic" panose="020B0502020202020204" pitchFamily="34" charset="0"/>
                  </a:rPr>
                  <a:t>Communication</a:t>
                </a:r>
                <a:endParaRPr lang="en-GB" sz="16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631958" y="5281492"/>
                <a:ext cx="2484746" cy="33855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 smtClean="0">
                    <a:latin typeface="Century Gothic" panose="020B0502020202020204" pitchFamily="34" charset="0"/>
                  </a:rPr>
                  <a:t>Commitment</a:t>
                </a:r>
                <a:endParaRPr lang="en-GB" sz="16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631587" y="5890626"/>
                <a:ext cx="2484746" cy="33855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 smtClean="0">
                    <a:latin typeface="Century Gothic" panose="020B0502020202020204" pitchFamily="34" charset="0"/>
                  </a:rPr>
                  <a:t>Resilience</a:t>
                </a:r>
                <a:endParaRPr lang="en-GB" sz="16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631958" y="6541100"/>
                <a:ext cx="2484746" cy="33855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 smtClean="0">
                    <a:latin typeface="Century Gothic" panose="020B0502020202020204" pitchFamily="34" charset="0"/>
                  </a:rPr>
                  <a:t>Self-Regulation</a:t>
                </a:r>
                <a:endParaRPr lang="en-GB" sz="1600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1337894" y="2796752"/>
              <a:ext cx="1046094" cy="1119057"/>
              <a:chOff x="1649283" y="2392805"/>
              <a:chExt cx="1876560" cy="2065909"/>
            </a:xfrm>
          </p:grpSpPr>
          <p:pic>
            <p:nvPicPr>
              <p:cNvPr id="32" name="Picture 2" descr="Head Icon 1554218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81035" y="2781981"/>
                <a:ext cx="1310464" cy="136205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3" name="Oval 32"/>
              <p:cNvSpPr/>
              <p:nvPr/>
            </p:nvSpPr>
            <p:spPr>
              <a:xfrm>
                <a:off x="1649283" y="2392805"/>
                <a:ext cx="1876560" cy="2065909"/>
              </a:xfrm>
              <a:prstGeom prst="ellipse">
                <a:avLst/>
              </a:prstGeom>
              <a:noFill/>
              <a:ln w="57150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4287617" y="2783289"/>
              <a:ext cx="1046094" cy="1119057"/>
              <a:chOff x="1649283" y="2392805"/>
              <a:chExt cx="1876560" cy="2065909"/>
            </a:xfrm>
          </p:grpSpPr>
          <p:sp>
            <p:nvSpPr>
              <p:cNvPr id="63" name="Oval 62"/>
              <p:cNvSpPr/>
              <p:nvPr/>
            </p:nvSpPr>
            <p:spPr>
              <a:xfrm>
                <a:off x="1649283" y="2392805"/>
                <a:ext cx="1876560" cy="2065909"/>
              </a:xfrm>
              <a:prstGeom prst="ellipse">
                <a:avLst/>
              </a:prstGeom>
              <a:noFill/>
              <a:ln w="571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64" name="Picture 16" descr="Heart Icon 183045"/>
              <p:cNvPicPr>
                <a:picLocks noChangeAspect="1" noChangeArrowheads="1"/>
              </p:cNvPicPr>
              <p:nvPr/>
            </p:nvPicPr>
            <p:blipFill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00470" y="2670690"/>
                <a:ext cx="1634344" cy="16343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74" name="Group 73"/>
            <p:cNvGrpSpPr/>
            <p:nvPr/>
          </p:nvGrpSpPr>
          <p:grpSpPr>
            <a:xfrm>
              <a:off x="6552256" y="3915808"/>
              <a:ext cx="2485117" cy="3059724"/>
              <a:chOff x="631587" y="3819930"/>
              <a:chExt cx="2485117" cy="3059724"/>
            </a:xfrm>
          </p:grpSpPr>
          <p:cxnSp>
            <p:nvCxnSpPr>
              <p:cNvPr id="75" name="Straight Connector 74"/>
              <p:cNvCxnSpPr>
                <a:stCxn id="83" idx="4"/>
                <a:endCxn id="80" idx="0"/>
              </p:cNvCxnSpPr>
              <p:nvPr/>
            </p:nvCxnSpPr>
            <p:spPr>
              <a:xfrm>
                <a:off x="1857378" y="3819930"/>
                <a:ext cx="16953" cy="2721170"/>
              </a:xfrm>
              <a:prstGeom prst="line">
                <a:avLst/>
              </a:prstGeom>
              <a:ln w="5715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TextBox 75"/>
              <p:cNvSpPr txBox="1"/>
              <p:nvPr/>
            </p:nvSpPr>
            <p:spPr>
              <a:xfrm>
                <a:off x="631587" y="4649543"/>
                <a:ext cx="2484746" cy="338554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 smtClean="0">
                    <a:latin typeface="Century Gothic" panose="020B0502020202020204" pitchFamily="34" charset="0"/>
                  </a:rPr>
                  <a:t>Fitness Levels</a:t>
                </a:r>
                <a:endParaRPr lang="en-GB" sz="16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631958" y="4065592"/>
                <a:ext cx="2484746" cy="338554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 smtClean="0">
                    <a:latin typeface="Century Gothic" panose="020B0502020202020204" pitchFamily="34" charset="0"/>
                  </a:rPr>
                  <a:t>Skill Development</a:t>
                </a:r>
                <a:endParaRPr lang="en-GB" sz="16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631958" y="5281492"/>
                <a:ext cx="2484746" cy="338554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 smtClean="0">
                    <a:latin typeface="Century Gothic" panose="020B0502020202020204" pitchFamily="34" charset="0"/>
                  </a:rPr>
                  <a:t>Skill Application</a:t>
                </a:r>
                <a:endParaRPr lang="en-GB" sz="16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631587" y="5890626"/>
                <a:ext cx="2484746" cy="338554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 smtClean="0">
                    <a:latin typeface="Century Gothic" panose="020B0502020202020204" pitchFamily="34" charset="0"/>
                  </a:rPr>
                  <a:t>Performance</a:t>
                </a:r>
                <a:endParaRPr lang="en-GB" sz="16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631958" y="6541100"/>
                <a:ext cx="2484746" cy="338554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 smtClean="0">
                    <a:latin typeface="Century Gothic" panose="020B0502020202020204" pitchFamily="34" charset="0"/>
                  </a:rPr>
                  <a:t>Tactics &amp; Composition</a:t>
                </a:r>
                <a:endParaRPr lang="en-GB" sz="1600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81" name="Group 80"/>
            <p:cNvGrpSpPr/>
            <p:nvPr/>
          </p:nvGrpSpPr>
          <p:grpSpPr>
            <a:xfrm>
              <a:off x="7255000" y="2796751"/>
              <a:ext cx="1046094" cy="1119057"/>
              <a:chOff x="1654930" y="2403708"/>
              <a:chExt cx="1876560" cy="2065909"/>
            </a:xfrm>
          </p:grpSpPr>
          <p:pic>
            <p:nvPicPr>
              <p:cNvPr id="82" name="Picture 18" descr="Hand Icon 44713"/>
              <p:cNvPicPr>
                <a:picLocks noChangeAspect="1" noChangeArrowheads="1"/>
              </p:cNvPicPr>
              <p:nvPr/>
            </p:nvPicPr>
            <p:blipFill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28127" y="2708827"/>
                <a:ext cx="1530164" cy="153016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3" name="Oval 82"/>
              <p:cNvSpPr/>
              <p:nvPr/>
            </p:nvSpPr>
            <p:spPr>
              <a:xfrm>
                <a:off x="1654930" y="2403708"/>
                <a:ext cx="1876560" cy="2065909"/>
              </a:xfrm>
              <a:prstGeom prst="ellipse">
                <a:avLst/>
              </a:prstGeom>
              <a:noFill/>
              <a:ln w="571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50" name="TextBox 49"/>
            <p:cNvSpPr txBox="1"/>
            <p:nvPr/>
          </p:nvSpPr>
          <p:spPr>
            <a:xfrm>
              <a:off x="856620" y="2039222"/>
              <a:ext cx="20629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800" b="1" dirty="0" smtClean="0">
                  <a:latin typeface="Century Gothic" panose="020B0502020202020204" pitchFamily="34" charset="0"/>
                </a:rPr>
                <a:t>Head</a:t>
              </a:r>
              <a:r>
                <a:rPr lang="en-GB" sz="1800" dirty="0" smtClean="0">
                  <a:latin typeface="Century Gothic" panose="020B0502020202020204" pitchFamily="34" charset="0"/>
                </a:rPr>
                <a:t> </a:t>
              </a:r>
            </a:p>
            <a:p>
              <a:pPr algn="ctr"/>
              <a:r>
                <a:rPr lang="en-GB" sz="1800" dirty="0" smtClean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(Thinking)</a:t>
              </a:r>
              <a:endParaRPr lang="en-GB" sz="1800" dirty="0">
                <a:solidFill>
                  <a:schemeClr val="accent3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6763529" y="2039222"/>
              <a:ext cx="20629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800" b="1" dirty="0" smtClean="0">
                  <a:latin typeface="Century Gothic" panose="020B0502020202020204" pitchFamily="34" charset="0"/>
                </a:rPr>
                <a:t>Hands</a:t>
              </a:r>
            </a:p>
            <a:p>
              <a:pPr algn="ctr"/>
              <a:r>
                <a:rPr lang="en-GB" sz="1800" dirty="0" smtClean="0">
                  <a:solidFill>
                    <a:schemeClr val="accent2"/>
                  </a:solidFill>
                  <a:latin typeface="Century Gothic" panose="020B0502020202020204" pitchFamily="34" charset="0"/>
                </a:rPr>
                <a:t>(Physical)</a:t>
              </a:r>
              <a:endParaRPr lang="en-GB" sz="1800" dirty="0">
                <a:solidFill>
                  <a:schemeClr val="accent2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781952" y="2039222"/>
              <a:ext cx="20629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800" b="1" dirty="0" smtClean="0">
                  <a:latin typeface="Century Gothic" panose="020B0502020202020204" pitchFamily="34" charset="0"/>
                </a:rPr>
                <a:t>Heart</a:t>
              </a:r>
              <a:r>
                <a:rPr lang="en-GB" sz="1800" dirty="0" smtClean="0">
                  <a:latin typeface="Century Gothic" panose="020B0502020202020204" pitchFamily="34" charset="0"/>
                </a:rPr>
                <a:t> </a:t>
              </a:r>
            </a:p>
            <a:p>
              <a:pPr algn="ctr"/>
              <a:r>
                <a:rPr lang="en-GB" sz="1800" dirty="0" smtClean="0">
                  <a:solidFill>
                    <a:schemeClr val="accent1"/>
                  </a:solidFill>
                  <a:latin typeface="Century Gothic" panose="020B0502020202020204" pitchFamily="34" charset="0"/>
                </a:rPr>
                <a:t>(Feelings)</a:t>
              </a:r>
              <a:endParaRPr lang="en-GB" sz="1800" dirty="0">
                <a:solidFill>
                  <a:schemeClr val="accent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90" name="Picture 2" descr="The Burgess Hill Academ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19" y="160338"/>
            <a:ext cx="1132882" cy="3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7" name="Group 56"/>
          <p:cNvGrpSpPr/>
          <p:nvPr/>
        </p:nvGrpSpPr>
        <p:grpSpPr>
          <a:xfrm>
            <a:off x="409779" y="8106159"/>
            <a:ext cx="8724359" cy="3599048"/>
            <a:chOff x="-1" y="1002679"/>
            <a:chExt cx="9589809" cy="4124325"/>
          </a:xfrm>
        </p:grpSpPr>
        <p:pic>
          <p:nvPicPr>
            <p:cNvPr id="58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1002679"/>
              <a:ext cx="9589809" cy="4124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9" name="Picture 8" descr="performance Icon 2978799"/>
            <p:cNvPicPr>
              <a:picLocks noChangeAspect="1" noChangeArrowheads="1"/>
            </p:cNvPicPr>
            <p:nvPr/>
          </p:nvPicPr>
          <p:blipFill>
            <a:blip r:embed="rId7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20729" y="2837910"/>
              <a:ext cx="496295" cy="4747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0" name="Picture 14" descr="leader Icon 2740728"/>
            <p:cNvPicPr>
              <a:picLocks noChangeAspect="1" noChangeArrowheads="1"/>
            </p:cNvPicPr>
            <p:nvPr/>
          </p:nvPicPr>
          <p:blipFill>
            <a:blip r:embed="rId8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05046" y="2731427"/>
              <a:ext cx="648072" cy="6199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" name="Picture 16" descr="Sport Icon 2325588"/>
            <p:cNvPicPr>
              <a:picLocks noChangeAspect="1" noChangeArrowheads="1"/>
            </p:cNvPicPr>
            <p:nvPr/>
          </p:nvPicPr>
          <p:blipFill>
            <a:blip r:embed="rId9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865449" y="2870634"/>
              <a:ext cx="497354" cy="5241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" name="Picture 20" descr="Sports Icon 1843319"/>
            <p:cNvPicPr>
              <a:picLocks noChangeAspect="1" noChangeArrowheads="1"/>
            </p:cNvPicPr>
            <p:nvPr/>
          </p:nvPicPr>
          <p:blipFill>
            <a:blip r:embed="rId10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4598" y="2809229"/>
              <a:ext cx="534432" cy="5112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6" name="TextBox 65"/>
            <p:cNvSpPr txBox="1"/>
            <p:nvPr/>
          </p:nvSpPr>
          <p:spPr>
            <a:xfrm>
              <a:off x="307975" y="4028215"/>
              <a:ext cx="1612305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 smtClean="0">
                  <a:latin typeface="Arial Black" panose="020B0A04020102020204" pitchFamily="34" charset="0"/>
                </a:rPr>
                <a:t>Year 7</a:t>
              </a:r>
              <a:endParaRPr lang="en-GB" sz="1200" b="1" dirty="0">
                <a:latin typeface="Arial Black" panose="020B0A04020102020204" pitchFamily="34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307974" y="4305214"/>
              <a:ext cx="1612305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Confident  Mover</a:t>
              </a:r>
              <a:endParaRPr lang="en-GB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5736704" y="1344085"/>
              <a:ext cx="1612305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 smtClean="0">
                  <a:latin typeface="Arial Black" panose="020B0A04020102020204" pitchFamily="34" charset="0"/>
                </a:rPr>
                <a:t>Year 10</a:t>
              </a:r>
              <a:endParaRPr lang="en-GB" sz="1200" b="1" dirty="0">
                <a:latin typeface="Arial Black" panose="020B0A04020102020204" pitchFamily="34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7516031" y="4016951"/>
              <a:ext cx="1612305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 smtClean="0">
                  <a:latin typeface="Arial Black" panose="020B0A04020102020204" pitchFamily="34" charset="0"/>
                </a:rPr>
                <a:t>Year 11</a:t>
              </a:r>
              <a:endParaRPr lang="en-GB" sz="1200" b="1" dirty="0">
                <a:latin typeface="Arial Black" panose="020B0A04020102020204" pitchFamily="34" charset="0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3967494" y="4028215"/>
              <a:ext cx="1612305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 smtClean="0">
                  <a:latin typeface="Arial Black" panose="020B0A04020102020204" pitchFamily="34" charset="0"/>
                </a:rPr>
                <a:t>Year 9</a:t>
              </a:r>
              <a:endParaRPr lang="en-GB" sz="1200" b="1" dirty="0">
                <a:latin typeface="Arial Black" panose="020B0A04020102020204" pitchFamily="34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2072680" y="1328937"/>
              <a:ext cx="1612305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 smtClean="0">
                  <a:latin typeface="Arial Black" panose="020B0A04020102020204" pitchFamily="34" charset="0"/>
                </a:rPr>
                <a:t>Year 8</a:t>
              </a:r>
              <a:endParaRPr lang="en-GB" sz="1200" b="1" dirty="0">
                <a:latin typeface="Arial Black" panose="020B0A04020102020204" pitchFamily="34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7516030" y="4324728"/>
              <a:ext cx="1612305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Independently Active</a:t>
              </a:r>
              <a:endParaRPr lang="en-GB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722930" y="1654007"/>
              <a:ext cx="1612305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Leading Others</a:t>
              </a:r>
              <a:endParaRPr lang="en-GB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3967499" y="4302158"/>
              <a:ext cx="1612305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Healthy &amp; Happy</a:t>
              </a:r>
            </a:p>
            <a:p>
              <a:pPr algn="ctr"/>
              <a:r>
                <a:rPr lang="en-GB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for Life</a:t>
              </a:r>
              <a:endParaRPr lang="en-GB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2080030" y="1621084"/>
              <a:ext cx="1612305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Passion for P.E &amp;</a:t>
              </a:r>
            </a:p>
            <a:p>
              <a:pPr algn="ctr"/>
              <a:r>
                <a:rPr lang="en-GB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Building Character</a:t>
              </a:r>
              <a:endParaRPr lang="en-GB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96" name="Picture 4" descr="heart beat Icon 720518"/>
            <p:cNvPicPr>
              <a:picLocks noChangeAspect="1" noChangeArrowheads="1"/>
            </p:cNvPicPr>
            <p:nvPr/>
          </p:nvPicPr>
          <p:blipFill>
            <a:blip r:embed="rId11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6678" y="2890042"/>
              <a:ext cx="485299" cy="4852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7" name="TextBox 96"/>
          <p:cNvSpPr txBox="1"/>
          <p:nvPr/>
        </p:nvSpPr>
        <p:spPr>
          <a:xfrm>
            <a:off x="0" y="7489304"/>
            <a:ext cx="9606671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Century Gothic" panose="020B0502020202020204" pitchFamily="34" charset="0"/>
              </a:rPr>
              <a:t>Curriculum Themes</a:t>
            </a:r>
            <a:endParaRPr lang="en-GB" sz="1800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57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601200" cy="209288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 smtClean="0">
                <a:latin typeface="Century Gothic" panose="020B0502020202020204" pitchFamily="34" charset="0"/>
              </a:rPr>
              <a:t>Our Intent</a:t>
            </a:r>
            <a:endParaRPr lang="en-GB" sz="1800" dirty="0">
              <a:latin typeface="Century Gothic" panose="020B0502020202020204" pitchFamily="34" charset="0"/>
            </a:endParaRPr>
          </a:p>
          <a:p>
            <a:r>
              <a:rPr lang="en-GB" sz="1600" dirty="0" smtClean="0">
                <a:latin typeface="Century Gothic" panose="020B0502020202020204" pitchFamily="34" charset="0"/>
              </a:rPr>
              <a:t>To cultivate a passion for lifelong learning and enjoyment of Physical Education where students constantly strive to ‘believe in their best’. Develop physical literacy, knowledge, understanding and confidence to lead a healthy active lifestyle. To enable students to develop core values, character and life skills to equip them for employment in their personal lives. </a:t>
            </a:r>
          </a:p>
          <a:p>
            <a:endParaRPr lang="en-GB" sz="1600" dirty="0" smtClean="0">
              <a:latin typeface="Century Gothic" panose="020B0502020202020204" pitchFamily="34" charset="0"/>
            </a:endParaRPr>
          </a:p>
          <a:p>
            <a:r>
              <a:rPr lang="en-GB" sz="1600" dirty="0" smtClean="0">
                <a:latin typeface="Century Gothic" panose="020B0502020202020204" pitchFamily="34" charset="0"/>
              </a:rPr>
              <a:t>P.E is much more than just playing sport, it is a vehicle for developing the three main domains of learning: </a:t>
            </a:r>
          </a:p>
        </p:txBody>
      </p:sp>
      <p:sp>
        <p:nvSpPr>
          <p:cNvPr id="6" name="AutoShape 4" descr="Dancing Icon 297877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2" name="Group 11"/>
          <p:cNvGrpSpPr/>
          <p:nvPr/>
        </p:nvGrpSpPr>
        <p:grpSpPr>
          <a:xfrm>
            <a:off x="22782" y="8207014"/>
            <a:ext cx="9578418" cy="4521105"/>
            <a:chOff x="0" y="6805039"/>
            <a:chExt cx="9536678" cy="4705751"/>
          </a:xfrm>
        </p:grpSpPr>
        <p:grpSp>
          <p:nvGrpSpPr>
            <p:cNvPr id="7" name="Group 6"/>
            <p:cNvGrpSpPr/>
            <p:nvPr/>
          </p:nvGrpSpPr>
          <p:grpSpPr>
            <a:xfrm>
              <a:off x="0" y="7492694"/>
              <a:ext cx="9536678" cy="3266306"/>
              <a:chOff x="0" y="8273009"/>
              <a:chExt cx="9536678" cy="3266306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8273009"/>
                <a:ext cx="9536678" cy="32663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2" name="Picture 8" descr="performance Icon 2978799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68617" y="9462598"/>
                <a:ext cx="887127" cy="8871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36" name="Picture 12" descr="healthy Icon 1884257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50512" y="9570688"/>
                <a:ext cx="838507" cy="83850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38" name="Picture 14" descr="leader Icon 2740728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72370" y="9306855"/>
                <a:ext cx="1057300" cy="10573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40" name="Picture 16" descr="Sport Icon 2325588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912168" y="9513692"/>
                <a:ext cx="864612" cy="9525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44" name="Picture 20" descr="Sports Icon 1843319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84562" y="9467073"/>
                <a:ext cx="819894" cy="81989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0" name="TextBox 9"/>
            <p:cNvSpPr txBox="1"/>
            <p:nvPr/>
          </p:nvSpPr>
          <p:spPr>
            <a:xfrm>
              <a:off x="882184" y="6805039"/>
              <a:ext cx="1164101" cy="4770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Century Gothic" panose="020B0502020202020204" pitchFamily="34" charset="0"/>
                </a:rPr>
                <a:t>Year 7</a:t>
              </a:r>
              <a:endParaRPr lang="en-GB" dirty="0">
                <a:latin typeface="Century Gothic" panose="020B0502020202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12089" y="11033736"/>
              <a:ext cx="1164101" cy="47705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Century Gothic" panose="020B0502020202020204" pitchFamily="34" charset="0"/>
                </a:rPr>
                <a:t>Year 8</a:t>
              </a:r>
              <a:endParaRPr lang="en-GB" dirty="0">
                <a:latin typeface="Century Gothic" panose="020B050202020202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240923" y="6805039"/>
              <a:ext cx="1164101" cy="477054"/>
            </a:xfrm>
            <a:prstGeom prst="rect">
              <a:avLst/>
            </a:prstGeom>
            <a:solidFill>
              <a:srgbClr val="FFCC66"/>
            </a:solidFill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Century Gothic" panose="020B0502020202020204" pitchFamily="34" charset="0"/>
                </a:rPr>
                <a:t>Year 9</a:t>
              </a:r>
              <a:endParaRPr lang="en-GB" dirty="0">
                <a:latin typeface="Century Gothic" panose="020B0502020202020204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532159" y="6805039"/>
              <a:ext cx="1342034" cy="47705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Century Gothic" panose="020B0502020202020204" pitchFamily="34" charset="0"/>
                </a:rPr>
                <a:t>Year 11</a:t>
              </a:r>
              <a:endParaRPr lang="en-GB" dirty="0">
                <a:latin typeface="Century Gothic" panose="020B050202020202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830003" y="11033736"/>
              <a:ext cx="1342034" cy="477054"/>
            </a:xfrm>
            <a:prstGeom prst="rect">
              <a:avLst/>
            </a:prstGeom>
            <a:solidFill>
              <a:srgbClr val="FFFF99"/>
            </a:solidFill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Century Gothic" panose="020B0502020202020204" pitchFamily="34" charset="0"/>
                </a:rPr>
                <a:t>Year 10</a:t>
              </a:r>
              <a:endParaRPr lang="en-GB" dirty="0">
                <a:latin typeface="Century Gothic" panose="020B050202020202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0591" y="7474687"/>
              <a:ext cx="16872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>
                  <a:latin typeface="Century Gothic" panose="020B0502020202020204" pitchFamily="34" charset="0"/>
                </a:rPr>
                <a:t>Confident Mover</a:t>
              </a:r>
              <a:endParaRPr lang="en-GB" sz="1400" dirty="0">
                <a:latin typeface="Century Gothic" panose="020B0502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344665" y="7366966"/>
              <a:ext cx="16872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>
                  <a:latin typeface="Century Gothic" panose="020B0502020202020204" pitchFamily="34" charset="0"/>
                </a:rPr>
                <a:t>Independently Active</a:t>
              </a:r>
              <a:endParaRPr lang="en-GB" sz="1400" dirty="0">
                <a:latin typeface="Century Gothic" panose="020B050202020202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657375" y="10553242"/>
              <a:ext cx="16872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>
                  <a:latin typeface="Century Gothic" panose="020B0502020202020204" pitchFamily="34" charset="0"/>
                </a:rPr>
                <a:t>Leading Others</a:t>
              </a:r>
              <a:endParaRPr lang="en-GB" sz="1400" dirty="0">
                <a:latin typeface="Century Gothic" panose="020B0502020202020204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004695" y="7366966"/>
              <a:ext cx="16872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>
                  <a:latin typeface="Century Gothic" panose="020B0502020202020204" pitchFamily="34" charset="0"/>
                </a:rPr>
                <a:t>Healthy &amp; Happy</a:t>
              </a:r>
            </a:p>
            <a:p>
              <a:pPr algn="ctr"/>
              <a:r>
                <a:rPr lang="en-GB" sz="1400" dirty="0" smtClean="0">
                  <a:latin typeface="Century Gothic" panose="020B0502020202020204" pitchFamily="34" charset="0"/>
                </a:rPr>
                <a:t>For Life</a:t>
              </a:r>
              <a:endParaRPr lang="en-GB" sz="1400" dirty="0">
                <a:latin typeface="Century Gothic" panose="020B0502020202020204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114783" y="10445521"/>
              <a:ext cx="19594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>
                  <a:latin typeface="Century Gothic" panose="020B0502020202020204" pitchFamily="34" charset="0"/>
                </a:rPr>
                <a:t>Passion for P.E &amp;</a:t>
              </a:r>
            </a:p>
            <a:p>
              <a:pPr algn="ctr"/>
              <a:r>
                <a:rPr lang="en-GB" sz="1400" dirty="0" smtClean="0">
                  <a:latin typeface="Century Gothic" panose="020B0502020202020204" pitchFamily="34" charset="0"/>
                </a:rPr>
                <a:t>Building Character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1390" y="7192888"/>
            <a:ext cx="9578419" cy="7694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rgbClr val="003399"/>
                </a:solidFill>
              </a:rPr>
              <a:t>“BELIEVE IN YOUR BEST”</a:t>
            </a:r>
            <a:endParaRPr lang="en-GB" sz="4400" dirty="0">
              <a:solidFill>
                <a:srgbClr val="003399"/>
              </a:solidFill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645347" y="3876753"/>
            <a:ext cx="2485117" cy="3098779"/>
            <a:chOff x="631587" y="3750098"/>
            <a:chExt cx="2485117" cy="3098779"/>
          </a:xfrm>
        </p:grpSpPr>
        <p:cxnSp>
          <p:nvCxnSpPr>
            <p:cNvPr id="17" name="Straight Connector 16"/>
            <p:cNvCxnSpPr>
              <a:stCxn id="33" idx="4"/>
              <a:endCxn id="55" idx="0"/>
            </p:cNvCxnSpPr>
            <p:nvPr/>
          </p:nvCxnSpPr>
          <p:spPr>
            <a:xfrm>
              <a:off x="1864134" y="3750098"/>
              <a:ext cx="10197" cy="2791002"/>
            </a:xfrm>
            <a:prstGeom prst="line">
              <a:avLst/>
            </a:prstGeom>
            <a:ln w="5715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631587" y="4649543"/>
              <a:ext cx="2484746" cy="33855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latin typeface="Century Gothic" panose="020B0502020202020204" pitchFamily="34" charset="0"/>
                </a:rPr>
                <a:t>Decision Making</a:t>
              </a:r>
              <a:endParaRPr lang="en-GB" sz="1600" dirty="0">
                <a:latin typeface="Century Gothic" panose="020B0502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31958" y="4065592"/>
              <a:ext cx="2484746" cy="33855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latin typeface="Century Gothic" panose="020B0502020202020204" pitchFamily="34" charset="0"/>
                </a:rPr>
                <a:t>Knowledge</a:t>
              </a:r>
              <a:endParaRPr lang="en-GB" sz="1600" dirty="0">
                <a:latin typeface="Century Gothic" panose="020B0502020202020204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31958" y="5281492"/>
              <a:ext cx="2484746" cy="33855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latin typeface="Century Gothic" panose="020B0502020202020204" pitchFamily="34" charset="0"/>
                </a:rPr>
                <a:t>Analyse &amp; Evaluate</a:t>
              </a:r>
              <a:endParaRPr lang="en-GB" sz="1600" dirty="0">
                <a:latin typeface="Century Gothic" panose="020B0502020202020204" pitchFamily="34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31587" y="5890626"/>
              <a:ext cx="2484746" cy="33855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latin typeface="Century Gothic" panose="020B0502020202020204" pitchFamily="34" charset="0"/>
                </a:rPr>
                <a:t>Leadership</a:t>
              </a:r>
              <a:endParaRPr lang="en-GB" sz="1600" dirty="0">
                <a:latin typeface="Century Gothic" panose="020B0502020202020204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31958" y="6541100"/>
              <a:ext cx="2484746" cy="30777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>
                  <a:latin typeface="Century Gothic" panose="020B0502020202020204" pitchFamily="34" charset="0"/>
                </a:rPr>
                <a:t>Problem Solving/Creativity</a:t>
              </a:r>
              <a:endParaRPr lang="en-GB" sz="140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585058" y="3863290"/>
            <a:ext cx="2485117" cy="3112242"/>
            <a:chOff x="631587" y="3767412"/>
            <a:chExt cx="2485117" cy="3112242"/>
          </a:xfrm>
        </p:grpSpPr>
        <p:cxnSp>
          <p:nvCxnSpPr>
            <p:cNvPr id="68" name="Straight Connector 67"/>
            <p:cNvCxnSpPr>
              <a:stCxn id="63" idx="4"/>
              <a:endCxn id="73" idx="0"/>
            </p:cNvCxnSpPr>
            <p:nvPr/>
          </p:nvCxnSpPr>
          <p:spPr>
            <a:xfrm flipH="1">
              <a:off x="1874331" y="3767412"/>
              <a:ext cx="48698" cy="2773688"/>
            </a:xfrm>
            <a:prstGeom prst="line">
              <a:avLst/>
            </a:prstGeom>
            <a:ln w="5715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631587" y="4649543"/>
              <a:ext cx="2484746" cy="33855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latin typeface="Century Gothic" panose="020B0502020202020204" pitchFamily="34" charset="0"/>
                </a:rPr>
                <a:t>Team Work</a:t>
              </a:r>
              <a:endParaRPr lang="en-GB" sz="1600" dirty="0">
                <a:latin typeface="Century Gothic" panose="020B0502020202020204" pitchFamily="34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31958" y="4065592"/>
              <a:ext cx="2484746" cy="33855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latin typeface="Century Gothic" panose="020B0502020202020204" pitchFamily="34" charset="0"/>
                </a:rPr>
                <a:t>Communication</a:t>
              </a:r>
              <a:endParaRPr lang="en-GB" sz="1600" dirty="0">
                <a:latin typeface="Century Gothic" panose="020B0502020202020204" pitchFamily="34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31958" y="5281492"/>
              <a:ext cx="2484746" cy="33855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latin typeface="Century Gothic" panose="020B0502020202020204" pitchFamily="34" charset="0"/>
                </a:rPr>
                <a:t>Commitment</a:t>
              </a:r>
              <a:endParaRPr lang="en-GB" sz="1600" dirty="0">
                <a:latin typeface="Century Gothic" panose="020B0502020202020204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631587" y="5890626"/>
              <a:ext cx="2484746" cy="33855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latin typeface="Century Gothic" panose="020B0502020202020204" pitchFamily="34" charset="0"/>
                </a:rPr>
                <a:t>Resilience</a:t>
              </a:r>
              <a:endParaRPr lang="en-GB" sz="1600" dirty="0">
                <a:latin typeface="Century Gothic" panose="020B0502020202020204" pitchFamily="34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31958" y="6541100"/>
              <a:ext cx="2484746" cy="33855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latin typeface="Century Gothic" panose="020B0502020202020204" pitchFamily="34" charset="0"/>
                </a:rPr>
                <a:t>Self-Regulation</a:t>
              </a:r>
              <a:endParaRPr lang="en-GB" sz="160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337894" y="2796753"/>
            <a:ext cx="1080000" cy="1080000"/>
            <a:chOff x="1649283" y="2392807"/>
            <a:chExt cx="1937383" cy="1993806"/>
          </a:xfrm>
        </p:grpSpPr>
        <p:pic>
          <p:nvPicPr>
            <p:cNvPr id="32" name="Picture 2" descr="Head Icon 1554218"/>
            <p:cNvPicPr>
              <a:picLocks noChangeAspect="1" noChangeArrowheads="1"/>
            </p:cNvPicPr>
            <p:nvPr/>
          </p:nvPicPr>
          <p:blipFill>
            <a:blip r:embed="rId8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2742" y="2708681"/>
              <a:ext cx="1310464" cy="13620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" name="Oval 32"/>
            <p:cNvSpPr/>
            <p:nvPr/>
          </p:nvSpPr>
          <p:spPr>
            <a:xfrm>
              <a:off x="1649283" y="2392807"/>
              <a:ext cx="1937383" cy="1993806"/>
            </a:xfrm>
            <a:prstGeom prst="ellipse">
              <a:avLst/>
            </a:prstGeom>
            <a:noFill/>
            <a:ln w="571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4287617" y="2783290"/>
            <a:ext cx="1080000" cy="1080000"/>
            <a:chOff x="1649283" y="2392807"/>
            <a:chExt cx="1937383" cy="1993806"/>
          </a:xfrm>
        </p:grpSpPr>
        <p:sp>
          <p:nvSpPr>
            <p:cNvPr id="63" name="Oval 62"/>
            <p:cNvSpPr/>
            <p:nvPr/>
          </p:nvSpPr>
          <p:spPr>
            <a:xfrm>
              <a:off x="1649283" y="2392807"/>
              <a:ext cx="1937383" cy="1993806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4" name="Picture 16" descr="Heart Icon 183045"/>
            <p:cNvPicPr>
              <a:picLocks noChangeAspect="1" noChangeArrowheads="1"/>
            </p:cNvPicPr>
            <p:nvPr/>
          </p:nvPicPr>
          <p:blipFill>
            <a:blip r:embed="rId9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5347" y="2573174"/>
              <a:ext cx="1634343" cy="1634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4" name="Group 73"/>
          <p:cNvGrpSpPr/>
          <p:nvPr/>
        </p:nvGrpSpPr>
        <p:grpSpPr>
          <a:xfrm>
            <a:off x="6552256" y="3876752"/>
            <a:ext cx="2485117" cy="3098780"/>
            <a:chOff x="631587" y="3780874"/>
            <a:chExt cx="2485117" cy="3098780"/>
          </a:xfrm>
        </p:grpSpPr>
        <p:cxnSp>
          <p:nvCxnSpPr>
            <p:cNvPr id="75" name="Straight Connector 74"/>
            <p:cNvCxnSpPr>
              <a:stCxn id="83" idx="4"/>
              <a:endCxn id="80" idx="0"/>
            </p:cNvCxnSpPr>
            <p:nvPr/>
          </p:nvCxnSpPr>
          <p:spPr>
            <a:xfrm>
              <a:off x="1874331" y="3780874"/>
              <a:ext cx="0" cy="2760226"/>
            </a:xfrm>
            <a:prstGeom prst="line">
              <a:avLst/>
            </a:prstGeom>
            <a:ln w="5715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631587" y="4649543"/>
              <a:ext cx="2484746" cy="33855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latin typeface="Century Gothic" panose="020B0502020202020204" pitchFamily="34" charset="0"/>
                </a:rPr>
                <a:t>Fitness Levels</a:t>
              </a:r>
              <a:endParaRPr lang="en-GB" sz="1600" dirty="0">
                <a:latin typeface="Century Gothic" panose="020B0502020202020204" pitchFamily="34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631958" y="4065592"/>
              <a:ext cx="2484746" cy="33855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latin typeface="Century Gothic" panose="020B0502020202020204" pitchFamily="34" charset="0"/>
                </a:rPr>
                <a:t>Skill Development</a:t>
              </a:r>
              <a:endParaRPr lang="en-GB" sz="1600" dirty="0">
                <a:latin typeface="Century Gothic" panose="020B0502020202020204" pitchFamily="34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31958" y="5281492"/>
              <a:ext cx="2484746" cy="33855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latin typeface="Century Gothic" panose="020B0502020202020204" pitchFamily="34" charset="0"/>
                </a:rPr>
                <a:t>Skill Application</a:t>
              </a:r>
              <a:endParaRPr lang="en-GB" sz="1600" dirty="0">
                <a:latin typeface="Century Gothic" panose="020B0502020202020204" pitchFamily="34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631587" y="5890626"/>
              <a:ext cx="2484746" cy="33855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latin typeface="Century Gothic" panose="020B0502020202020204" pitchFamily="34" charset="0"/>
                </a:rPr>
                <a:t>Performance</a:t>
              </a:r>
              <a:endParaRPr lang="en-GB" sz="1600" dirty="0">
                <a:latin typeface="Century Gothic" panose="020B0502020202020204" pitchFamily="34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31958" y="6541100"/>
              <a:ext cx="2484746" cy="33855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latin typeface="Century Gothic" panose="020B0502020202020204" pitchFamily="34" charset="0"/>
                </a:rPr>
                <a:t>Tactics &amp; Composition</a:t>
              </a:r>
              <a:endParaRPr lang="en-GB" sz="160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7255000" y="2796752"/>
            <a:ext cx="1080000" cy="1080000"/>
            <a:chOff x="1654930" y="2403710"/>
            <a:chExt cx="1937383" cy="1993806"/>
          </a:xfrm>
        </p:grpSpPr>
        <p:pic>
          <p:nvPicPr>
            <p:cNvPr id="82" name="Picture 18" descr="Hand Icon 44713"/>
            <p:cNvPicPr>
              <a:picLocks noChangeAspect="1" noChangeArrowheads="1"/>
            </p:cNvPicPr>
            <p:nvPr/>
          </p:nvPicPr>
          <p:blipFill>
            <a:blip r:embed="rId10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7883" y="2610679"/>
              <a:ext cx="1530164" cy="15301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3" name="Oval 82"/>
            <p:cNvSpPr/>
            <p:nvPr/>
          </p:nvSpPr>
          <p:spPr>
            <a:xfrm>
              <a:off x="1654930" y="2403710"/>
              <a:ext cx="1937383" cy="1993806"/>
            </a:xfrm>
            <a:prstGeom prst="ellipse">
              <a:avLst/>
            </a:prstGeom>
            <a:noFill/>
            <a:ln w="571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856620" y="2142847"/>
            <a:ext cx="206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 smtClean="0">
                <a:latin typeface="Century Gothic" panose="020B0502020202020204" pitchFamily="34" charset="0"/>
              </a:rPr>
              <a:t>Head</a:t>
            </a:r>
            <a:r>
              <a:rPr lang="en-GB" sz="1800" dirty="0" smtClean="0"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en-GB" sz="1800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  <a:t>(Thinking)</a:t>
            </a:r>
            <a:endParaRPr lang="en-GB" sz="1800" dirty="0">
              <a:solidFill>
                <a:schemeClr val="accent3"/>
              </a:solidFill>
              <a:latin typeface="Century Gothic" panose="020B0502020202020204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763529" y="2141808"/>
            <a:ext cx="206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 smtClean="0">
                <a:latin typeface="Century Gothic" panose="020B0502020202020204" pitchFamily="34" charset="0"/>
              </a:rPr>
              <a:t>Hands</a:t>
            </a:r>
          </a:p>
          <a:p>
            <a:pPr algn="ctr"/>
            <a:r>
              <a:rPr lang="en-GB" sz="1800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(Physical)</a:t>
            </a:r>
            <a:endParaRPr lang="en-GB" sz="1800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781952" y="2141809"/>
            <a:ext cx="206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 smtClean="0">
                <a:latin typeface="Century Gothic" panose="020B0502020202020204" pitchFamily="34" charset="0"/>
              </a:rPr>
              <a:t>Heart</a:t>
            </a:r>
            <a:r>
              <a:rPr lang="en-GB" sz="1800" dirty="0" smtClean="0"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en-GB" sz="18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(Feelings)</a:t>
            </a:r>
            <a:endParaRPr lang="en-GB" sz="18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90" name="Picture 2" descr="The Burgess Hill Academy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90" y="12447565"/>
            <a:ext cx="1088714" cy="318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500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Connector 23"/>
          <p:cNvCxnSpPr/>
          <p:nvPr/>
        </p:nvCxnSpPr>
        <p:spPr>
          <a:xfrm>
            <a:off x="4759135" y="6118802"/>
            <a:ext cx="0" cy="1994842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1390" y="4933862"/>
            <a:ext cx="9578419" cy="23698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 smtClean="0">
                <a:latin typeface="Century Gothic" panose="020B0502020202020204" pitchFamily="34" charset="0"/>
              </a:rPr>
              <a:t>Our Intent</a:t>
            </a:r>
          </a:p>
          <a:p>
            <a:pPr algn="ctr"/>
            <a:endParaRPr lang="en-GB" sz="1800" dirty="0">
              <a:latin typeface="Century Gothic" panose="020B0502020202020204" pitchFamily="34" charset="0"/>
            </a:endParaRPr>
          </a:p>
          <a:p>
            <a:r>
              <a:rPr lang="en-GB" sz="1600" dirty="0" smtClean="0">
                <a:latin typeface="Century Gothic" panose="020B0502020202020204" pitchFamily="34" charset="0"/>
              </a:rPr>
              <a:t>To cultivate a passion for lifelong learning and enjoyment of Physical Education where students constantly strive to ‘believe in their best’. Develop physical literacy, knowledge, understanding and confidence to lead a healthy active lifestyle. To enable students to develop core values, character and life skills to equip them for employment in their personal lives. </a:t>
            </a:r>
          </a:p>
          <a:p>
            <a:endParaRPr lang="en-GB" sz="1600" dirty="0" smtClean="0">
              <a:latin typeface="Century Gothic" panose="020B0502020202020204" pitchFamily="34" charset="0"/>
            </a:endParaRPr>
          </a:p>
          <a:p>
            <a:r>
              <a:rPr lang="en-GB" sz="1600" dirty="0" smtClean="0">
                <a:latin typeface="Century Gothic" panose="020B0502020202020204" pitchFamily="34" charset="0"/>
              </a:rPr>
              <a:t>P.E is much more than just playing sport, it is a vehicle for developing the three main domains of learning: </a:t>
            </a:r>
          </a:p>
        </p:txBody>
      </p:sp>
      <p:sp>
        <p:nvSpPr>
          <p:cNvPr id="6" name="AutoShape 4" descr="Dancing Icon 297877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1390" y="21487"/>
            <a:ext cx="95784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rgbClr val="003399"/>
                </a:solidFill>
              </a:rPr>
              <a:t>“BELIEVE IN YOUR BEST”</a:t>
            </a:r>
            <a:endParaRPr lang="en-GB" sz="4400" dirty="0">
              <a:solidFill>
                <a:srgbClr val="003399"/>
              </a:solidFill>
            </a:endParaRPr>
          </a:p>
        </p:txBody>
      </p:sp>
      <p:pic>
        <p:nvPicPr>
          <p:cNvPr id="90" name="Picture 2" descr="The Burgess Hill Academ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2932" y="245062"/>
            <a:ext cx="1396077" cy="409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oup 15"/>
          <p:cNvGrpSpPr/>
          <p:nvPr/>
        </p:nvGrpSpPr>
        <p:grpSpPr>
          <a:xfrm>
            <a:off x="419085" y="983603"/>
            <a:ext cx="8724359" cy="3599048"/>
            <a:chOff x="-1" y="1002679"/>
            <a:chExt cx="9589809" cy="4124325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1002679"/>
              <a:ext cx="9589809" cy="4124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Picture 8" descr="performance Icon 2978799"/>
            <p:cNvPicPr>
              <a:picLocks noChangeAspect="1" noChangeArrowheads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20729" y="2837910"/>
              <a:ext cx="496295" cy="4747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leader Icon 2740728"/>
            <p:cNvPicPr>
              <a:picLocks noChangeAspect="1" noChangeArrowheads="1"/>
            </p:cNvPicPr>
            <p:nvPr/>
          </p:nvPicPr>
          <p:blipFill>
            <a:blip r:embed="rId5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05046" y="2731427"/>
              <a:ext cx="648072" cy="6199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Sport Icon 2325588"/>
            <p:cNvPicPr>
              <a:picLocks noChangeAspect="1" noChangeArrowheads="1"/>
            </p:cNvPicPr>
            <p:nvPr/>
          </p:nvPicPr>
          <p:blipFill>
            <a:blip r:embed="rId6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865449" y="2870634"/>
              <a:ext cx="497354" cy="5241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4" name="Picture 20" descr="Sports Icon 1843319"/>
            <p:cNvPicPr>
              <a:picLocks noChangeAspect="1" noChangeArrowheads="1"/>
            </p:cNvPicPr>
            <p:nvPr/>
          </p:nvPicPr>
          <p:blipFill>
            <a:blip r:embed="rId7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4598" y="2809229"/>
              <a:ext cx="534432" cy="5112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307975" y="4028215"/>
              <a:ext cx="1612305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 smtClean="0">
                  <a:latin typeface="Arial Black" panose="020B0A04020102020204" pitchFamily="34" charset="0"/>
                </a:rPr>
                <a:t>Year 7</a:t>
              </a:r>
              <a:endParaRPr lang="en-GB" sz="1200" b="1" dirty="0">
                <a:latin typeface="Arial Black" panose="020B0A04020102020204" pitchFamily="34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07974" y="4305214"/>
              <a:ext cx="1612305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Confident  Mover</a:t>
              </a:r>
              <a:endParaRPr lang="en-GB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736704" y="1344085"/>
              <a:ext cx="1612305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 smtClean="0">
                  <a:latin typeface="Arial Black" panose="020B0A04020102020204" pitchFamily="34" charset="0"/>
                </a:rPr>
                <a:t>Year 10</a:t>
              </a:r>
              <a:endParaRPr lang="en-GB" sz="1200" b="1" dirty="0">
                <a:latin typeface="Arial Black" panose="020B0A04020102020204" pitchFamily="34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7516031" y="4016951"/>
              <a:ext cx="1612305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 smtClean="0">
                  <a:latin typeface="Arial Black" panose="020B0A04020102020204" pitchFamily="34" charset="0"/>
                </a:rPr>
                <a:t>Year 11</a:t>
              </a:r>
              <a:endParaRPr lang="en-GB" sz="1200" b="1" dirty="0">
                <a:latin typeface="Arial Black" panose="020B0A04020102020204" pitchFamily="34" charset="0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3967494" y="4028215"/>
              <a:ext cx="1612305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 smtClean="0">
                  <a:latin typeface="Arial Black" panose="020B0A04020102020204" pitchFamily="34" charset="0"/>
                </a:rPr>
                <a:t>Year 9</a:t>
              </a:r>
              <a:endParaRPr lang="en-GB" sz="1200" b="1" dirty="0">
                <a:latin typeface="Arial Black" panose="020B0A04020102020204" pitchFamily="34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2072680" y="1328937"/>
              <a:ext cx="1612305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 smtClean="0">
                  <a:latin typeface="Arial Black" panose="020B0A04020102020204" pitchFamily="34" charset="0"/>
                </a:rPr>
                <a:t>Year 8</a:t>
              </a:r>
              <a:endParaRPr lang="en-GB" sz="1200" b="1" dirty="0">
                <a:latin typeface="Arial Black" panose="020B0A04020102020204" pitchFamily="34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7516030" y="4324728"/>
              <a:ext cx="1612305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Independently Active</a:t>
              </a:r>
              <a:endParaRPr lang="en-GB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5722930" y="1654007"/>
              <a:ext cx="1612305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Leading Others</a:t>
              </a:r>
              <a:endParaRPr lang="en-GB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3967499" y="4302158"/>
              <a:ext cx="1612305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Healthy &amp; Happy</a:t>
              </a:r>
            </a:p>
            <a:p>
              <a:pPr algn="ctr"/>
              <a:r>
                <a:rPr lang="en-GB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for Life</a:t>
              </a:r>
              <a:endParaRPr lang="en-GB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2080030" y="1621084"/>
              <a:ext cx="1612305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Passion for P.E &amp;</a:t>
              </a:r>
            </a:p>
            <a:p>
              <a:pPr algn="ctr"/>
              <a:r>
                <a:rPr lang="en-GB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Building Character</a:t>
              </a:r>
              <a:endParaRPr lang="en-GB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028" name="Picture 4" descr="heart beat Icon 720518"/>
            <p:cNvPicPr>
              <a:picLocks noChangeAspect="1" noChangeArrowheads="1"/>
            </p:cNvPicPr>
            <p:nvPr/>
          </p:nvPicPr>
          <p:blipFill>
            <a:blip r:embed="rId8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6678" y="2890042"/>
              <a:ext cx="485299" cy="4852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10" name="Straight Connector 109"/>
          <p:cNvCxnSpPr>
            <a:stCxn id="116" idx="2"/>
            <a:endCxn id="115" idx="6"/>
          </p:cNvCxnSpPr>
          <p:nvPr/>
        </p:nvCxnSpPr>
        <p:spPr>
          <a:xfrm flipH="1" flipV="1">
            <a:off x="1757214" y="8099554"/>
            <a:ext cx="6119532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Oval 113"/>
          <p:cNvSpPr/>
          <p:nvPr/>
        </p:nvSpPr>
        <p:spPr>
          <a:xfrm>
            <a:off x="4724680" y="8077644"/>
            <a:ext cx="72000" cy="72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115" name="Oval 114"/>
          <p:cNvSpPr/>
          <p:nvPr/>
        </p:nvSpPr>
        <p:spPr>
          <a:xfrm>
            <a:off x="1685214" y="8063554"/>
            <a:ext cx="72000" cy="72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116" name="Oval 115"/>
          <p:cNvSpPr/>
          <p:nvPr/>
        </p:nvSpPr>
        <p:spPr>
          <a:xfrm>
            <a:off x="7876746" y="8068298"/>
            <a:ext cx="72000" cy="72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grpSp>
        <p:nvGrpSpPr>
          <p:cNvPr id="1074" name="Group 1073"/>
          <p:cNvGrpSpPr/>
          <p:nvPr/>
        </p:nvGrpSpPr>
        <p:grpSpPr>
          <a:xfrm>
            <a:off x="20251" y="8262451"/>
            <a:ext cx="3410480" cy="4162312"/>
            <a:chOff x="206929" y="8375227"/>
            <a:chExt cx="3410480" cy="4162312"/>
          </a:xfrm>
        </p:grpSpPr>
        <p:grpSp>
          <p:nvGrpSpPr>
            <p:cNvPr id="1072" name="Group 1071"/>
            <p:cNvGrpSpPr/>
            <p:nvPr/>
          </p:nvGrpSpPr>
          <p:grpSpPr>
            <a:xfrm>
              <a:off x="693008" y="9281233"/>
              <a:ext cx="2489929" cy="2271956"/>
              <a:chOff x="693008" y="9281233"/>
              <a:chExt cx="2489929" cy="2271956"/>
            </a:xfrm>
          </p:grpSpPr>
          <p:cxnSp>
            <p:nvCxnSpPr>
              <p:cNvPr id="166" name="Straight Connector 165"/>
              <p:cNvCxnSpPr/>
              <p:nvPr/>
            </p:nvCxnSpPr>
            <p:spPr>
              <a:xfrm flipH="1">
                <a:off x="730891" y="10010341"/>
                <a:ext cx="1" cy="391473"/>
              </a:xfrm>
              <a:prstGeom prst="line">
                <a:avLst/>
              </a:prstGeom>
              <a:ln w="19050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 flipH="1" flipV="1">
                <a:off x="1929835" y="9281233"/>
                <a:ext cx="1772" cy="1111440"/>
              </a:xfrm>
              <a:prstGeom prst="line">
                <a:avLst/>
              </a:prstGeom>
              <a:ln w="19050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flipV="1">
                <a:off x="729008" y="10001198"/>
                <a:ext cx="2417929" cy="2602"/>
              </a:xfrm>
              <a:prstGeom prst="line">
                <a:avLst/>
              </a:prstGeom>
              <a:ln w="19050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>
                <a:off x="2492187" y="10001200"/>
                <a:ext cx="0" cy="1551989"/>
              </a:xfrm>
              <a:prstGeom prst="line">
                <a:avLst/>
              </a:prstGeom>
              <a:ln w="19050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1386288" y="10001198"/>
                <a:ext cx="0" cy="1551989"/>
              </a:xfrm>
              <a:prstGeom prst="line">
                <a:avLst/>
              </a:prstGeom>
              <a:ln w="19050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>
                <a:off x="3146937" y="10021661"/>
                <a:ext cx="0" cy="391473"/>
              </a:xfrm>
              <a:prstGeom prst="line">
                <a:avLst/>
              </a:prstGeom>
              <a:ln w="19050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2" name="Oval 201"/>
              <p:cNvSpPr/>
              <p:nvPr/>
            </p:nvSpPr>
            <p:spPr>
              <a:xfrm>
                <a:off x="3110937" y="9965200"/>
                <a:ext cx="72000" cy="7200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57150">
                <a:solidFill>
                  <a:schemeClr val="accent3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 dirty="0"/>
              </a:p>
            </p:txBody>
          </p:sp>
          <p:sp>
            <p:nvSpPr>
              <p:cNvPr id="203" name="Oval 202"/>
              <p:cNvSpPr/>
              <p:nvPr/>
            </p:nvSpPr>
            <p:spPr>
              <a:xfrm>
                <a:off x="1892900" y="9962115"/>
                <a:ext cx="72000" cy="7200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57150">
                <a:solidFill>
                  <a:schemeClr val="accent3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 dirty="0"/>
              </a:p>
            </p:txBody>
          </p:sp>
          <p:sp>
            <p:nvSpPr>
              <p:cNvPr id="204" name="Oval 203"/>
              <p:cNvSpPr/>
              <p:nvPr/>
            </p:nvSpPr>
            <p:spPr>
              <a:xfrm>
                <a:off x="1339911" y="9974341"/>
                <a:ext cx="72000" cy="7200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57150">
                <a:solidFill>
                  <a:schemeClr val="accent3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 dirty="0"/>
              </a:p>
            </p:txBody>
          </p:sp>
          <p:sp>
            <p:nvSpPr>
              <p:cNvPr id="205" name="Oval 204"/>
              <p:cNvSpPr/>
              <p:nvPr/>
            </p:nvSpPr>
            <p:spPr>
              <a:xfrm>
                <a:off x="693008" y="9974341"/>
                <a:ext cx="72000" cy="7200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57150">
                <a:solidFill>
                  <a:schemeClr val="accent3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 dirty="0"/>
              </a:p>
            </p:txBody>
          </p:sp>
          <p:sp>
            <p:nvSpPr>
              <p:cNvPr id="206" name="Oval 205"/>
              <p:cNvSpPr/>
              <p:nvPr/>
            </p:nvSpPr>
            <p:spPr>
              <a:xfrm>
                <a:off x="2456187" y="9962115"/>
                <a:ext cx="72000" cy="7200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57150">
                <a:solidFill>
                  <a:schemeClr val="accent3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 dirty="0"/>
              </a:p>
            </p:txBody>
          </p:sp>
        </p:grpSp>
        <p:sp>
          <p:nvSpPr>
            <p:cNvPr id="128" name="TextBox 127"/>
            <p:cNvSpPr txBox="1"/>
            <p:nvPr/>
          </p:nvSpPr>
          <p:spPr>
            <a:xfrm>
              <a:off x="897429" y="9294737"/>
              <a:ext cx="2062942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 smtClean="0">
                  <a:latin typeface="Century Gothic" panose="020B0502020202020204" pitchFamily="34" charset="0"/>
                </a:rPr>
                <a:t>Head</a:t>
              </a:r>
            </a:p>
            <a:p>
              <a:pPr algn="ctr"/>
              <a:r>
                <a:rPr lang="en-GB" sz="1400" dirty="0" smtClean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(Thinking)</a:t>
              </a:r>
              <a:endParaRPr lang="en-GB" sz="1400" dirty="0">
                <a:solidFill>
                  <a:schemeClr val="accent3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106" name="Group 105"/>
            <p:cNvGrpSpPr/>
            <p:nvPr/>
          </p:nvGrpSpPr>
          <p:grpSpPr>
            <a:xfrm>
              <a:off x="1479834" y="8375227"/>
              <a:ext cx="900000" cy="900000"/>
              <a:chOff x="-3078995" y="5838701"/>
              <a:chExt cx="1080000" cy="1080000"/>
            </a:xfrm>
            <a:solidFill>
              <a:schemeClr val="bg1"/>
            </a:solidFill>
          </p:grpSpPr>
          <p:sp>
            <p:nvSpPr>
              <p:cNvPr id="119" name="Oval 118"/>
              <p:cNvSpPr/>
              <p:nvPr/>
            </p:nvSpPr>
            <p:spPr>
              <a:xfrm>
                <a:off x="-3078995" y="5838701"/>
                <a:ext cx="1080000" cy="1080000"/>
              </a:xfrm>
              <a:prstGeom prst="ellipse">
                <a:avLst/>
              </a:prstGeom>
              <a:grpFill/>
              <a:ln w="57150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118" name="Picture 2" descr="Head Icon 1554218"/>
              <p:cNvPicPr>
                <a:picLocks noChangeAspect="1" noChangeArrowheads="1"/>
              </p:cNvPicPr>
              <p:nvPr/>
            </p:nvPicPr>
            <p:blipFill>
              <a:blip r:embed="rId9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862235" y="6037637"/>
                <a:ext cx="648740" cy="655199"/>
              </a:xfrm>
              <a:prstGeom prst="rect">
                <a:avLst/>
              </a:prstGeom>
              <a:grpFill/>
              <a:extLst/>
            </p:spPr>
          </p:pic>
        </p:grpSp>
        <p:grpSp>
          <p:nvGrpSpPr>
            <p:cNvPr id="1071" name="Group 1070"/>
            <p:cNvGrpSpPr/>
            <p:nvPr/>
          </p:nvGrpSpPr>
          <p:grpSpPr>
            <a:xfrm>
              <a:off x="206929" y="10399912"/>
              <a:ext cx="3410480" cy="2137627"/>
              <a:chOff x="206929" y="10399912"/>
              <a:chExt cx="3410480" cy="2137627"/>
            </a:xfrm>
          </p:grpSpPr>
          <p:sp>
            <p:nvSpPr>
              <p:cNvPr id="53" name="TextBox 52"/>
              <p:cNvSpPr txBox="1"/>
              <p:nvPr/>
            </p:nvSpPr>
            <p:spPr>
              <a:xfrm>
                <a:off x="942268" y="12075874"/>
                <a:ext cx="867286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 smtClean="0">
                    <a:latin typeface="Century Gothic" panose="020B0502020202020204" pitchFamily="34" charset="0"/>
                  </a:rPr>
                  <a:t>Decision </a:t>
                </a:r>
              </a:p>
              <a:p>
                <a:pPr algn="ctr"/>
                <a:r>
                  <a:rPr lang="en-GB" sz="1200" dirty="0" smtClean="0">
                    <a:latin typeface="Century Gothic" panose="020B0502020202020204" pitchFamily="34" charset="0"/>
                  </a:rPr>
                  <a:t>Making</a:t>
                </a:r>
                <a:endParaRPr lang="en-GB" sz="12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206929" y="10939912"/>
                <a:ext cx="1044159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 smtClean="0">
                    <a:latin typeface="Century Gothic" panose="020B0502020202020204" pitchFamily="34" charset="0"/>
                  </a:rPr>
                  <a:t>Knowledge</a:t>
                </a:r>
                <a:endParaRPr lang="en-GB" sz="12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1463032" y="10952264"/>
                <a:ext cx="966048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 smtClean="0">
                    <a:latin typeface="Century Gothic" panose="020B0502020202020204" pitchFamily="34" charset="0"/>
                  </a:rPr>
                  <a:t>Analyse &amp; </a:t>
                </a:r>
              </a:p>
              <a:p>
                <a:pPr algn="ctr"/>
                <a:r>
                  <a:rPr lang="en-GB" sz="1200" dirty="0" smtClean="0">
                    <a:latin typeface="Century Gothic" panose="020B0502020202020204" pitchFamily="34" charset="0"/>
                  </a:rPr>
                  <a:t>Evaluate</a:t>
                </a:r>
                <a:endParaRPr lang="en-GB" sz="12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1990956" y="12068889"/>
                <a:ext cx="1028194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 smtClean="0">
                    <a:latin typeface="Century Gothic" panose="020B0502020202020204" pitchFamily="34" charset="0"/>
                  </a:rPr>
                  <a:t>Leadership</a:t>
                </a:r>
                <a:endParaRPr lang="en-GB" sz="12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2676465" y="10952264"/>
                <a:ext cx="940944" cy="64633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 smtClean="0">
                    <a:latin typeface="Century Gothic" panose="020B0502020202020204" pitchFamily="34" charset="0"/>
                  </a:rPr>
                  <a:t>Problem </a:t>
                </a:r>
              </a:p>
              <a:p>
                <a:pPr algn="ctr"/>
                <a:r>
                  <a:rPr lang="en-GB" sz="1200" dirty="0" smtClean="0">
                    <a:latin typeface="Century Gothic" panose="020B0502020202020204" pitchFamily="34" charset="0"/>
                  </a:rPr>
                  <a:t>Solving/</a:t>
                </a:r>
              </a:p>
              <a:p>
                <a:pPr algn="ctr"/>
                <a:r>
                  <a:rPr lang="en-GB" sz="1200" dirty="0" smtClean="0">
                    <a:latin typeface="Century Gothic" panose="020B0502020202020204" pitchFamily="34" charset="0"/>
                  </a:rPr>
                  <a:t>Creativity</a:t>
                </a:r>
                <a:endParaRPr lang="en-GB" sz="1200" dirty="0">
                  <a:latin typeface="Century Gothic" panose="020B0502020202020204" pitchFamily="34" charset="0"/>
                </a:endParaRPr>
              </a:p>
            </p:txBody>
          </p:sp>
          <p:grpSp>
            <p:nvGrpSpPr>
              <p:cNvPr id="134" name="Group 133"/>
              <p:cNvGrpSpPr/>
              <p:nvPr/>
            </p:nvGrpSpPr>
            <p:grpSpPr>
              <a:xfrm>
                <a:off x="1658900" y="10412264"/>
                <a:ext cx="540000" cy="540000"/>
                <a:chOff x="6134932" y="2858112"/>
                <a:chExt cx="1156600" cy="1124686"/>
              </a:xfrm>
            </p:grpSpPr>
            <p:pic>
              <p:nvPicPr>
                <p:cNvPr id="135" name="Picture 10" descr="analysis Icon 67361"/>
                <p:cNvPicPr>
                  <a:picLocks noChangeAspect="1" noChangeArrowheads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286375" y="2940659"/>
                  <a:ext cx="865309" cy="8993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36" name="Oval 135"/>
                <p:cNvSpPr/>
                <p:nvPr/>
              </p:nvSpPr>
              <p:spPr>
                <a:xfrm>
                  <a:off x="6134932" y="2858112"/>
                  <a:ext cx="1156600" cy="1124686"/>
                </a:xfrm>
                <a:prstGeom prst="ellipse">
                  <a:avLst/>
                </a:prstGeom>
                <a:noFill/>
                <a:ln w="57150">
                  <a:solidFill>
                    <a:schemeClr val="accent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7" name="Group 136"/>
              <p:cNvGrpSpPr/>
              <p:nvPr/>
            </p:nvGrpSpPr>
            <p:grpSpPr>
              <a:xfrm>
                <a:off x="460375" y="10399912"/>
                <a:ext cx="540000" cy="540000"/>
                <a:chOff x="7561564" y="1756572"/>
                <a:chExt cx="1156600" cy="1124686"/>
              </a:xfrm>
            </p:grpSpPr>
            <p:pic>
              <p:nvPicPr>
                <p:cNvPr id="138" name="Picture 8" descr="knowledge Icon 2131346"/>
                <p:cNvPicPr>
                  <a:picLocks noChangeAspect="1" noChangeArrowheads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731375" y="1920072"/>
                  <a:ext cx="816976" cy="84913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39" name="Oval 138"/>
                <p:cNvSpPr/>
                <p:nvPr/>
              </p:nvSpPr>
              <p:spPr>
                <a:xfrm>
                  <a:off x="7561564" y="1756572"/>
                  <a:ext cx="1156600" cy="1124686"/>
                </a:xfrm>
                <a:prstGeom prst="ellipse">
                  <a:avLst/>
                </a:prstGeom>
                <a:noFill/>
                <a:ln w="57150">
                  <a:solidFill>
                    <a:schemeClr val="accent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2" name="Group 181"/>
              <p:cNvGrpSpPr/>
              <p:nvPr/>
            </p:nvGrpSpPr>
            <p:grpSpPr>
              <a:xfrm>
                <a:off x="1116288" y="11535874"/>
                <a:ext cx="540000" cy="540000"/>
                <a:chOff x="6701527" y="1495112"/>
                <a:chExt cx="1156600" cy="1124686"/>
              </a:xfrm>
            </p:grpSpPr>
            <p:pic>
              <p:nvPicPr>
                <p:cNvPr id="183" name="Picture 12" descr="decisions Icon 2409330"/>
                <p:cNvPicPr>
                  <a:picLocks noChangeAspect="1" noChangeArrowheads="1"/>
                </p:cNvPicPr>
                <p:nvPr/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76967" y="1701309"/>
                  <a:ext cx="761269" cy="79123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84" name="Oval 183"/>
                <p:cNvSpPr/>
                <p:nvPr/>
              </p:nvSpPr>
              <p:spPr>
                <a:xfrm>
                  <a:off x="6701527" y="1495112"/>
                  <a:ext cx="1156600" cy="1124686"/>
                </a:xfrm>
                <a:prstGeom prst="ellipse">
                  <a:avLst/>
                </a:prstGeom>
                <a:noFill/>
                <a:ln w="57150">
                  <a:solidFill>
                    <a:schemeClr val="accent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5" name="Group 184"/>
              <p:cNvGrpSpPr/>
              <p:nvPr/>
            </p:nvGrpSpPr>
            <p:grpSpPr>
              <a:xfrm>
                <a:off x="2222187" y="11535874"/>
                <a:ext cx="540000" cy="540000"/>
                <a:chOff x="6679302" y="4065163"/>
                <a:chExt cx="1156600" cy="1124686"/>
              </a:xfrm>
            </p:grpSpPr>
            <p:pic>
              <p:nvPicPr>
                <p:cNvPr id="186" name="Picture 4" descr="leadership Icon 2096498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901853" y="4258653"/>
                  <a:ext cx="709763" cy="73770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87" name="Oval 186"/>
                <p:cNvSpPr/>
                <p:nvPr/>
              </p:nvSpPr>
              <p:spPr>
                <a:xfrm>
                  <a:off x="6679302" y="4065163"/>
                  <a:ext cx="1156600" cy="1124686"/>
                </a:xfrm>
                <a:prstGeom prst="ellipse">
                  <a:avLst/>
                </a:prstGeom>
                <a:noFill/>
                <a:ln w="57150">
                  <a:solidFill>
                    <a:schemeClr val="accent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8" name="Group 187"/>
              <p:cNvGrpSpPr/>
              <p:nvPr/>
            </p:nvGrpSpPr>
            <p:grpSpPr>
              <a:xfrm>
                <a:off x="2876937" y="10411714"/>
                <a:ext cx="540000" cy="540000"/>
                <a:chOff x="7586568" y="5357407"/>
                <a:chExt cx="1156600" cy="1124686"/>
              </a:xfrm>
            </p:grpSpPr>
            <p:sp>
              <p:nvSpPr>
                <p:cNvPr id="189" name="Oval 188"/>
                <p:cNvSpPr/>
                <p:nvPr/>
              </p:nvSpPr>
              <p:spPr>
                <a:xfrm>
                  <a:off x="7586568" y="5357407"/>
                  <a:ext cx="1156600" cy="1124686"/>
                </a:xfrm>
                <a:prstGeom prst="ellipse">
                  <a:avLst/>
                </a:prstGeom>
                <a:noFill/>
                <a:ln w="57150">
                  <a:solidFill>
                    <a:schemeClr val="accent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pic>
              <p:nvPicPr>
                <p:cNvPr id="190" name="Picture 20" descr="Jigsaw Icon 1934454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767271" y="5522153"/>
                  <a:ext cx="795193" cy="79519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</p:grpSp>
      <p:grpSp>
        <p:nvGrpSpPr>
          <p:cNvPr id="1084" name="Group 1083"/>
          <p:cNvGrpSpPr/>
          <p:nvPr/>
        </p:nvGrpSpPr>
        <p:grpSpPr>
          <a:xfrm>
            <a:off x="3562103" y="9191708"/>
            <a:ext cx="2489929" cy="2283134"/>
            <a:chOff x="3562103" y="9191708"/>
            <a:chExt cx="2489929" cy="2283134"/>
          </a:xfrm>
          <a:solidFill>
            <a:schemeClr val="accent1">
              <a:lumMod val="40000"/>
              <a:lumOff val="60000"/>
            </a:schemeClr>
          </a:solidFill>
        </p:grpSpPr>
        <p:cxnSp>
          <p:nvCxnSpPr>
            <p:cNvPr id="245" name="Straight Connector 244"/>
            <p:cNvCxnSpPr/>
            <p:nvPr/>
          </p:nvCxnSpPr>
          <p:spPr>
            <a:xfrm flipH="1">
              <a:off x="3598103" y="9920816"/>
              <a:ext cx="1886" cy="1554026"/>
            </a:xfrm>
            <a:prstGeom prst="line">
              <a:avLst/>
            </a:prstGeom>
            <a:grpFill/>
            <a:ln w="19050">
              <a:solidFill>
                <a:schemeClr val="accent1">
                  <a:lumMod val="40000"/>
                  <a:lumOff val="6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flipV="1">
              <a:off x="4797995" y="9191708"/>
              <a:ext cx="935" cy="2248703"/>
            </a:xfrm>
            <a:prstGeom prst="line">
              <a:avLst/>
            </a:prstGeom>
            <a:grpFill/>
            <a:ln w="19050">
              <a:solidFill>
                <a:schemeClr val="accent1">
                  <a:lumMod val="40000"/>
                  <a:lumOff val="6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flipV="1">
              <a:off x="3598103" y="9911673"/>
              <a:ext cx="2417929" cy="2602"/>
            </a:xfrm>
            <a:prstGeom prst="line">
              <a:avLst/>
            </a:prstGeom>
            <a:grpFill/>
            <a:ln w="19050">
              <a:solidFill>
                <a:schemeClr val="accent1">
                  <a:lumMod val="40000"/>
                  <a:lumOff val="6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>
              <a:endCxn id="308" idx="0"/>
            </p:cNvCxnSpPr>
            <p:nvPr/>
          </p:nvCxnSpPr>
          <p:spPr>
            <a:xfrm flipH="1">
              <a:off x="5361282" y="9943316"/>
              <a:ext cx="0" cy="344513"/>
            </a:xfrm>
            <a:prstGeom prst="line">
              <a:avLst/>
            </a:prstGeom>
            <a:grpFill/>
            <a:ln w="19050">
              <a:solidFill>
                <a:schemeClr val="accent1">
                  <a:lumMod val="40000"/>
                  <a:lumOff val="6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>
              <a:off x="4255383" y="9911673"/>
              <a:ext cx="0" cy="368224"/>
            </a:xfrm>
            <a:prstGeom prst="line">
              <a:avLst/>
            </a:prstGeom>
            <a:grpFill/>
            <a:ln w="19050">
              <a:solidFill>
                <a:schemeClr val="accent1">
                  <a:lumMod val="40000"/>
                  <a:lumOff val="6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>
              <a:off x="6016032" y="9932136"/>
              <a:ext cx="0" cy="1508275"/>
            </a:xfrm>
            <a:prstGeom prst="line">
              <a:avLst/>
            </a:prstGeom>
            <a:grpFill/>
            <a:ln w="19050">
              <a:solidFill>
                <a:schemeClr val="accent1">
                  <a:lumMod val="40000"/>
                  <a:lumOff val="6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1" name="Oval 250"/>
            <p:cNvSpPr/>
            <p:nvPr/>
          </p:nvSpPr>
          <p:spPr>
            <a:xfrm>
              <a:off x="5980032" y="9875675"/>
              <a:ext cx="72000" cy="72000"/>
            </a:xfrm>
            <a:prstGeom prst="ellipse">
              <a:avLst/>
            </a:prstGeom>
            <a:grpFill/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/>
            </a:p>
          </p:txBody>
        </p:sp>
        <p:sp>
          <p:nvSpPr>
            <p:cNvPr id="252" name="Oval 251"/>
            <p:cNvSpPr/>
            <p:nvPr/>
          </p:nvSpPr>
          <p:spPr>
            <a:xfrm>
              <a:off x="4761995" y="9872590"/>
              <a:ext cx="72000" cy="72000"/>
            </a:xfrm>
            <a:prstGeom prst="ellipse">
              <a:avLst/>
            </a:prstGeom>
            <a:grpFill/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/>
            </a:p>
          </p:txBody>
        </p:sp>
        <p:sp>
          <p:nvSpPr>
            <p:cNvPr id="253" name="Oval 252"/>
            <p:cNvSpPr/>
            <p:nvPr/>
          </p:nvSpPr>
          <p:spPr>
            <a:xfrm>
              <a:off x="4219383" y="9884816"/>
              <a:ext cx="72000" cy="72000"/>
            </a:xfrm>
            <a:prstGeom prst="ellipse">
              <a:avLst/>
            </a:prstGeom>
            <a:grpFill/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/>
            </a:p>
          </p:txBody>
        </p:sp>
        <p:sp>
          <p:nvSpPr>
            <p:cNvPr id="254" name="Oval 253"/>
            <p:cNvSpPr/>
            <p:nvPr/>
          </p:nvSpPr>
          <p:spPr>
            <a:xfrm>
              <a:off x="3562103" y="9884816"/>
              <a:ext cx="72000" cy="72000"/>
            </a:xfrm>
            <a:prstGeom prst="ellipse">
              <a:avLst/>
            </a:prstGeom>
            <a:grpFill/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/>
            </a:p>
          </p:txBody>
        </p:sp>
        <p:sp>
          <p:nvSpPr>
            <p:cNvPr id="255" name="Oval 254"/>
            <p:cNvSpPr/>
            <p:nvPr/>
          </p:nvSpPr>
          <p:spPr>
            <a:xfrm>
              <a:off x="5325282" y="9871316"/>
              <a:ext cx="72000" cy="72000"/>
            </a:xfrm>
            <a:prstGeom prst="ellipse">
              <a:avLst/>
            </a:prstGeom>
            <a:grpFill/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/>
            </a:p>
          </p:txBody>
        </p:sp>
      </p:grpSp>
      <p:grpSp>
        <p:nvGrpSpPr>
          <p:cNvPr id="257" name="Group 256"/>
          <p:cNvGrpSpPr/>
          <p:nvPr/>
        </p:nvGrpSpPr>
        <p:grpSpPr>
          <a:xfrm>
            <a:off x="6671706" y="9202888"/>
            <a:ext cx="2405561" cy="2220210"/>
            <a:chOff x="693008" y="9281233"/>
            <a:chExt cx="2405561" cy="2220210"/>
          </a:xfrm>
          <a:solidFill>
            <a:schemeClr val="accent2">
              <a:lumMod val="40000"/>
              <a:lumOff val="60000"/>
            </a:schemeClr>
          </a:solidFill>
        </p:grpSpPr>
        <p:cxnSp>
          <p:nvCxnSpPr>
            <p:cNvPr id="283" name="Straight Connector 282"/>
            <p:cNvCxnSpPr>
              <a:endCxn id="329" idx="0"/>
            </p:cNvCxnSpPr>
            <p:nvPr/>
          </p:nvCxnSpPr>
          <p:spPr>
            <a:xfrm flipH="1">
              <a:off x="730892" y="10010341"/>
              <a:ext cx="1" cy="355140"/>
            </a:xfrm>
            <a:prstGeom prst="line">
              <a:avLst/>
            </a:prstGeom>
            <a:grpFill/>
            <a:ln w="19050">
              <a:solidFill>
                <a:schemeClr val="accent2">
                  <a:lumMod val="40000"/>
                  <a:lumOff val="6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283"/>
            <p:cNvCxnSpPr>
              <a:stCxn id="332" idx="0"/>
            </p:cNvCxnSpPr>
            <p:nvPr/>
          </p:nvCxnSpPr>
          <p:spPr>
            <a:xfrm flipV="1">
              <a:off x="1928900" y="9281233"/>
              <a:ext cx="935" cy="1058520"/>
            </a:xfrm>
            <a:prstGeom prst="line">
              <a:avLst/>
            </a:prstGeom>
            <a:grpFill/>
            <a:ln w="19050">
              <a:solidFill>
                <a:schemeClr val="accent2">
                  <a:lumMod val="40000"/>
                  <a:lumOff val="6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Connector 284"/>
            <p:cNvCxnSpPr>
              <a:endCxn id="289" idx="7"/>
            </p:cNvCxnSpPr>
            <p:nvPr/>
          </p:nvCxnSpPr>
          <p:spPr>
            <a:xfrm flipV="1">
              <a:off x="729008" y="9986661"/>
              <a:ext cx="2359017" cy="0"/>
            </a:xfrm>
            <a:prstGeom prst="line">
              <a:avLst/>
            </a:prstGeom>
            <a:grpFill/>
            <a:ln w="19050">
              <a:solidFill>
                <a:schemeClr val="accent2">
                  <a:lumMod val="40000"/>
                  <a:lumOff val="6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/>
            <p:cNvCxnSpPr>
              <a:endCxn id="325" idx="0"/>
            </p:cNvCxnSpPr>
            <p:nvPr/>
          </p:nvCxnSpPr>
          <p:spPr>
            <a:xfrm>
              <a:off x="1386288" y="10001198"/>
              <a:ext cx="0" cy="1500245"/>
            </a:xfrm>
            <a:prstGeom prst="line">
              <a:avLst/>
            </a:prstGeom>
            <a:grpFill/>
            <a:ln w="19050">
              <a:solidFill>
                <a:schemeClr val="accent2">
                  <a:lumMod val="40000"/>
                  <a:lumOff val="6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Straight Connector 287"/>
            <p:cNvCxnSpPr>
              <a:endCxn id="334" idx="0"/>
            </p:cNvCxnSpPr>
            <p:nvPr/>
          </p:nvCxnSpPr>
          <p:spPr>
            <a:xfrm>
              <a:off x="3062569" y="10010340"/>
              <a:ext cx="0" cy="352308"/>
            </a:xfrm>
            <a:prstGeom prst="line">
              <a:avLst/>
            </a:prstGeom>
            <a:grpFill/>
            <a:ln w="19050">
              <a:solidFill>
                <a:schemeClr val="accent2">
                  <a:lumMod val="40000"/>
                  <a:lumOff val="6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9" name="Oval 288"/>
            <p:cNvSpPr/>
            <p:nvPr/>
          </p:nvSpPr>
          <p:spPr>
            <a:xfrm>
              <a:off x="3026569" y="9976117"/>
              <a:ext cx="72000" cy="72000"/>
            </a:xfrm>
            <a:prstGeom prst="ellipse">
              <a:avLst/>
            </a:prstGeom>
            <a:grpFill/>
            <a:ln w="57150"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/>
            </a:p>
          </p:txBody>
        </p:sp>
        <p:sp>
          <p:nvSpPr>
            <p:cNvPr id="290" name="Oval 289"/>
            <p:cNvSpPr/>
            <p:nvPr/>
          </p:nvSpPr>
          <p:spPr>
            <a:xfrm>
              <a:off x="1892900" y="9951575"/>
              <a:ext cx="72000" cy="72000"/>
            </a:xfrm>
            <a:prstGeom prst="ellipse">
              <a:avLst/>
            </a:prstGeom>
            <a:grpFill/>
            <a:ln w="57150"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/>
            </a:p>
          </p:txBody>
        </p:sp>
        <p:sp>
          <p:nvSpPr>
            <p:cNvPr id="291" name="Oval 290"/>
            <p:cNvSpPr/>
            <p:nvPr/>
          </p:nvSpPr>
          <p:spPr>
            <a:xfrm>
              <a:off x="1350288" y="9955319"/>
              <a:ext cx="72000" cy="72000"/>
            </a:xfrm>
            <a:prstGeom prst="ellipse">
              <a:avLst/>
            </a:prstGeom>
            <a:grpFill/>
            <a:ln w="57150"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/>
            </a:p>
          </p:txBody>
        </p:sp>
        <p:sp>
          <p:nvSpPr>
            <p:cNvPr id="292" name="Oval 291"/>
            <p:cNvSpPr/>
            <p:nvPr/>
          </p:nvSpPr>
          <p:spPr>
            <a:xfrm>
              <a:off x="693008" y="9974341"/>
              <a:ext cx="72000" cy="72000"/>
            </a:xfrm>
            <a:prstGeom prst="ellipse">
              <a:avLst/>
            </a:prstGeom>
            <a:grpFill/>
            <a:ln w="57150"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/>
            </a:p>
          </p:txBody>
        </p:sp>
        <p:sp>
          <p:nvSpPr>
            <p:cNvPr id="293" name="Oval 292"/>
            <p:cNvSpPr/>
            <p:nvPr/>
          </p:nvSpPr>
          <p:spPr>
            <a:xfrm>
              <a:off x="2456187" y="9962115"/>
              <a:ext cx="72000" cy="72000"/>
            </a:xfrm>
            <a:prstGeom prst="ellipse">
              <a:avLst/>
            </a:prstGeom>
            <a:grpFill/>
            <a:ln w="57150"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/>
            </a:p>
          </p:txBody>
        </p:sp>
      </p:grpSp>
      <p:sp>
        <p:nvSpPr>
          <p:cNvPr id="258" name="TextBox 257"/>
          <p:cNvSpPr txBox="1"/>
          <p:nvPr/>
        </p:nvSpPr>
        <p:spPr>
          <a:xfrm>
            <a:off x="6876127" y="9181528"/>
            <a:ext cx="206294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latin typeface="Century Gothic" panose="020B0502020202020204" pitchFamily="34" charset="0"/>
              </a:rPr>
              <a:t>Hands</a:t>
            </a:r>
          </a:p>
          <a:p>
            <a:pPr algn="ctr"/>
            <a:r>
              <a:rPr lang="en-GB" sz="1400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(Physical)</a:t>
            </a:r>
            <a:endParaRPr lang="en-GB" sz="1400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261" name="TextBox 260"/>
          <p:cNvSpPr txBox="1"/>
          <p:nvPr/>
        </p:nvSpPr>
        <p:spPr>
          <a:xfrm>
            <a:off x="6920966" y="11997529"/>
            <a:ext cx="86728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Century Gothic" panose="020B0502020202020204" pitchFamily="34" charset="0"/>
              </a:rPr>
              <a:t>Fitness</a:t>
            </a:r>
          </a:p>
          <a:p>
            <a:pPr algn="ctr"/>
            <a:r>
              <a:rPr lang="en-GB" sz="1200" dirty="0" smtClean="0">
                <a:latin typeface="Century Gothic" panose="020B0502020202020204" pitchFamily="34" charset="0"/>
              </a:rPr>
              <a:t>Levels</a:t>
            </a:r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262" name="TextBox 261"/>
          <p:cNvSpPr txBox="1"/>
          <p:nvPr/>
        </p:nvSpPr>
        <p:spPr>
          <a:xfrm>
            <a:off x="6064146" y="10861567"/>
            <a:ext cx="125446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Century Gothic" panose="020B0502020202020204" pitchFamily="34" charset="0"/>
              </a:rPr>
              <a:t>Skill</a:t>
            </a:r>
          </a:p>
          <a:p>
            <a:pPr algn="ctr"/>
            <a:r>
              <a:rPr lang="en-GB" sz="1200" dirty="0" smtClean="0">
                <a:latin typeface="Century Gothic" panose="020B0502020202020204" pitchFamily="34" charset="0"/>
              </a:rPr>
              <a:t>Development</a:t>
            </a:r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263" name="TextBox 262"/>
          <p:cNvSpPr txBox="1"/>
          <p:nvPr/>
        </p:nvSpPr>
        <p:spPr>
          <a:xfrm>
            <a:off x="7390609" y="10873919"/>
            <a:ext cx="104427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Century Gothic" panose="020B0502020202020204" pitchFamily="34" charset="0"/>
              </a:rPr>
              <a:t>Skill</a:t>
            </a:r>
          </a:p>
          <a:p>
            <a:pPr algn="ctr"/>
            <a:r>
              <a:rPr lang="en-GB" sz="1200" dirty="0" smtClean="0">
                <a:latin typeface="Century Gothic" panose="020B0502020202020204" pitchFamily="34" charset="0"/>
              </a:rPr>
              <a:t>Application</a:t>
            </a:r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264" name="TextBox 263"/>
          <p:cNvSpPr txBox="1"/>
          <p:nvPr/>
        </p:nvSpPr>
        <p:spPr>
          <a:xfrm>
            <a:off x="7849821" y="11997529"/>
            <a:ext cx="124212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Century Gothic" panose="020B0502020202020204" pitchFamily="34" charset="0"/>
              </a:rPr>
              <a:t>Performance</a:t>
            </a:r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265" name="TextBox 264"/>
          <p:cNvSpPr txBox="1"/>
          <p:nvPr/>
        </p:nvSpPr>
        <p:spPr>
          <a:xfrm>
            <a:off x="8470885" y="10850879"/>
            <a:ext cx="113031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Century Gothic" panose="020B0502020202020204" pitchFamily="34" charset="0"/>
              </a:rPr>
              <a:t>Tactics</a:t>
            </a:r>
          </a:p>
          <a:p>
            <a:pPr algn="ctr"/>
            <a:r>
              <a:rPr lang="en-GB" sz="1200" dirty="0" smtClean="0">
                <a:latin typeface="Century Gothic" panose="020B0502020202020204" pitchFamily="34" charset="0"/>
              </a:rPr>
              <a:t>&amp;</a:t>
            </a:r>
          </a:p>
          <a:p>
            <a:pPr algn="ctr"/>
            <a:r>
              <a:rPr lang="en-GB" sz="1200" dirty="0" smtClean="0">
                <a:latin typeface="Century Gothic" panose="020B0502020202020204" pitchFamily="34" charset="0"/>
              </a:rPr>
              <a:t>Composition</a:t>
            </a:r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3766524" y="9205212"/>
            <a:ext cx="206294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latin typeface="Century Gothic" panose="020B0502020202020204" pitchFamily="34" charset="0"/>
              </a:rPr>
              <a:t>Heart</a:t>
            </a:r>
          </a:p>
          <a:p>
            <a:pPr algn="ctr"/>
            <a:r>
              <a:rPr lang="en-GB" sz="14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(Feelings</a:t>
            </a:r>
            <a:r>
              <a:rPr lang="en-GB" sz="1400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  <a:t>)</a:t>
            </a:r>
            <a:endParaRPr lang="en-GB" sz="1400" dirty="0">
              <a:solidFill>
                <a:schemeClr val="accent3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09" name="Group 108"/>
          <p:cNvGrpSpPr/>
          <p:nvPr/>
        </p:nvGrpSpPr>
        <p:grpSpPr>
          <a:xfrm>
            <a:off x="4331264" y="8281961"/>
            <a:ext cx="900000" cy="900000"/>
            <a:chOff x="10735220" y="9081217"/>
            <a:chExt cx="847218" cy="914844"/>
          </a:xfrm>
        </p:grpSpPr>
        <p:sp>
          <p:nvSpPr>
            <p:cNvPr id="124" name="Oval 123"/>
            <p:cNvSpPr/>
            <p:nvPr/>
          </p:nvSpPr>
          <p:spPr>
            <a:xfrm>
              <a:off x="10735220" y="9081217"/>
              <a:ext cx="847218" cy="914844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25" name="Picture 16" descr="Heart Icon 183045"/>
            <p:cNvPicPr>
              <a:picLocks noChangeAspect="1" noChangeArrowheads="1"/>
            </p:cNvPicPr>
            <p:nvPr/>
          </p:nvPicPr>
          <p:blipFill>
            <a:blip r:embed="rId1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85975" y="9163977"/>
              <a:ext cx="714699" cy="7499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04" name="Group 303"/>
          <p:cNvGrpSpPr/>
          <p:nvPr/>
        </p:nvGrpSpPr>
        <p:grpSpPr>
          <a:xfrm>
            <a:off x="4537067" y="11457529"/>
            <a:ext cx="540000" cy="540000"/>
            <a:chOff x="7538250" y="2829001"/>
            <a:chExt cx="1156600" cy="1124686"/>
          </a:xfrm>
        </p:grpSpPr>
        <p:sp>
          <p:nvSpPr>
            <p:cNvPr id="305" name="Oval 304"/>
            <p:cNvSpPr/>
            <p:nvPr/>
          </p:nvSpPr>
          <p:spPr>
            <a:xfrm>
              <a:off x="7538250" y="2829001"/>
              <a:ext cx="1156600" cy="1124686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06" name="Picture 12" descr="yes Icon 1899005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17933" y="2992729"/>
              <a:ext cx="797229" cy="7972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07" name="Group 306"/>
          <p:cNvGrpSpPr/>
          <p:nvPr/>
        </p:nvGrpSpPr>
        <p:grpSpPr>
          <a:xfrm>
            <a:off x="5091282" y="10287829"/>
            <a:ext cx="540000" cy="540000"/>
            <a:chOff x="6134934" y="5032479"/>
            <a:chExt cx="1156600" cy="1124686"/>
          </a:xfrm>
        </p:grpSpPr>
        <p:sp>
          <p:nvSpPr>
            <p:cNvPr id="308" name="Oval 307"/>
            <p:cNvSpPr/>
            <p:nvPr/>
          </p:nvSpPr>
          <p:spPr>
            <a:xfrm>
              <a:off x="6134934" y="5032479"/>
              <a:ext cx="1156600" cy="1124686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09" name="Picture 14" descr="Independent Child Icon 1578737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0395" y="5081815"/>
              <a:ext cx="915957" cy="9159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10" name="Group 309"/>
          <p:cNvGrpSpPr/>
          <p:nvPr/>
        </p:nvGrpSpPr>
        <p:grpSpPr>
          <a:xfrm>
            <a:off x="3979050" y="10298937"/>
            <a:ext cx="540000" cy="540000"/>
            <a:chOff x="6152226" y="1570513"/>
            <a:chExt cx="1156600" cy="1124686"/>
          </a:xfrm>
        </p:grpSpPr>
        <p:sp>
          <p:nvSpPr>
            <p:cNvPr id="311" name="Oval 310"/>
            <p:cNvSpPr/>
            <p:nvPr/>
          </p:nvSpPr>
          <p:spPr>
            <a:xfrm>
              <a:off x="6152226" y="1570513"/>
              <a:ext cx="1156600" cy="1124686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12" name="Picture 2" descr="team Icon 43181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3913" y="1600992"/>
              <a:ext cx="1063728" cy="10637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13" name="Group 312"/>
          <p:cNvGrpSpPr/>
          <p:nvPr/>
        </p:nvGrpSpPr>
        <p:grpSpPr>
          <a:xfrm>
            <a:off x="3329989" y="11474842"/>
            <a:ext cx="540000" cy="540000"/>
            <a:chOff x="7561565" y="259666"/>
            <a:chExt cx="1156600" cy="1124686"/>
          </a:xfrm>
        </p:grpSpPr>
        <p:sp>
          <p:nvSpPr>
            <p:cNvPr id="314" name="Oval 313"/>
            <p:cNvSpPr/>
            <p:nvPr/>
          </p:nvSpPr>
          <p:spPr>
            <a:xfrm>
              <a:off x="7561565" y="259666"/>
              <a:ext cx="1156600" cy="1124686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15" name="Picture 4" descr="Communication Icon 1972490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77339" y="414610"/>
              <a:ext cx="807793" cy="8077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16" name="Group 315"/>
          <p:cNvGrpSpPr/>
          <p:nvPr/>
        </p:nvGrpSpPr>
        <p:grpSpPr>
          <a:xfrm>
            <a:off x="5759183" y="11442050"/>
            <a:ext cx="540000" cy="540000"/>
            <a:chOff x="7538250" y="5419527"/>
            <a:chExt cx="1156600" cy="1124686"/>
          </a:xfrm>
        </p:grpSpPr>
        <p:sp>
          <p:nvSpPr>
            <p:cNvPr id="317" name="Oval 316"/>
            <p:cNvSpPr/>
            <p:nvPr/>
          </p:nvSpPr>
          <p:spPr>
            <a:xfrm>
              <a:off x="7538250" y="5419527"/>
              <a:ext cx="1156600" cy="1124686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18" name="Picture 6" descr="emotional control Icon 2141965"/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22102" y="5602665"/>
              <a:ext cx="835526" cy="8355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24" name="Group 323"/>
          <p:cNvGrpSpPr/>
          <p:nvPr/>
        </p:nvGrpSpPr>
        <p:grpSpPr>
          <a:xfrm>
            <a:off x="7097598" y="11423098"/>
            <a:ext cx="540000" cy="540000"/>
            <a:chOff x="6414935" y="1485994"/>
            <a:chExt cx="1156600" cy="1124685"/>
          </a:xfrm>
        </p:grpSpPr>
        <p:sp>
          <p:nvSpPr>
            <p:cNvPr id="325" name="Oval 324"/>
            <p:cNvSpPr/>
            <p:nvPr/>
          </p:nvSpPr>
          <p:spPr>
            <a:xfrm>
              <a:off x="6414935" y="1485994"/>
              <a:ext cx="1156600" cy="1124685"/>
            </a:xfrm>
            <a:prstGeom prst="ellipse">
              <a:avLst/>
            </a:prstGeom>
            <a:noFill/>
            <a:ln w="571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26" name="Picture 2" descr="Fitness Icon 3203110"/>
            <p:cNvPicPr>
              <a:picLocks noChangeAspect="1" noChangeArrowheads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59702" y="1640351"/>
              <a:ext cx="765637" cy="7656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27" name="Group 326"/>
          <p:cNvGrpSpPr/>
          <p:nvPr/>
        </p:nvGrpSpPr>
        <p:grpSpPr>
          <a:xfrm>
            <a:off x="6439590" y="10287136"/>
            <a:ext cx="540000" cy="540000"/>
            <a:chOff x="7567211" y="308567"/>
            <a:chExt cx="1156600" cy="1124685"/>
          </a:xfrm>
        </p:grpSpPr>
        <p:pic>
          <p:nvPicPr>
            <p:cNvPr id="328" name="Picture 4" descr="Football Icon 2978784"/>
            <p:cNvPicPr>
              <a:picLocks noChangeAspect="1" noChangeArrowheads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76145" y="441660"/>
              <a:ext cx="858499" cy="8584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9" name="Oval 328"/>
            <p:cNvSpPr/>
            <p:nvPr/>
          </p:nvSpPr>
          <p:spPr>
            <a:xfrm>
              <a:off x="7567211" y="308567"/>
              <a:ext cx="1156600" cy="1124685"/>
            </a:xfrm>
            <a:prstGeom prst="ellipse">
              <a:avLst/>
            </a:prstGeom>
            <a:noFill/>
            <a:ln w="571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30" name="Group 329"/>
          <p:cNvGrpSpPr/>
          <p:nvPr/>
        </p:nvGrpSpPr>
        <p:grpSpPr>
          <a:xfrm>
            <a:off x="7637598" y="10261408"/>
            <a:ext cx="540000" cy="540000"/>
            <a:chOff x="7567211" y="2838268"/>
            <a:chExt cx="1156600" cy="1124685"/>
          </a:xfrm>
        </p:grpSpPr>
        <p:pic>
          <p:nvPicPr>
            <p:cNvPr id="331" name="Picture 18" descr="Basketball Icon 1838109"/>
            <p:cNvPicPr>
              <a:picLocks noChangeAspect="1" noChangeArrowheads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02695" y="2986668"/>
              <a:ext cx="838132" cy="8381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2" name="Oval 331"/>
            <p:cNvSpPr/>
            <p:nvPr/>
          </p:nvSpPr>
          <p:spPr>
            <a:xfrm>
              <a:off x="7567211" y="2838268"/>
              <a:ext cx="1156600" cy="1124685"/>
            </a:xfrm>
            <a:prstGeom prst="ellipse">
              <a:avLst/>
            </a:prstGeom>
            <a:noFill/>
            <a:ln w="571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33" name="Group 332"/>
          <p:cNvGrpSpPr/>
          <p:nvPr/>
        </p:nvGrpSpPr>
        <p:grpSpPr>
          <a:xfrm>
            <a:off x="8771267" y="10284303"/>
            <a:ext cx="540000" cy="540000"/>
            <a:chOff x="7571534" y="5258747"/>
            <a:chExt cx="1156600" cy="1124685"/>
          </a:xfrm>
        </p:grpSpPr>
        <p:sp>
          <p:nvSpPr>
            <p:cNvPr id="334" name="Oval 333"/>
            <p:cNvSpPr/>
            <p:nvPr/>
          </p:nvSpPr>
          <p:spPr>
            <a:xfrm>
              <a:off x="7571534" y="5258747"/>
              <a:ext cx="1156600" cy="1124685"/>
            </a:xfrm>
            <a:prstGeom prst="ellipse">
              <a:avLst/>
            </a:prstGeom>
            <a:noFill/>
            <a:ln w="571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35" name="Picture 14" descr="tactics Icon 1699481"/>
            <p:cNvPicPr>
              <a:picLocks noChangeAspect="1" noChangeArrowheads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94655" y="5459272"/>
              <a:ext cx="710358" cy="7383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340" name="Straight Connector 339"/>
          <p:cNvCxnSpPr/>
          <p:nvPr/>
        </p:nvCxnSpPr>
        <p:spPr>
          <a:xfrm>
            <a:off x="8470885" y="9922853"/>
            <a:ext cx="0" cy="1500245"/>
          </a:xfrm>
          <a:prstGeom prst="lin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accent2">
                <a:lumMod val="40000"/>
                <a:lumOff val="6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1" name="Group 320"/>
          <p:cNvGrpSpPr/>
          <p:nvPr/>
        </p:nvGrpSpPr>
        <p:grpSpPr>
          <a:xfrm>
            <a:off x="8200884" y="11442050"/>
            <a:ext cx="540000" cy="540000"/>
            <a:chOff x="6446227" y="4045668"/>
            <a:chExt cx="1156600" cy="1124685"/>
          </a:xfrm>
        </p:grpSpPr>
        <p:pic>
          <p:nvPicPr>
            <p:cNvPr id="322" name="Picture 10" descr="competition Icon 2103951"/>
            <p:cNvPicPr>
              <a:picLocks noChangeAspect="1" noChangeArrowheads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44530" y="4228013"/>
              <a:ext cx="759991" cy="7599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3" name="Oval 322"/>
            <p:cNvSpPr/>
            <p:nvPr/>
          </p:nvSpPr>
          <p:spPr>
            <a:xfrm>
              <a:off x="6446227" y="4045668"/>
              <a:ext cx="1156600" cy="1124685"/>
            </a:xfrm>
            <a:prstGeom prst="ellipse">
              <a:avLst/>
            </a:prstGeom>
            <a:noFill/>
            <a:ln w="571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7462746" y="8268457"/>
            <a:ext cx="900000" cy="900000"/>
            <a:chOff x="-5757590" y="7186044"/>
            <a:chExt cx="1080000" cy="1080000"/>
          </a:xfrm>
        </p:grpSpPr>
        <p:pic>
          <p:nvPicPr>
            <p:cNvPr id="121" name="Picture 18" descr="Hand Icon 44713"/>
            <p:cNvPicPr>
              <a:picLocks noChangeAspect="1" noChangeArrowheads="1"/>
            </p:cNvPicPr>
            <p:nvPr/>
          </p:nvPicPr>
          <p:blipFill>
            <a:blip r:embed="rId26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683475" y="7298154"/>
              <a:ext cx="852995" cy="8288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2" name="Oval 121"/>
            <p:cNvSpPr/>
            <p:nvPr/>
          </p:nvSpPr>
          <p:spPr>
            <a:xfrm>
              <a:off x="-5757590" y="7186044"/>
              <a:ext cx="1080000" cy="1080000"/>
            </a:xfrm>
            <a:prstGeom prst="ellipse">
              <a:avLst/>
            </a:prstGeom>
            <a:noFill/>
            <a:ln w="571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04686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4" descr="Dancing Icon 297877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1390" y="21487"/>
            <a:ext cx="95784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rgbClr val="003399"/>
                </a:solidFill>
              </a:rPr>
              <a:t>“BELIEVE IN YOUR BEST”</a:t>
            </a:r>
            <a:endParaRPr lang="en-GB" sz="4400" dirty="0">
              <a:solidFill>
                <a:srgbClr val="003399"/>
              </a:solidFill>
            </a:endParaRPr>
          </a:p>
        </p:txBody>
      </p:sp>
      <p:pic>
        <p:nvPicPr>
          <p:cNvPr id="90" name="Picture 2" descr="The Burgess Hill Academ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2932" y="245062"/>
            <a:ext cx="1396077" cy="409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20733" y="1501172"/>
            <a:ext cx="9580949" cy="6324913"/>
            <a:chOff x="20251" y="6118802"/>
            <a:chExt cx="9580949" cy="6324913"/>
          </a:xfrm>
        </p:grpSpPr>
        <p:grpSp>
          <p:nvGrpSpPr>
            <p:cNvPr id="2" name="Group 1"/>
            <p:cNvGrpSpPr/>
            <p:nvPr/>
          </p:nvGrpSpPr>
          <p:grpSpPr>
            <a:xfrm>
              <a:off x="1685214" y="6118802"/>
              <a:ext cx="6263532" cy="2030842"/>
              <a:chOff x="1685214" y="6118802"/>
              <a:chExt cx="6263532" cy="2030842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>
                <a:off x="4759135" y="6118802"/>
                <a:ext cx="0" cy="1994842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>
                <a:stCxn id="116" idx="2"/>
                <a:endCxn id="115" idx="6"/>
              </p:cNvCxnSpPr>
              <p:nvPr/>
            </p:nvCxnSpPr>
            <p:spPr>
              <a:xfrm flipH="1" flipV="1">
                <a:off x="1757214" y="8099554"/>
                <a:ext cx="6119532" cy="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4" name="Oval 113"/>
              <p:cNvSpPr/>
              <p:nvPr/>
            </p:nvSpPr>
            <p:spPr>
              <a:xfrm>
                <a:off x="4724680" y="8077644"/>
                <a:ext cx="72000" cy="72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5715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 dirty="0"/>
              </a:p>
            </p:txBody>
          </p:sp>
          <p:sp>
            <p:nvSpPr>
              <p:cNvPr id="115" name="Oval 114"/>
              <p:cNvSpPr/>
              <p:nvPr/>
            </p:nvSpPr>
            <p:spPr>
              <a:xfrm>
                <a:off x="1685214" y="8063554"/>
                <a:ext cx="72000" cy="72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5715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 dirty="0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7876746" y="8068298"/>
                <a:ext cx="72000" cy="72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5715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 dirty="0"/>
              </a:p>
            </p:txBody>
          </p:sp>
        </p:grpSp>
        <p:grpSp>
          <p:nvGrpSpPr>
            <p:cNvPr id="1074" name="Group 1073"/>
            <p:cNvGrpSpPr/>
            <p:nvPr/>
          </p:nvGrpSpPr>
          <p:grpSpPr>
            <a:xfrm>
              <a:off x="20251" y="8262451"/>
              <a:ext cx="3410480" cy="4162312"/>
              <a:chOff x="206929" y="8375227"/>
              <a:chExt cx="3410480" cy="4162312"/>
            </a:xfrm>
          </p:grpSpPr>
          <p:grpSp>
            <p:nvGrpSpPr>
              <p:cNvPr id="1072" name="Group 1071"/>
              <p:cNvGrpSpPr/>
              <p:nvPr/>
            </p:nvGrpSpPr>
            <p:grpSpPr>
              <a:xfrm>
                <a:off x="693008" y="9281233"/>
                <a:ext cx="2489929" cy="2271956"/>
                <a:chOff x="693008" y="9281233"/>
                <a:chExt cx="2489929" cy="2271956"/>
              </a:xfrm>
            </p:grpSpPr>
            <p:cxnSp>
              <p:nvCxnSpPr>
                <p:cNvPr id="166" name="Straight Connector 165"/>
                <p:cNvCxnSpPr/>
                <p:nvPr/>
              </p:nvCxnSpPr>
              <p:spPr>
                <a:xfrm flipH="1">
                  <a:off x="730891" y="10010341"/>
                  <a:ext cx="1" cy="391473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40000"/>
                      <a:lumOff val="6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>
                <a:xfrm flipH="1" flipV="1">
                  <a:off x="1929835" y="9281233"/>
                  <a:ext cx="1772" cy="1111440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40000"/>
                      <a:lumOff val="6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/>
                <p:cNvCxnSpPr/>
                <p:nvPr/>
              </p:nvCxnSpPr>
              <p:spPr>
                <a:xfrm flipV="1">
                  <a:off x="729008" y="10001198"/>
                  <a:ext cx="2417929" cy="2602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40000"/>
                      <a:lumOff val="6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Connector 162"/>
                <p:cNvCxnSpPr/>
                <p:nvPr/>
              </p:nvCxnSpPr>
              <p:spPr>
                <a:xfrm>
                  <a:off x="2492187" y="10001200"/>
                  <a:ext cx="0" cy="1551989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40000"/>
                      <a:lumOff val="6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Connector 163"/>
                <p:cNvCxnSpPr/>
                <p:nvPr/>
              </p:nvCxnSpPr>
              <p:spPr>
                <a:xfrm>
                  <a:off x="1386288" y="10001198"/>
                  <a:ext cx="0" cy="1551989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40000"/>
                      <a:lumOff val="6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4"/>
                <p:cNvCxnSpPr/>
                <p:nvPr/>
              </p:nvCxnSpPr>
              <p:spPr>
                <a:xfrm>
                  <a:off x="3146937" y="10021661"/>
                  <a:ext cx="0" cy="391473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40000"/>
                      <a:lumOff val="6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2" name="Oval 201"/>
                <p:cNvSpPr/>
                <p:nvPr/>
              </p:nvSpPr>
              <p:spPr>
                <a:xfrm>
                  <a:off x="3110937" y="9965200"/>
                  <a:ext cx="72000" cy="7200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57150">
                  <a:solidFill>
                    <a:schemeClr val="accent3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b="1" dirty="0"/>
                </a:p>
              </p:txBody>
            </p:sp>
            <p:sp>
              <p:nvSpPr>
                <p:cNvPr id="203" name="Oval 202"/>
                <p:cNvSpPr/>
                <p:nvPr/>
              </p:nvSpPr>
              <p:spPr>
                <a:xfrm>
                  <a:off x="1892900" y="9962115"/>
                  <a:ext cx="72000" cy="7200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57150">
                  <a:solidFill>
                    <a:schemeClr val="accent3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b="1" dirty="0"/>
                </a:p>
              </p:txBody>
            </p:sp>
            <p:sp>
              <p:nvSpPr>
                <p:cNvPr id="204" name="Oval 203"/>
                <p:cNvSpPr/>
                <p:nvPr/>
              </p:nvSpPr>
              <p:spPr>
                <a:xfrm>
                  <a:off x="1339911" y="9974341"/>
                  <a:ext cx="72000" cy="7200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57150">
                  <a:solidFill>
                    <a:schemeClr val="accent3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b="1" dirty="0"/>
                </a:p>
              </p:txBody>
            </p:sp>
            <p:sp>
              <p:nvSpPr>
                <p:cNvPr id="205" name="Oval 204"/>
                <p:cNvSpPr/>
                <p:nvPr/>
              </p:nvSpPr>
              <p:spPr>
                <a:xfrm>
                  <a:off x="693008" y="9974341"/>
                  <a:ext cx="72000" cy="7200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57150">
                  <a:solidFill>
                    <a:schemeClr val="accent3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b="1" dirty="0"/>
                </a:p>
              </p:txBody>
            </p:sp>
            <p:sp>
              <p:nvSpPr>
                <p:cNvPr id="206" name="Oval 205"/>
                <p:cNvSpPr/>
                <p:nvPr/>
              </p:nvSpPr>
              <p:spPr>
                <a:xfrm>
                  <a:off x="2456187" y="9962115"/>
                  <a:ext cx="72000" cy="7200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57150">
                  <a:solidFill>
                    <a:schemeClr val="accent3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b="1" dirty="0"/>
                </a:p>
              </p:txBody>
            </p:sp>
          </p:grpSp>
          <p:sp>
            <p:nvSpPr>
              <p:cNvPr id="128" name="TextBox 127"/>
              <p:cNvSpPr txBox="1"/>
              <p:nvPr/>
            </p:nvSpPr>
            <p:spPr>
              <a:xfrm>
                <a:off x="897429" y="9294737"/>
                <a:ext cx="2062942" cy="5232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dirty="0" smtClean="0">
                    <a:latin typeface="Century Gothic" panose="020B0502020202020204" pitchFamily="34" charset="0"/>
                  </a:rPr>
                  <a:t>Head</a:t>
                </a:r>
              </a:p>
              <a:p>
                <a:pPr algn="ctr"/>
                <a:r>
                  <a:rPr lang="en-GB" sz="1400" dirty="0" smtClean="0">
                    <a:solidFill>
                      <a:schemeClr val="accent3"/>
                    </a:solidFill>
                    <a:latin typeface="Century Gothic" panose="020B0502020202020204" pitchFamily="34" charset="0"/>
                  </a:rPr>
                  <a:t>(Thinking)</a:t>
                </a:r>
                <a:endParaRPr lang="en-GB" sz="1400" dirty="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grpSp>
            <p:nvGrpSpPr>
              <p:cNvPr id="106" name="Group 105"/>
              <p:cNvGrpSpPr/>
              <p:nvPr/>
            </p:nvGrpSpPr>
            <p:grpSpPr>
              <a:xfrm>
                <a:off x="1479834" y="8375227"/>
                <a:ext cx="900000" cy="900000"/>
                <a:chOff x="-3078995" y="5838701"/>
                <a:chExt cx="1080000" cy="1080000"/>
              </a:xfrm>
              <a:solidFill>
                <a:schemeClr val="bg1"/>
              </a:solidFill>
            </p:grpSpPr>
            <p:sp>
              <p:nvSpPr>
                <p:cNvPr id="119" name="Oval 118"/>
                <p:cNvSpPr/>
                <p:nvPr/>
              </p:nvSpPr>
              <p:spPr>
                <a:xfrm>
                  <a:off x="-3078995" y="5838701"/>
                  <a:ext cx="1080000" cy="1080000"/>
                </a:xfrm>
                <a:prstGeom prst="ellipse">
                  <a:avLst/>
                </a:prstGeom>
                <a:grpFill/>
                <a:ln w="57150">
                  <a:solidFill>
                    <a:schemeClr val="accent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pic>
              <p:nvPicPr>
                <p:cNvPr id="118" name="Picture 2" descr="Head Icon 1554218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duotone>
                    <a:schemeClr val="accent3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2862235" y="6037637"/>
                  <a:ext cx="648740" cy="655199"/>
                </a:xfrm>
                <a:prstGeom prst="rect">
                  <a:avLst/>
                </a:prstGeom>
                <a:grpFill/>
                <a:extLst/>
              </p:spPr>
            </p:pic>
          </p:grpSp>
          <p:grpSp>
            <p:nvGrpSpPr>
              <p:cNvPr id="1071" name="Group 1070"/>
              <p:cNvGrpSpPr/>
              <p:nvPr/>
            </p:nvGrpSpPr>
            <p:grpSpPr>
              <a:xfrm>
                <a:off x="206929" y="10399912"/>
                <a:ext cx="3410480" cy="2137627"/>
                <a:chOff x="206929" y="10399912"/>
                <a:chExt cx="3410480" cy="2137627"/>
              </a:xfrm>
            </p:grpSpPr>
            <p:sp>
              <p:nvSpPr>
                <p:cNvPr id="53" name="TextBox 52"/>
                <p:cNvSpPr txBox="1"/>
                <p:nvPr/>
              </p:nvSpPr>
              <p:spPr>
                <a:xfrm>
                  <a:off x="942268" y="12075874"/>
                  <a:ext cx="867286" cy="461665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dirty="0" smtClean="0">
                      <a:latin typeface="Century Gothic" panose="020B0502020202020204" pitchFamily="34" charset="0"/>
                    </a:rPr>
                    <a:t>Decision </a:t>
                  </a:r>
                </a:p>
                <a:p>
                  <a:pPr algn="ctr"/>
                  <a:r>
                    <a:rPr lang="en-GB" sz="1200" dirty="0" smtClean="0">
                      <a:latin typeface="Century Gothic" panose="020B0502020202020204" pitchFamily="34" charset="0"/>
                    </a:rPr>
                    <a:t>Making</a:t>
                  </a:r>
                  <a:endParaRPr lang="en-GB" sz="1200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206929" y="10939912"/>
                  <a:ext cx="1044159" cy="276999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dirty="0" smtClean="0">
                      <a:latin typeface="Century Gothic" panose="020B0502020202020204" pitchFamily="34" charset="0"/>
                    </a:rPr>
                    <a:t>Knowledge</a:t>
                  </a:r>
                  <a:endParaRPr lang="en-GB" sz="1200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463032" y="10952264"/>
                  <a:ext cx="966048" cy="461665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dirty="0" smtClean="0">
                      <a:latin typeface="Century Gothic" panose="020B0502020202020204" pitchFamily="34" charset="0"/>
                    </a:rPr>
                    <a:t>Analyse &amp; </a:t>
                  </a:r>
                </a:p>
                <a:p>
                  <a:pPr algn="ctr"/>
                  <a:r>
                    <a:rPr lang="en-GB" sz="1200" dirty="0" smtClean="0">
                      <a:latin typeface="Century Gothic" panose="020B0502020202020204" pitchFamily="34" charset="0"/>
                    </a:rPr>
                    <a:t>Evaluate</a:t>
                  </a:r>
                  <a:endParaRPr lang="en-GB" sz="1200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1990956" y="12068889"/>
                  <a:ext cx="1028194" cy="276999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dirty="0" smtClean="0">
                      <a:latin typeface="Century Gothic" panose="020B0502020202020204" pitchFamily="34" charset="0"/>
                    </a:rPr>
                    <a:t>Leadership</a:t>
                  </a:r>
                  <a:endParaRPr lang="en-GB" sz="1200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55" name="TextBox 54"/>
                <p:cNvSpPr txBox="1"/>
                <p:nvPr/>
              </p:nvSpPr>
              <p:spPr>
                <a:xfrm>
                  <a:off x="2676465" y="10952264"/>
                  <a:ext cx="940944" cy="646331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dirty="0" smtClean="0">
                      <a:latin typeface="Century Gothic" panose="020B0502020202020204" pitchFamily="34" charset="0"/>
                    </a:rPr>
                    <a:t>Problem </a:t>
                  </a:r>
                </a:p>
                <a:p>
                  <a:pPr algn="ctr"/>
                  <a:r>
                    <a:rPr lang="en-GB" sz="1200" dirty="0" smtClean="0">
                      <a:latin typeface="Century Gothic" panose="020B0502020202020204" pitchFamily="34" charset="0"/>
                    </a:rPr>
                    <a:t>Solving/</a:t>
                  </a:r>
                </a:p>
                <a:p>
                  <a:pPr algn="ctr"/>
                  <a:r>
                    <a:rPr lang="en-GB" sz="1200" dirty="0" smtClean="0">
                      <a:latin typeface="Century Gothic" panose="020B0502020202020204" pitchFamily="34" charset="0"/>
                    </a:rPr>
                    <a:t>Creativity</a:t>
                  </a:r>
                  <a:endParaRPr lang="en-GB" sz="1200" dirty="0">
                    <a:latin typeface="Century Gothic" panose="020B0502020202020204" pitchFamily="34" charset="0"/>
                  </a:endParaRPr>
                </a:p>
              </p:txBody>
            </p:sp>
            <p:grpSp>
              <p:nvGrpSpPr>
                <p:cNvPr id="134" name="Group 133"/>
                <p:cNvGrpSpPr/>
                <p:nvPr/>
              </p:nvGrpSpPr>
              <p:grpSpPr>
                <a:xfrm>
                  <a:off x="1658900" y="10412264"/>
                  <a:ext cx="540000" cy="540000"/>
                  <a:chOff x="6134932" y="2858112"/>
                  <a:chExt cx="1156600" cy="1124686"/>
                </a:xfrm>
              </p:grpSpPr>
              <p:pic>
                <p:nvPicPr>
                  <p:cNvPr id="135" name="Picture 10" descr="analysis Icon 67361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286375" y="2940659"/>
                    <a:ext cx="865309" cy="899374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sp>
                <p:nvSpPr>
                  <p:cNvPr id="136" name="Oval 135"/>
                  <p:cNvSpPr/>
                  <p:nvPr/>
                </p:nvSpPr>
                <p:spPr>
                  <a:xfrm>
                    <a:off x="6134932" y="2858112"/>
                    <a:ext cx="1156600" cy="1124686"/>
                  </a:xfrm>
                  <a:prstGeom prst="ellipse">
                    <a:avLst/>
                  </a:prstGeom>
                  <a:noFill/>
                  <a:ln w="57150">
                    <a:solidFill>
                      <a:schemeClr val="accent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37" name="Group 136"/>
                <p:cNvGrpSpPr/>
                <p:nvPr/>
              </p:nvGrpSpPr>
              <p:grpSpPr>
                <a:xfrm>
                  <a:off x="460375" y="10399912"/>
                  <a:ext cx="540000" cy="540000"/>
                  <a:chOff x="7561564" y="1756572"/>
                  <a:chExt cx="1156600" cy="1124686"/>
                </a:xfrm>
              </p:grpSpPr>
              <p:pic>
                <p:nvPicPr>
                  <p:cNvPr id="138" name="Picture 8" descr="knowledge Icon 2131346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731375" y="1920072"/>
                    <a:ext cx="816976" cy="849139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sp>
                <p:nvSpPr>
                  <p:cNvPr id="139" name="Oval 138"/>
                  <p:cNvSpPr/>
                  <p:nvPr/>
                </p:nvSpPr>
                <p:spPr>
                  <a:xfrm>
                    <a:off x="7561564" y="1756572"/>
                    <a:ext cx="1156600" cy="1124686"/>
                  </a:xfrm>
                  <a:prstGeom prst="ellipse">
                    <a:avLst/>
                  </a:prstGeom>
                  <a:noFill/>
                  <a:ln w="57150">
                    <a:solidFill>
                      <a:schemeClr val="accent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82" name="Group 181"/>
                <p:cNvGrpSpPr/>
                <p:nvPr/>
              </p:nvGrpSpPr>
              <p:grpSpPr>
                <a:xfrm>
                  <a:off x="1116288" y="11535874"/>
                  <a:ext cx="540000" cy="540000"/>
                  <a:chOff x="6701527" y="1495112"/>
                  <a:chExt cx="1156600" cy="1124686"/>
                </a:xfrm>
              </p:grpSpPr>
              <p:pic>
                <p:nvPicPr>
                  <p:cNvPr id="183" name="Picture 12" descr="decisions Icon 2409330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876967" y="1701309"/>
                    <a:ext cx="761269" cy="791239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sp>
                <p:nvSpPr>
                  <p:cNvPr id="184" name="Oval 183"/>
                  <p:cNvSpPr/>
                  <p:nvPr/>
                </p:nvSpPr>
                <p:spPr>
                  <a:xfrm>
                    <a:off x="6701527" y="1495112"/>
                    <a:ext cx="1156600" cy="1124686"/>
                  </a:xfrm>
                  <a:prstGeom prst="ellipse">
                    <a:avLst/>
                  </a:prstGeom>
                  <a:noFill/>
                  <a:ln w="57150">
                    <a:solidFill>
                      <a:schemeClr val="accent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85" name="Group 184"/>
                <p:cNvGrpSpPr/>
                <p:nvPr/>
              </p:nvGrpSpPr>
              <p:grpSpPr>
                <a:xfrm>
                  <a:off x="2222187" y="11535874"/>
                  <a:ext cx="540000" cy="540000"/>
                  <a:chOff x="6679302" y="4065163"/>
                  <a:chExt cx="1156600" cy="1124686"/>
                </a:xfrm>
              </p:grpSpPr>
              <p:pic>
                <p:nvPicPr>
                  <p:cNvPr id="186" name="Picture 4" descr="leadership Icon 2096498"/>
                  <p:cNvPicPr>
                    <a:picLocks noChangeAspect="1" noChangeArrowheads="1"/>
                  </p:cNvPicPr>
                  <p:nvPr/>
                </p:nvPicPr>
                <p:blipFill>
                  <a:blip r:embed="rId7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901853" y="4258653"/>
                    <a:ext cx="709763" cy="737705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sp>
                <p:nvSpPr>
                  <p:cNvPr id="187" name="Oval 186"/>
                  <p:cNvSpPr/>
                  <p:nvPr/>
                </p:nvSpPr>
                <p:spPr>
                  <a:xfrm>
                    <a:off x="6679302" y="4065163"/>
                    <a:ext cx="1156600" cy="1124686"/>
                  </a:xfrm>
                  <a:prstGeom prst="ellipse">
                    <a:avLst/>
                  </a:prstGeom>
                  <a:noFill/>
                  <a:ln w="57150">
                    <a:solidFill>
                      <a:schemeClr val="accent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88" name="Group 187"/>
                <p:cNvGrpSpPr/>
                <p:nvPr/>
              </p:nvGrpSpPr>
              <p:grpSpPr>
                <a:xfrm>
                  <a:off x="2876937" y="10411714"/>
                  <a:ext cx="540000" cy="540000"/>
                  <a:chOff x="7586568" y="5357407"/>
                  <a:chExt cx="1156600" cy="1124686"/>
                </a:xfrm>
              </p:grpSpPr>
              <p:sp>
                <p:nvSpPr>
                  <p:cNvPr id="189" name="Oval 188"/>
                  <p:cNvSpPr/>
                  <p:nvPr/>
                </p:nvSpPr>
                <p:spPr>
                  <a:xfrm>
                    <a:off x="7586568" y="5357407"/>
                    <a:ext cx="1156600" cy="1124686"/>
                  </a:xfrm>
                  <a:prstGeom prst="ellipse">
                    <a:avLst/>
                  </a:prstGeom>
                  <a:noFill/>
                  <a:ln w="57150">
                    <a:solidFill>
                      <a:schemeClr val="accent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190" name="Picture 20" descr="Jigsaw Icon 1934454"/>
                  <p:cNvPicPr>
                    <a:picLocks noChangeAspect="1" noChangeArrowheads="1"/>
                  </p:cNvPicPr>
                  <p:nvPr/>
                </p:nvPicPr>
                <p:blipFill>
                  <a:blip r:embed="rId8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767271" y="5522153"/>
                    <a:ext cx="795193" cy="795193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</p:grpSp>
        </p:grpSp>
        <p:grpSp>
          <p:nvGrpSpPr>
            <p:cNvPr id="10" name="Group 9"/>
            <p:cNvGrpSpPr/>
            <p:nvPr/>
          </p:nvGrpSpPr>
          <p:grpSpPr>
            <a:xfrm>
              <a:off x="2906087" y="8281961"/>
              <a:ext cx="3662953" cy="4161754"/>
              <a:chOff x="2906087" y="8281961"/>
              <a:chExt cx="3662953" cy="4161754"/>
            </a:xfrm>
          </p:grpSpPr>
          <p:sp>
            <p:nvSpPr>
              <p:cNvPr id="141" name="TextBox 140"/>
              <p:cNvSpPr txBox="1"/>
              <p:nvPr/>
            </p:nvSpPr>
            <p:spPr>
              <a:xfrm>
                <a:off x="5568167" y="11982050"/>
                <a:ext cx="1000873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 smtClean="0">
                    <a:latin typeface="Century Gothic" panose="020B0502020202020204" pitchFamily="34" charset="0"/>
                  </a:rPr>
                  <a:t>Self-</a:t>
                </a:r>
              </a:p>
              <a:p>
                <a:pPr algn="ctr"/>
                <a:r>
                  <a:rPr lang="en-GB" sz="1200" dirty="0" smtClean="0">
                    <a:latin typeface="Century Gothic" panose="020B0502020202020204" pitchFamily="34" charset="0"/>
                  </a:rPr>
                  <a:t>Regulation</a:t>
                </a:r>
              </a:p>
            </p:txBody>
          </p:sp>
          <p:sp>
            <p:nvSpPr>
              <p:cNvPr id="142" name="TextBox 141"/>
              <p:cNvSpPr txBox="1"/>
              <p:nvPr/>
            </p:nvSpPr>
            <p:spPr>
              <a:xfrm>
                <a:off x="4885592" y="10827829"/>
                <a:ext cx="937502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 smtClean="0">
                    <a:latin typeface="Century Gothic" panose="020B0502020202020204" pitchFamily="34" charset="0"/>
                  </a:rPr>
                  <a:t>Resilience</a:t>
                </a:r>
              </a:p>
            </p:txBody>
          </p:sp>
          <p:sp>
            <p:nvSpPr>
              <p:cNvPr id="144" name="TextBox 143"/>
              <p:cNvSpPr txBox="1"/>
              <p:nvPr/>
            </p:nvSpPr>
            <p:spPr>
              <a:xfrm>
                <a:off x="4230370" y="12014562"/>
                <a:ext cx="1173220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 smtClean="0">
                    <a:latin typeface="Century Gothic" panose="020B0502020202020204" pitchFamily="34" charset="0"/>
                  </a:rPr>
                  <a:t>Commitment</a:t>
                </a:r>
              </a:p>
            </p:txBody>
          </p:sp>
          <p:sp>
            <p:nvSpPr>
              <p:cNvPr id="145" name="TextBox 144"/>
              <p:cNvSpPr txBox="1"/>
              <p:nvPr/>
            </p:nvSpPr>
            <p:spPr>
              <a:xfrm>
                <a:off x="3917514" y="10840831"/>
                <a:ext cx="675738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 smtClean="0">
                    <a:latin typeface="Century Gothic" panose="020B0502020202020204" pitchFamily="34" charset="0"/>
                  </a:rPr>
                  <a:t>Team</a:t>
                </a:r>
              </a:p>
              <a:p>
                <a:pPr algn="ctr"/>
                <a:r>
                  <a:rPr lang="en-GB" sz="1200" dirty="0" smtClean="0">
                    <a:latin typeface="Century Gothic" panose="020B0502020202020204" pitchFamily="34" charset="0"/>
                  </a:rPr>
                  <a:t>Work</a:t>
                </a:r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2906087" y="12014561"/>
                <a:ext cx="1407005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 smtClean="0">
                    <a:latin typeface="Century Gothic" panose="020B0502020202020204" pitchFamily="34" charset="0"/>
                  </a:rPr>
                  <a:t>Communication</a:t>
                </a:r>
              </a:p>
            </p:txBody>
          </p:sp>
          <p:grpSp>
            <p:nvGrpSpPr>
              <p:cNvPr id="3" name="Group 2"/>
              <p:cNvGrpSpPr/>
              <p:nvPr/>
            </p:nvGrpSpPr>
            <p:grpSpPr>
              <a:xfrm>
                <a:off x="3329989" y="8281961"/>
                <a:ext cx="2969194" cy="3732881"/>
                <a:chOff x="3329989" y="8281961"/>
                <a:chExt cx="2969194" cy="3732881"/>
              </a:xfrm>
            </p:grpSpPr>
            <p:grpSp>
              <p:nvGrpSpPr>
                <p:cNvPr id="1084" name="Group 1083"/>
                <p:cNvGrpSpPr/>
                <p:nvPr/>
              </p:nvGrpSpPr>
              <p:grpSpPr>
                <a:xfrm>
                  <a:off x="3562103" y="9191708"/>
                  <a:ext cx="2489929" cy="2283134"/>
                  <a:chOff x="3562103" y="9191708"/>
                  <a:chExt cx="2489929" cy="2283134"/>
                </a:xfrm>
                <a:solidFill>
                  <a:schemeClr val="accent1">
                    <a:lumMod val="40000"/>
                    <a:lumOff val="60000"/>
                  </a:schemeClr>
                </a:solidFill>
              </p:grpSpPr>
              <p:cxnSp>
                <p:nvCxnSpPr>
                  <p:cNvPr id="245" name="Straight Connector 244"/>
                  <p:cNvCxnSpPr/>
                  <p:nvPr/>
                </p:nvCxnSpPr>
                <p:spPr>
                  <a:xfrm flipH="1">
                    <a:off x="3598103" y="9920816"/>
                    <a:ext cx="1886" cy="1554026"/>
                  </a:xfrm>
                  <a:prstGeom prst="line">
                    <a:avLst/>
                  </a:prstGeom>
                  <a:grpFill/>
                  <a:ln w="19050">
                    <a:solidFill>
                      <a:schemeClr val="accent1">
                        <a:lumMod val="40000"/>
                        <a:lumOff val="60000"/>
                      </a:schemeClr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6" name="Straight Connector 245"/>
                  <p:cNvCxnSpPr/>
                  <p:nvPr/>
                </p:nvCxnSpPr>
                <p:spPr>
                  <a:xfrm flipV="1">
                    <a:off x="4797995" y="9191708"/>
                    <a:ext cx="935" cy="2248703"/>
                  </a:xfrm>
                  <a:prstGeom prst="line">
                    <a:avLst/>
                  </a:prstGeom>
                  <a:grpFill/>
                  <a:ln w="19050">
                    <a:solidFill>
                      <a:schemeClr val="accent1">
                        <a:lumMod val="40000"/>
                        <a:lumOff val="60000"/>
                      </a:schemeClr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7" name="Straight Connector 246"/>
                  <p:cNvCxnSpPr/>
                  <p:nvPr/>
                </p:nvCxnSpPr>
                <p:spPr>
                  <a:xfrm flipV="1">
                    <a:off x="3598103" y="9911673"/>
                    <a:ext cx="2417929" cy="2602"/>
                  </a:xfrm>
                  <a:prstGeom prst="line">
                    <a:avLst/>
                  </a:prstGeom>
                  <a:grpFill/>
                  <a:ln w="19050">
                    <a:solidFill>
                      <a:schemeClr val="accent1">
                        <a:lumMod val="40000"/>
                        <a:lumOff val="60000"/>
                      </a:schemeClr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8" name="Straight Connector 247"/>
                  <p:cNvCxnSpPr>
                    <a:endCxn id="308" idx="0"/>
                  </p:cNvCxnSpPr>
                  <p:nvPr/>
                </p:nvCxnSpPr>
                <p:spPr>
                  <a:xfrm flipH="1">
                    <a:off x="5361282" y="9943316"/>
                    <a:ext cx="0" cy="344513"/>
                  </a:xfrm>
                  <a:prstGeom prst="line">
                    <a:avLst/>
                  </a:prstGeom>
                  <a:grpFill/>
                  <a:ln w="19050">
                    <a:solidFill>
                      <a:schemeClr val="accent1">
                        <a:lumMod val="40000"/>
                        <a:lumOff val="60000"/>
                      </a:schemeClr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9" name="Straight Connector 248"/>
                  <p:cNvCxnSpPr/>
                  <p:nvPr/>
                </p:nvCxnSpPr>
                <p:spPr>
                  <a:xfrm>
                    <a:off x="4255383" y="9911673"/>
                    <a:ext cx="0" cy="368224"/>
                  </a:xfrm>
                  <a:prstGeom prst="line">
                    <a:avLst/>
                  </a:prstGeom>
                  <a:grpFill/>
                  <a:ln w="19050">
                    <a:solidFill>
                      <a:schemeClr val="accent1">
                        <a:lumMod val="40000"/>
                        <a:lumOff val="60000"/>
                      </a:schemeClr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0" name="Straight Connector 249"/>
                  <p:cNvCxnSpPr/>
                  <p:nvPr/>
                </p:nvCxnSpPr>
                <p:spPr>
                  <a:xfrm>
                    <a:off x="6016032" y="9932136"/>
                    <a:ext cx="0" cy="1508275"/>
                  </a:xfrm>
                  <a:prstGeom prst="line">
                    <a:avLst/>
                  </a:prstGeom>
                  <a:grpFill/>
                  <a:ln w="19050">
                    <a:solidFill>
                      <a:schemeClr val="accent1">
                        <a:lumMod val="40000"/>
                        <a:lumOff val="60000"/>
                      </a:schemeClr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51" name="Oval 250"/>
                  <p:cNvSpPr/>
                  <p:nvPr/>
                </p:nvSpPr>
                <p:spPr>
                  <a:xfrm>
                    <a:off x="5980032" y="9875675"/>
                    <a:ext cx="72000" cy="72000"/>
                  </a:xfrm>
                  <a:prstGeom prst="ellipse">
                    <a:avLst/>
                  </a:prstGeom>
                  <a:grpFill/>
                  <a:ln w="57150">
                    <a:solidFill>
                      <a:schemeClr val="accent1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b="1" dirty="0"/>
                  </a:p>
                </p:txBody>
              </p:sp>
              <p:sp>
                <p:nvSpPr>
                  <p:cNvPr id="252" name="Oval 251"/>
                  <p:cNvSpPr/>
                  <p:nvPr/>
                </p:nvSpPr>
                <p:spPr>
                  <a:xfrm>
                    <a:off x="4761995" y="9872590"/>
                    <a:ext cx="72000" cy="72000"/>
                  </a:xfrm>
                  <a:prstGeom prst="ellipse">
                    <a:avLst/>
                  </a:prstGeom>
                  <a:grpFill/>
                  <a:ln w="57150">
                    <a:solidFill>
                      <a:schemeClr val="accent1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b="1" dirty="0"/>
                  </a:p>
                </p:txBody>
              </p:sp>
              <p:sp>
                <p:nvSpPr>
                  <p:cNvPr id="253" name="Oval 252"/>
                  <p:cNvSpPr/>
                  <p:nvPr/>
                </p:nvSpPr>
                <p:spPr>
                  <a:xfrm>
                    <a:off x="4219383" y="9884816"/>
                    <a:ext cx="72000" cy="72000"/>
                  </a:xfrm>
                  <a:prstGeom prst="ellipse">
                    <a:avLst/>
                  </a:prstGeom>
                  <a:grpFill/>
                  <a:ln w="57150">
                    <a:solidFill>
                      <a:schemeClr val="accent1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b="1" dirty="0"/>
                  </a:p>
                </p:txBody>
              </p:sp>
              <p:sp>
                <p:nvSpPr>
                  <p:cNvPr id="254" name="Oval 253"/>
                  <p:cNvSpPr/>
                  <p:nvPr/>
                </p:nvSpPr>
                <p:spPr>
                  <a:xfrm>
                    <a:off x="3562103" y="9884816"/>
                    <a:ext cx="72000" cy="72000"/>
                  </a:xfrm>
                  <a:prstGeom prst="ellipse">
                    <a:avLst/>
                  </a:prstGeom>
                  <a:grpFill/>
                  <a:ln w="57150">
                    <a:solidFill>
                      <a:schemeClr val="accent1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b="1" dirty="0"/>
                  </a:p>
                </p:txBody>
              </p:sp>
              <p:sp>
                <p:nvSpPr>
                  <p:cNvPr id="255" name="Oval 254"/>
                  <p:cNvSpPr/>
                  <p:nvPr/>
                </p:nvSpPr>
                <p:spPr>
                  <a:xfrm>
                    <a:off x="5325282" y="9871316"/>
                    <a:ext cx="72000" cy="72000"/>
                  </a:xfrm>
                  <a:prstGeom prst="ellipse">
                    <a:avLst/>
                  </a:prstGeom>
                  <a:grpFill/>
                  <a:ln w="57150">
                    <a:solidFill>
                      <a:schemeClr val="accent1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b="1" dirty="0"/>
                  </a:p>
                </p:txBody>
              </p:sp>
            </p:grpSp>
            <p:sp>
              <p:nvSpPr>
                <p:cNvPr id="220" name="TextBox 219"/>
                <p:cNvSpPr txBox="1"/>
                <p:nvPr/>
              </p:nvSpPr>
              <p:spPr>
                <a:xfrm>
                  <a:off x="3766524" y="9205212"/>
                  <a:ext cx="2062942" cy="523220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400" b="1" dirty="0" smtClean="0">
                      <a:latin typeface="Century Gothic" panose="020B0502020202020204" pitchFamily="34" charset="0"/>
                    </a:rPr>
                    <a:t>Heart</a:t>
                  </a:r>
                </a:p>
                <a:p>
                  <a:pPr algn="ctr"/>
                  <a:r>
                    <a:rPr lang="en-GB" sz="1400" dirty="0" smtClean="0">
                      <a:solidFill>
                        <a:schemeClr val="accent1"/>
                      </a:solidFill>
                      <a:latin typeface="Century Gothic" panose="020B0502020202020204" pitchFamily="34" charset="0"/>
                    </a:rPr>
                    <a:t>(Feelings</a:t>
                  </a:r>
                  <a:r>
                    <a:rPr lang="en-GB" sz="1400" dirty="0" smtClean="0">
                      <a:solidFill>
                        <a:schemeClr val="accent3"/>
                      </a:solidFill>
                      <a:latin typeface="Century Gothic" panose="020B0502020202020204" pitchFamily="34" charset="0"/>
                    </a:rPr>
                    <a:t>)</a:t>
                  </a:r>
                  <a:endParaRPr lang="en-GB" sz="1400" dirty="0">
                    <a:solidFill>
                      <a:schemeClr val="accent3"/>
                    </a:solidFill>
                    <a:latin typeface="Century Gothic" panose="020B0502020202020204" pitchFamily="34" charset="0"/>
                  </a:endParaRPr>
                </a:p>
              </p:txBody>
            </p:sp>
            <p:grpSp>
              <p:nvGrpSpPr>
                <p:cNvPr id="109" name="Group 108"/>
                <p:cNvGrpSpPr/>
                <p:nvPr/>
              </p:nvGrpSpPr>
              <p:grpSpPr>
                <a:xfrm>
                  <a:off x="4331264" y="8281961"/>
                  <a:ext cx="900000" cy="900000"/>
                  <a:chOff x="10735220" y="9081217"/>
                  <a:chExt cx="847218" cy="914844"/>
                </a:xfrm>
              </p:grpSpPr>
              <p:sp>
                <p:nvSpPr>
                  <p:cNvPr id="124" name="Oval 123"/>
                  <p:cNvSpPr/>
                  <p:nvPr/>
                </p:nvSpPr>
                <p:spPr>
                  <a:xfrm>
                    <a:off x="10735220" y="9081217"/>
                    <a:ext cx="847218" cy="914844"/>
                  </a:xfrm>
                  <a:prstGeom prst="ellipse">
                    <a:avLst/>
                  </a:prstGeom>
                  <a:noFill/>
                  <a:ln w="5715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125" name="Picture 16" descr="Heart Icon 183045"/>
                  <p:cNvPicPr>
                    <a:picLocks noChangeAspect="1" noChangeArrowheads="1"/>
                  </p:cNvPicPr>
                  <p:nvPr/>
                </p:nvPicPr>
                <p:blipFill>
                  <a:blip r:embed="rId9" cstate="print">
                    <a:duotone>
                      <a:schemeClr val="accent1">
                        <a:shade val="45000"/>
                        <a:satMod val="135000"/>
                      </a:schemeClr>
                      <a:prstClr val="white"/>
                    </a:duoton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0785975" y="9163977"/>
                    <a:ext cx="714699" cy="749907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grpSp>
              <p:nvGrpSpPr>
                <p:cNvPr id="304" name="Group 303"/>
                <p:cNvGrpSpPr/>
                <p:nvPr/>
              </p:nvGrpSpPr>
              <p:grpSpPr>
                <a:xfrm>
                  <a:off x="4537067" y="11457529"/>
                  <a:ext cx="540000" cy="540000"/>
                  <a:chOff x="7538250" y="2829001"/>
                  <a:chExt cx="1156600" cy="1124686"/>
                </a:xfrm>
              </p:grpSpPr>
              <p:sp>
                <p:nvSpPr>
                  <p:cNvPr id="305" name="Oval 304"/>
                  <p:cNvSpPr/>
                  <p:nvPr/>
                </p:nvSpPr>
                <p:spPr>
                  <a:xfrm>
                    <a:off x="7538250" y="2829001"/>
                    <a:ext cx="1156600" cy="1124686"/>
                  </a:xfrm>
                  <a:prstGeom prst="ellipse">
                    <a:avLst/>
                  </a:prstGeom>
                  <a:noFill/>
                  <a:ln w="5715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306" name="Picture 12" descr="yes Icon 1899005"/>
                  <p:cNvPicPr>
                    <a:picLocks noChangeAspect="1" noChangeArrowheads="1"/>
                  </p:cNvPicPr>
                  <p:nvPr/>
                </p:nvPicPr>
                <p:blipFill>
                  <a:blip r:embed="rId10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717933" y="2992729"/>
                    <a:ext cx="797229" cy="797229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grpSp>
              <p:nvGrpSpPr>
                <p:cNvPr id="307" name="Group 306"/>
                <p:cNvGrpSpPr/>
                <p:nvPr/>
              </p:nvGrpSpPr>
              <p:grpSpPr>
                <a:xfrm>
                  <a:off x="5091282" y="10287829"/>
                  <a:ext cx="540000" cy="540000"/>
                  <a:chOff x="6134934" y="5032479"/>
                  <a:chExt cx="1156600" cy="1124686"/>
                </a:xfrm>
              </p:grpSpPr>
              <p:sp>
                <p:nvSpPr>
                  <p:cNvPr id="308" name="Oval 307"/>
                  <p:cNvSpPr/>
                  <p:nvPr/>
                </p:nvSpPr>
                <p:spPr>
                  <a:xfrm>
                    <a:off x="6134934" y="5032479"/>
                    <a:ext cx="1156600" cy="1124686"/>
                  </a:xfrm>
                  <a:prstGeom prst="ellipse">
                    <a:avLst/>
                  </a:prstGeom>
                  <a:noFill/>
                  <a:ln w="5715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309" name="Picture 14" descr="Independent Child Icon 1578737"/>
                  <p:cNvPicPr>
                    <a:picLocks noChangeAspect="1" noChangeArrowheads="1"/>
                  </p:cNvPicPr>
                  <p:nvPr/>
                </p:nvPicPr>
                <p:blipFill>
                  <a:blip r:embed="rId11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240395" y="5081815"/>
                    <a:ext cx="915957" cy="915957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grpSp>
              <p:nvGrpSpPr>
                <p:cNvPr id="310" name="Group 309"/>
                <p:cNvGrpSpPr/>
                <p:nvPr/>
              </p:nvGrpSpPr>
              <p:grpSpPr>
                <a:xfrm>
                  <a:off x="3979050" y="10298937"/>
                  <a:ext cx="540000" cy="540000"/>
                  <a:chOff x="6152226" y="1570513"/>
                  <a:chExt cx="1156600" cy="1124686"/>
                </a:xfrm>
              </p:grpSpPr>
              <p:sp>
                <p:nvSpPr>
                  <p:cNvPr id="311" name="Oval 310"/>
                  <p:cNvSpPr/>
                  <p:nvPr/>
                </p:nvSpPr>
                <p:spPr>
                  <a:xfrm>
                    <a:off x="6152226" y="1570513"/>
                    <a:ext cx="1156600" cy="1124686"/>
                  </a:xfrm>
                  <a:prstGeom prst="ellipse">
                    <a:avLst/>
                  </a:prstGeom>
                  <a:noFill/>
                  <a:ln w="5715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312" name="Picture 2" descr="team Icon 43181"/>
                  <p:cNvPicPr>
                    <a:picLocks noChangeAspect="1" noChangeArrowheads="1"/>
                  </p:cNvPicPr>
                  <p:nvPr/>
                </p:nvPicPr>
                <p:blipFill>
                  <a:blip r:embed="rId1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223913" y="1600992"/>
                    <a:ext cx="1063728" cy="1063728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grpSp>
              <p:nvGrpSpPr>
                <p:cNvPr id="313" name="Group 312"/>
                <p:cNvGrpSpPr/>
                <p:nvPr/>
              </p:nvGrpSpPr>
              <p:grpSpPr>
                <a:xfrm>
                  <a:off x="3329989" y="11474842"/>
                  <a:ext cx="540000" cy="540000"/>
                  <a:chOff x="7561565" y="259666"/>
                  <a:chExt cx="1156600" cy="1124686"/>
                </a:xfrm>
              </p:grpSpPr>
              <p:sp>
                <p:nvSpPr>
                  <p:cNvPr id="314" name="Oval 313"/>
                  <p:cNvSpPr/>
                  <p:nvPr/>
                </p:nvSpPr>
                <p:spPr>
                  <a:xfrm>
                    <a:off x="7561565" y="259666"/>
                    <a:ext cx="1156600" cy="1124686"/>
                  </a:xfrm>
                  <a:prstGeom prst="ellipse">
                    <a:avLst/>
                  </a:prstGeom>
                  <a:noFill/>
                  <a:ln w="5715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315" name="Picture 4" descr="Communication Icon 1972490"/>
                  <p:cNvPicPr>
                    <a:picLocks noChangeAspect="1" noChangeArrowheads="1"/>
                  </p:cNvPicPr>
                  <p:nvPr/>
                </p:nvPicPr>
                <p:blipFill>
                  <a:blip r:embed="rId1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777339" y="414610"/>
                    <a:ext cx="807793" cy="807793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grpSp>
              <p:nvGrpSpPr>
                <p:cNvPr id="316" name="Group 315"/>
                <p:cNvGrpSpPr/>
                <p:nvPr/>
              </p:nvGrpSpPr>
              <p:grpSpPr>
                <a:xfrm>
                  <a:off x="5759183" y="11442050"/>
                  <a:ext cx="540000" cy="540000"/>
                  <a:chOff x="7538250" y="5419527"/>
                  <a:chExt cx="1156600" cy="1124686"/>
                </a:xfrm>
              </p:grpSpPr>
              <p:sp>
                <p:nvSpPr>
                  <p:cNvPr id="317" name="Oval 316"/>
                  <p:cNvSpPr/>
                  <p:nvPr/>
                </p:nvSpPr>
                <p:spPr>
                  <a:xfrm>
                    <a:off x="7538250" y="5419527"/>
                    <a:ext cx="1156600" cy="1124686"/>
                  </a:xfrm>
                  <a:prstGeom prst="ellipse">
                    <a:avLst/>
                  </a:prstGeom>
                  <a:noFill/>
                  <a:ln w="5715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318" name="Picture 6" descr="emotional control Icon 2141965"/>
                  <p:cNvPicPr>
                    <a:picLocks noChangeAspect="1" noChangeArrowheads="1"/>
                  </p:cNvPicPr>
                  <p:nvPr/>
                </p:nvPicPr>
                <p:blipFill>
                  <a:blip r:embed="rId1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722102" y="5602665"/>
                    <a:ext cx="835526" cy="835526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</p:grpSp>
        </p:grpSp>
        <p:grpSp>
          <p:nvGrpSpPr>
            <p:cNvPr id="8" name="Group 7"/>
            <p:cNvGrpSpPr/>
            <p:nvPr/>
          </p:nvGrpSpPr>
          <p:grpSpPr>
            <a:xfrm>
              <a:off x="6064146" y="8268457"/>
              <a:ext cx="3537054" cy="4149321"/>
              <a:chOff x="6064146" y="8268457"/>
              <a:chExt cx="3537054" cy="4149321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6064146" y="9202888"/>
                <a:ext cx="3537054" cy="3214890"/>
                <a:chOff x="6064146" y="9202888"/>
                <a:chExt cx="3537054" cy="3214890"/>
              </a:xfrm>
            </p:grpSpPr>
            <p:grpSp>
              <p:nvGrpSpPr>
                <p:cNvPr id="257" name="Group 256"/>
                <p:cNvGrpSpPr/>
                <p:nvPr/>
              </p:nvGrpSpPr>
              <p:grpSpPr>
                <a:xfrm>
                  <a:off x="6671706" y="9202888"/>
                  <a:ext cx="2405561" cy="2220210"/>
                  <a:chOff x="693008" y="9281233"/>
                  <a:chExt cx="2405561" cy="2220210"/>
                </a:xfrm>
                <a:solidFill>
                  <a:schemeClr val="accent2">
                    <a:lumMod val="40000"/>
                    <a:lumOff val="60000"/>
                  </a:schemeClr>
                </a:solidFill>
              </p:grpSpPr>
              <p:cxnSp>
                <p:nvCxnSpPr>
                  <p:cNvPr id="283" name="Straight Connector 282"/>
                  <p:cNvCxnSpPr>
                    <a:endCxn id="329" idx="0"/>
                  </p:cNvCxnSpPr>
                  <p:nvPr/>
                </p:nvCxnSpPr>
                <p:spPr>
                  <a:xfrm flipH="1">
                    <a:off x="730892" y="10010341"/>
                    <a:ext cx="1" cy="355140"/>
                  </a:xfrm>
                  <a:prstGeom prst="line">
                    <a:avLst/>
                  </a:prstGeom>
                  <a:grpFill/>
                  <a:ln w="19050">
                    <a:solidFill>
                      <a:schemeClr val="accent2">
                        <a:lumMod val="40000"/>
                        <a:lumOff val="60000"/>
                      </a:schemeClr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4" name="Straight Connector 283"/>
                  <p:cNvCxnSpPr>
                    <a:stCxn id="332" idx="0"/>
                  </p:cNvCxnSpPr>
                  <p:nvPr/>
                </p:nvCxnSpPr>
                <p:spPr>
                  <a:xfrm flipV="1">
                    <a:off x="1928900" y="9281233"/>
                    <a:ext cx="935" cy="1058520"/>
                  </a:xfrm>
                  <a:prstGeom prst="line">
                    <a:avLst/>
                  </a:prstGeom>
                  <a:grpFill/>
                  <a:ln w="19050">
                    <a:solidFill>
                      <a:schemeClr val="accent2">
                        <a:lumMod val="40000"/>
                        <a:lumOff val="60000"/>
                      </a:schemeClr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5" name="Straight Connector 284"/>
                  <p:cNvCxnSpPr>
                    <a:endCxn id="289" idx="7"/>
                  </p:cNvCxnSpPr>
                  <p:nvPr/>
                </p:nvCxnSpPr>
                <p:spPr>
                  <a:xfrm flipV="1">
                    <a:off x="729008" y="9986661"/>
                    <a:ext cx="2359017" cy="0"/>
                  </a:xfrm>
                  <a:prstGeom prst="line">
                    <a:avLst/>
                  </a:prstGeom>
                  <a:grpFill/>
                  <a:ln w="19050">
                    <a:solidFill>
                      <a:schemeClr val="accent2">
                        <a:lumMod val="40000"/>
                        <a:lumOff val="60000"/>
                      </a:schemeClr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7" name="Straight Connector 286"/>
                  <p:cNvCxnSpPr>
                    <a:endCxn id="325" idx="0"/>
                  </p:cNvCxnSpPr>
                  <p:nvPr/>
                </p:nvCxnSpPr>
                <p:spPr>
                  <a:xfrm>
                    <a:off x="1386288" y="10001198"/>
                    <a:ext cx="0" cy="1500245"/>
                  </a:xfrm>
                  <a:prstGeom prst="line">
                    <a:avLst/>
                  </a:prstGeom>
                  <a:grpFill/>
                  <a:ln w="19050">
                    <a:solidFill>
                      <a:schemeClr val="accent2">
                        <a:lumMod val="40000"/>
                        <a:lumOff val="60000"/>
                      </a:schemeClr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8" name="Straight Connector 287"/>
                  <p:cNvCxnSpPr>
                    <a:endCxn id="334" idx="0"/>
                  </p:cNvCxnSpPr>
                  <p:nvPr/>
                </p:nvCxnSpPr>
                <p:spPr>
                  <a:xfrm>
                    <a:off x="3062569" y="10010340"/>
                    <a:ext cx="0" cy="352308"/>
                  </a:xfrm>
                  <a:prstGeom prst="line">
                    <a:avLst/>
                  </a:prstGeom>
                  <a:grpFill/>
                  <a:ln w="19050">
                    <a:solidFill>
                      <a:schemeClr val="accent2">
                        <a:lumMod val="40000"/>
                        <a:lumOff val="60000"/>
                      </a:schemeClr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89" name="Oval 288"/>
                  <p:cNvSpPr/>
                  <p:nvPr/>
                </p:nvSpPr>
                <p:spPr>
                  <a:xfrm>
                    <a:off x="3026569" y="9976117"/>
                    <a:ext cx="72000" cy="72000"/>
                  </a:xfrm>
                  <a:prstGeom prst="ellipse">
                    <a:avLst/>
                  </a:prstGeom>
                  <a:grpFill/>
                  <a:ln w="57150">
                    <a:solidFill>
                      <a:schemeClr val="accent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b="1" dirty="0"/>
                  </a:p>
                </p:txBody>
              </p:sp>
              <p:sp>
                <p:nvSpPr>
                  <p:cNvPr id="290" name="Oval 289"/>
                  <p:cNvSpPr/>
                  <p:nvPr/>
                </p:nvSpPr>
                <p:spPr>
                  <a:xfrm>
                    <a:off x="1892900" y="9951575"/>
                    <a:ext cx="72000" cy="72000"/>
                  </a:xfrm>
                  <a:prstGeom prst="ellipse">
                    <a:avLst/>
                  </a:prstGeom>
                  <a:grpFill/>
                  <a:ln w="57150">
                    <a:solidFill>
                      <a:schemeClr val="accent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b="1" dirty="0"/>
                  </a:p>
                </p:txBody>
              </p:sp>
              <p:sp>
                <p:nvSpPr>
                  <p:cNvPr id="291" name="Oval 290"/>
                  <p:cNvSpPr/>
                  <p:nvPr/>
                </p:nvSpPr>
                <p:spPr>
                  <a:xfrm>
                    <a:off x="1350288" y="9955319"/>
                    <a:ext cx="72000" cy="72000"/>
                  </a:xfrm>
                  <a:prstGeom prst="ellipse">
                    <a:avLst/>
                  </a:prstGeom>
                  <a:grpFill/>
                  <a:ln w="57150">
                    <a:solidFill>
                      <a:schemeClr val="accent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b="1" dirty="0"/>
                  </a:p>
                </p:txBody>
              </p:sp>
              <p:sp>
                <p:nvSpPr>
                  <p:cNvPr id="292" name="Oval 291"/>
                  <p:cNvSpPr/>
                  <p:nvPr/>
                </p:nvSpPr>
                <p:spPr>
                  <a:xfrm>
                    <a:off x="693008" y="9974341"/>
                    <a:ext cx="72000" cy="72000"/>
                  </a:xfrm>
                  <a:prstGeom prst="ellipse">
                    <a:avLst/>
                  </a:prstGeom>
                  <a:grpFill/>
                  <a:ln w="57150">
                    <a:solidFill>
                      <a:schemeClr val="accent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b="1" dirty="0"/>
                  </a:p>
                </p:txBody>
              </p:sp>
              <p:sp>
                <p:nvSpPr>
                  <p:cNvPr id="293" name="Oval 292"/>
                  <p:cNvSpPr/>
                  <p:nvPr/>
                </p:nvSpPr>
                <p:spPr>
                  <a:xfrm>
                    <a:off x="2456187" y="9962115"/>
                    <a:ext cx="72000" cy="72000"/>
                  </a:xfrm>
                  <a:prstGeom prst="ellipse">
                    <a:avLst/>
                  </a:prstGeom>
                  <a:grpFill/>
                  <a:ln w="57150">
                    <a:solidFill>
                      <a:schemeClr val="accent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b="1" dirty="0"/>
                  </a:p>
                </p:txBody>
              </p:sp>
            </p:grpSp>
            <p:grpSp>
              <p:nvGrpSpPr>
                <p:cNvPr id="4" name="Group 3"/>
                <p:cNvGrpSpPr/>
                <p:nvPr/>
              </p:nvGrpSpPr>
              <p:grpSpPr>
                <a:xfrm>
                  <a:off x="6064146" y="10261408"/>
                  <a:ext cx="3537054" cy="2156370"/>
                  <a:chOff x="6064146" y="10261408"/>
                  <a:chExt cx="3537054" cy="2156370"/>
                </a:xfrm>
              </p:grpSpPr>
              <p:sp>
                <p:nvSpPr>
                  <p:cNvPr id="265" name="TextBox 264"/>
                  <p:cNvSpPr txBox="1"/>
                  <p:nvPr/>
                </p:nvSpPr>
                <p:spPr>
                  <a:xfrm>
                    <a:off x="8470885" y="10850879"/>
                    <a:ext cx="1130315" cy="646331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GB" sz="1200" dirty="0" smtClean="0">
                        <a:latin typeface="Century Gothic" panose="020B0502020202020204" pitchFamily="34" charset="0"/>
                      </a:rPr>
                      <a:t>Tactics</a:t>
                    </a:r>
                  </a:p>
                  <a:p>
                    <a:pPr algn="ctr"/>
                    <a:r>
                      <a:rPr lang="en-GB" sz="1200" dirty="0" smtClean="0">
                        <a:latin typeface="Century Gothic" panose="020B0502020202020204" pitchFamily="34" charset="0"/>
                      </a:rPr>
                      <a:t>&amp;</a:t>
                    </a:r>
                  </a:p>
                  <a:p>
                    <a:pPr algn="ctr"/>
                    <a:r>
                      <a:rPr lang="en-GB" sz="1200" dirty="0" smtClean="0">
                        <a:latin typeface="Century Gothic" panose="020B0502020202020204" pitchFamily="34" charset="0"/>
                      </a:rPr>
                      <a:t>Composition</a:t>
                    </a:r>
                    <a:endParaRPr lang="en-GB" sz="1200" dirty="0">
                      <a:latin typeface="Century Gothic" panose="020B0502020202020204" pitchFamily="34" charset="0"/>
                    </a:endParaRPr>
                  </a:p>
                </p:txBody>
              </p:sp>
              <p:sp>
                <p:nvSpPr>
                  <p:cNvPr id="261" name="TextBox 260"/>
                  <p:cNvSpPr txBox="1"/>
                  <p:nvPr/>
                </p:nvSpPr>
                <p:spPr>
                  <a:xfrm>
                    <a:off x="6920966" y="11956113"/>
                    <a:ext cx="867286" cy="46166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GB" sz="1200" dirty="0" smtClean="0">
                        <a:latin typeface="Century Gothic" panose="020B0502020202020204" pitchFamily="34" charset="0"/>
                      </a:rPr>
                      <a:t>Fitness</a:t>
                    </a:r>
                  </a:p>
                  <a:p>
                    <a:pPr algn="ctr"/>
                    <a:r>
                      <a:rPr lang="en-GB" sz="1200" dirty="0" smtClean="0">
                        <a:latin typeface="Century Gothic" panose="020B0502020202020204" pitchFamily="34" charset="0"/>
                      </a:rPr>
                      <a:t>Levels</a:t>
                    </a:r>
                    <a:endParaRPr lang="en-GB" sz="1200" dirty="0">
                      <a:latin typeface="Century Gothic" panose="020B0502020202020204" pitchFamily="34" charset="0"/>
                    </a:endParaRPr>
                  </a:p>
                </p:txBody>
              </p:sp>
              <p:sp>
                <p:nvSpPr>
                  <p:cNvPr id="262" name="TextBox 261"/>
                  <p:cNvSpPr txBox="1"/>
                  <p:nvPr/>
                </p:nvSpPr>
                <p:spPr>
                  <a:xfrm>
                    <a:off x="6064146" y="10861567"/>
                    <a:ext cx="1254463" cy="46166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GB" sz="1200" dirty="0" smtClean="0">
                        <a:latin typeface="Century Gothic" panose="020B0502020202020204" pitchFamily="34" charset="0"/>
                      </a:rPr>
                      <a:t>Skill</a:t>
                    </a:r>
                  </a:p>
                  <a:p>
                    <a:pPr algn="ctr"/>
                    <a:r>
                      <a:rPr lang="en-GB" sz="1200" dirty="0" smtClean="0">
                        <a:latin typeface="Century Gothic" panose="020B0502020202020204" pitchFamily="34" charset="0"/>
                      </a:rPr>
                      <a:t>Development</a:t>
                    </a:r>
                    <a:endParaRPr lang="en-GB" sz="1200" dirty="0">
                      <a:latin typeface="Century Gothic" panose="020B0502020202020204" pitchFamily="34" charset="0"/>
                    </a:endParaRPr>
                  </a:p>
                </p:txBody>
              </p:sp>
              <p:sp>
                <p:nvSpPr>
                  <p:cNvPr id="263" name="TextBox 262"/>
                  <p:cNvSpPr txBox="1"/>
                  <p:nvPr/>
                </p:nvSpPr>
                <p:spPr>
                  <a:xfrm>
                    <a:off x="7390609" y="10873919"/>
                    <a:ext cx="1044275" cy="46166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GB" sz="1200" dirty="0" smtClean="0">
                        <a:latin typeface="Century Gothic" panose="020B0502020202020204" pitchFamily="34" charset="0"/>
                      </a:rPr>
                      <a:t>Skill</a:t>
                    </a:r>
                  </a:p>
                  <a:p>
                    <a:pPr algn="ctr"/>
                    <a:r>
                      <a:rPr lang="en-GB" sz="1200" dirty="0" smtClean="0">
                        <a:latin typeface="Century Gothic" panose="020B0502020202020204" pitchFamily="34" charset="0"/>
                      </a:rPr>
                      <a:t>Application</a:t>
                    </a:r>
                    <a:endParaRPr lang="en-GB" sz="1200" dirty="0">
                      <a:latin typeface="Century Gothic" panose="020B0502020202020204" pitchFamily="34" charset="0"/>
                    </a:endParaRPr>
                  </a:p>
                </p:txBody>
              </p:sp>
              <p:sp>
                <p:nvSpPr>
                  <p:cNvPr id="264" name="TextBox 263"/>
                  <p:cNvSpPr txBox="1"/>
                  <p:nvPr/>
                </p:nvSpPr>
                <p:spPr>
                  <a:xfrm>
                    <a:off x="7868924" y="11982050"/>
                    <a:ext cx="1242127" cy="276999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GB" sz="1200" dirty="0" smtClean="0">
                        <a:latin typeface="Century Gothic" panose="020B0502020202020204" pitchFamily="34" charset="0"/>
                      </a:rPr>
                      <a:t>Performance</a:t>
                    </a:r>
                    <a:endParaRPr lang="en-GB" sz="1200" dirty="0">
                      <a:latin typeface="Century Gothic" panose="020B0502020202020204" pitchFamily="34" charset="0"/>
                    </a:endParaRPr>
                  </a:p>
                </p:txBody>
              </p:sp>
              <p:grpSp>
                <p:nvGrpSpPr>
                  <p:cNvPr id="324" name="Group 323"/>
                  <p:cNvGrpSpPr/>
                  <p:nvPr/>
                </p:nvGrpSpPr>
                <p:grpSpPr>
                  <a:xfrm>
                    <a:off x="7097598" y="11423098"/>
                    <a:ext cx="540000" cy="540000"/>
                    <a:chOff x="6414935" y="1485994"/>
                    <a:chExt cx="1156600" cy="1124685"/>
                  </a:xfrm>
                </p:grpSpPr>
                <p:sp>
                  <p:nvSpPr>
                    <p:cNvPr id="325" name="Oval 324"/>
                    <p:cNvSpPr/>
                    <p:nvPr/>
                  </p:nvSpPr>
                  <p:spPr>
                    <a:xfrm>
                      <a:off x="6414935" y="1485994"/>
                      <a:ext cx="1156600" cy="1124685"/>
                    </a:xfrm>
                    <a:prstGeom prst="ellipse">
                      <a:avLst/>
                    </a:prstGeom>
                    <a:noFill/>
                    <a:ln w="571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326" name="Picture 2" descr="Fitness Icon 3203110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5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6659702" y="1640351"/>
                      <a:ext cx="765637" cy="765636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</p:grpSp>
              <p:grpSp>
                <p:nvGrpSpPr>
                  <p:cNvPr id="327" name="Group 326"/>
                  <p:cNvGrpSpPr/>
                  <p:nvPr/>
                </p:nvGrpSpPr>
                <p:grpSpPr>
                  <a:xfrm>
                    <a:off x="6439590" y="10287136"/>
                    <a:ext cx="540000" cy="540000"/>
                    <a:chOff x="7567211" y="308567"/>
                    <a:chExt cx="1156600" cy="1124685"/>
                  </a:xfrm>
                </p:grpSpPr>
                <p:pic>
                  <p:nvPicPr>
                    <p:cNvPr id="328" name="Picture 4" descr="Football Icon 2978784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6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7676145" y="441660"/>
                      <a:ext cx="858499" cy="858499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sp>
                  <p:nvSpPr>
                    <p:cNvPr id="329" name="Oval 328"/>
                    <p:cNvSpPr/>
                    <p:nvPr/>
                  </p:nvSpPr>
                  <p:spPr>
                    <a:xfrm>
                      <a:off x="7567211" y="308567"/>
                      <a:ext cx="1156600" cy="1124685"/>
                    </a:xfrm>
                    <a:prstGeom prst="ellipse">
                      <a:avLst/>
                    </a:prstGeom>
                    <a:noFill/>
                    <a:ln w="571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30" name="Group 329"/>
                  <p:cNvGrpSpPr/>
                  <p:nvPr/>
                </p:nvGrpSpPr>
                <p:grpSpPr>
                  <a:xfrm>
                    <a:off x="7637598" y="10261408"/>
                    <a:ext cx="540000" cy="540000"/>
                    <a:chOff x="7567211" y="2838268"/>
                    <a:chExt cx="1156600" cy="1124685"/>
                  </a:xfrm>
                </p:grpSpPr>
                <p:pic>
                  <p:nvPicPr>
                    <p:cNvPr id="331" name="Picture 18" descr="Basketball Icon 1838109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7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7602695" y="2986668"/>
                      <a:ext cx="838132" cy="838132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sp>
                  <p:nvSpPr>
                    <p:cNvPr id="332" name="Oval 331"/>
                    <p:cNvSpPr/>
                    <p:nvPr/>
                  </p:nvSpPr>
                  <p:spPr>
                    <a:xfrm>
                      <a:off x="7567211" y="2838268"/>
                      <a:ext cx="1156600" cy="1124685"/>
                    </a:xfrm>
                    <a:prstGeom prst="ellipse">
                      <a:avLst/>
                    </a:prstGeom>
                    <a:noFill/>
                    <a:ln w="571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>
                    <a:off x="8771267" y="10284303"/>
                    <a:ext cx="540000" cy="540000"/>
                    <a:chOff x="7571534" y="5258747"/>
                    <a:chExt cx="1156600" cy="1124685"/>
                  </a:xfrm>
                </p:grpSpPr>
                <p:sp>
                  <p:nvSpPr>
                    <p:cNvPr id="334" name="Oval 333"/>
                    <p:cNvSpPr/>
                    <p:nvPr/>
                  </p:nvSpPr>
                  <p:spPr>
                    <a:xfrm>
                      <a:off x="7571534" y="5258747"/>
                      <a:ext cx="1156600" cy="1124685"/>
                    </a:xfrm>
                    <a:prstGeom prst="ellipse">
                      <a:avLst/>
                    </a:prstGeom>
                    <a:noFill/>
                    <a:ln w="571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335" name="Picture 14" descr="tactics Icon 1699481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8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7794655" y="5459272"/>
                      <a:ext cx="710358" cy="738322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</p:grpSp>
              <p:grpSp>
                <p:nvGrpSpPr>
                  <p:cNvPr id="321" name="Group 320"/>
                  <p:cNvGrpSpPr/>
                  <p:nvPr/>
                </p:nvGrpSpPr>
                <p:grpSpPr>
                  <a:xfrm>
                    <a:off x="8200884" y="11442050"/>
                    <a:ext cx="540000" cy="540000"/>
                    <a:chOff x="6446227" y="4045668"/>
                    <a:chExt cx="1156600" cy="1124685"/>
                  </a:xfrm>
                </p:grpSpPr>
                <p:pic>
                  <p:nvPicPr>
                    <p:cNvPr id="322" name="Picture 10" descr="competition Icon 2103951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9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6644530" y="4228011"/>
                      <a:ext cx="759991" cy="759993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sp>
                  <p:nvSpPr>
                    <p:cNvPr id="323" name="Oval 322"/>
                    <p:cNvSpPr/>
                    <p:nvPr/>
                  </p:nvSpPr>
                  <p:spPr>
                    <a:xfrm>
                      <a:off x="6446227" y="4045668"/>
                      <a:ext cx="1156600" cy="1124685"/>
                    </a:xfrm>
                    <a:prstGeom prst="ellipse">
                      <a:avLst/>
                    </a:prstGeom>
                    <a:noFill/>
                    <a:ln w="57150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cxnSp>
              <p:nvCxnSpPr>
                <p:cNvPr id="340" name="Straight Connector 339"/>
                <p:cNvCxnSpPr/>
                <p:nvPr/>
              </p:nvCxnSpPr>
              <p:spPr>
                <a:xfrm>
                  <a:off x="8470885" y="9922853"/>
                  <a:ext cx="0" cy="1500245"/>
                </a:xfrm>
                <a:prstGeom prst="lin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19050">
                  <a:solidFill>
                    <a:schemeClr val="accent2">
                      <a:lumMod val="40000"/>
                      <a:lumOff val="6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58" name="TextBox 257"/>
              <p:cNvSpPr txBox="1"/>
              <p:nvPr/>
            </p:nvSpPr>
            <p:spPr>
              <a:xfrm>
                <a:off x="6876127" y="9181528"/>
                <a:ext cx="2062942" cy="5232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dirty="0" smtClean="0">
                    <a:latin typeface="Century Gothic" panose="020B0502020202020204" pitchFamily="34" charset="0"/>
                  </a:rPr>
                  <a:t>Hands</a:t>
                </a:r>
              </a:p>
              <a:p>
                <a:pPr algn="ctr"/>
                <a:r>
                  <a:rPr lang="en-GB" sz="1400" dirty="0" smtClean="0">
                    <a:solidFill>
                      <a:schemeClr val="accent2"/>
                    </a:solidFill>
                    <a:latin typeface="Century Gothic" panose="020B0502020202020204" pitchFamily="34" charset="0"/>
                  </a:rPr>
                  <a:t>(Physical)</a:t>
                </a:r>
                <a:endParaRPr lang="en-GB" sz="1400" dirty="0">
                  <a:solidFill>
                    <a:schemeClr val="accent2"/>
                  </a:solidFill>
                  <a:latin typeface="Century Gothic" panose="020B0502020202020204" pitchFamily="34" charset="0"/>
                </a:endParaRPr>
              </a:p>
            </p:txBody>
          </p:sp>
          <p:grpSp>
            <p:nvGrpSpPr>
              <p:cNvPr id="108" name="Group 107"/>
              <p:cNvGrpSpPr/>
              <p:nvPr/>
            </p:nvGrpSpPr>
            <p:grpSpPr>
              <a:xfrm>
                <a:off x="7462746" y="8268457"/>
                <a:ext cx="900000" cy="900000"/>
                <a:chOff x="-5757590" y="7186044"/>
                <a:chExt cx="1080000" cy="1080000"/>
              </a:xfrm>
            </p:grpSpPr>
            <p:pic>
              <p:nvPicPr>
                <p:cNvPr id="121" name="Picture 18" descr="Hand Icon 44713"/>
                <p:cNvPicPr>
                  <a:picLocks noChangeAspect="1" noChangeArrowheads="1"/>
                </p:cNvPicPr>
                <p:nvPr/>
              </p:nvPicPr>
              <p:blipFill>
                <a:blip r:embed="rId20" cstate="print">
                  <a:duotone>
                    <a:schemeClr val="accent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5683475" y="7298154"/>
                  <a:ext cx="852995" cy="82885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22" name="Oval 121"/>
                <p:cNvSpPr/>
                <p:nvPr/>
              </p:nvSpPr>
              <p:spPr>
                <a:xfrm>
                  <a:off x="-5757590" y="7186044"/>
                  <a:ext cx="1080000" cy="1080000"/>
                </a:xfrm>
                <a:prstGeom prst="ellipse">
                  <a:avLst/>
                </a:prstGeom>
                <a:noFill/>
                <a:ln w="57150"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  <p:sp>
        <p:nvSpPr>
          <p:cNvPr id="5" name="TextBox 4"/>
          <p:cNvSpPr txBox="1"/>
          <p:nvPr/>
        </p:nvSpPr>
        <p:spPr>
          <a:xfrm>
            <a:off x="11390" y="700049"/>
            <a:ext cx="9578419" cy="23698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 smtClean="0">
                <a:latin typeface="Century Gothic" panose="020B0502020202020204" pitchFamily="34" charset="0"/>
              </a:rPr>
              <a:t>Our Intent</a:t>
            </a:r>
          </a:p>
          <a:p>
            <a:pPr algn="ctr"/>
            <a:endParaRPr lang="en-GB" sz="1800" dirty="0">
              <a:latin typeface="Century Gothic" panose="020B0502020202020204" pitchFamily="34" charset="0"/>
            </a:endParaRPr>
          </a:p>
          <a:p>
            <a:r>
              <a:rPr lang="en-GB" sz="1600" dirty="0" smtClean="0">
                <a:latin typeface="Century Gothic" panose="020B0502020202020204" pitchFamily="34" charset="0"/>
              </a:rPr>
              <a:t>To cultivate a passion for lifelong learning and enjoyment of Physical Education where students constantly strive to ‘believe in their best’. Develop physical literacy, knowledge, understanding and confidence to lead a healthy active lifestyle. To enable students to develop core values, character and life skills to equip them for employment in their personal lives. </a:t>
            </a:r>
          </a:p>
          <a:p>
            <a:endParaRPr lang="en-GB" sz="1600" dirty="0" smtClean="0">
              <a:latin typeface="Century Gothic" panose="020B0502020202020204" pitchFamily="34" charset="0"/>
            </a:endParaRPr>
          </a:p>
          <a:p>
            <a:r>
              <a:rPr lang="en-GB" sz="1600" dirty="0" smtClean="0">
                <a:latin typeface="Century Gothic" panose="020B0502020202020204" pitchFamily="34" charset="0"/>
              </a:rPr>
              <a:t>P.E is much more than just playing sport, it is a vehicle for developing the three main domains of learning: </a:t>
            </a:r>
          </a:p>
        </p:txBody>
      </p:sp>
      <p:sp>
        <p:nvSpPr>
          <p:cNvPr id="147" name="Oval 146"/>
          <p:cNvSpPr/>
          <p:nvPr/>
        </p:nvSpPr>
        <p:spPr>
          <a:xfrm>
            <a:off x="8201367" y="6824560"/>
            <a:ext cx="540000" cy="540000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48" name="Group 147"/>
          <p:cNvGrpSpPr/>
          <p:nvPr/>
        </p:nvGrpSpPr>
        <p:grpSpPr>
          <a:xfrm>
            <a:off x="20734" y="8463315"/>
            <a:ext cx="9580466" cy="4228292"/>
            <a:chOff x="0" y="6805039"/>
            <a:chExt cx="9536678" cy="4723504"/>
          </a:xfrm>
        </p:grpSpPr>
        <p:grpSp>
          <p:nvGrpSpPr>
            <p:cNvPr id="149" name="Group 148"/>
            <p:cNvGrpSpPr/>
            <p:nvPr/>
          </p:nvGrpSpPr>
          <p:grpSpPr>
            <a:xfrm>
              <a:off x="0" y="7492694"/>
              <a:ext cx="9536678" cy="3266306"/>
              <a:chOff x="0" y="8273009"/>
              <a:chExt cx="9536678" cy="3266306"/>
            </a:xfrm>
          </p:grpSpPr>
          <p:pic>
            <p:nvPicPr>
              <p:cNvPr id="161" name="Picture 2"/>
              <p:cNvPicPr>
                <a:picLocks noChangeAspect="1" noChangeArrowheads="1"/>
              </p:cNvPicPr>
              <p:nvPr/>
            </p:nvPicPr>
            <p:blipFill>
              <a:blip r:embed="rId2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8273009"/>
                <a:ext cx="9536678" cy="32663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2" name="Picture 8" descr="performance Icon 2978799"/>
              <p:cNvPicPr>
                <a:picLocks noChangeAspect="1" noChangeArrowheads="1"/>
              </p:cNvPicPr>
              <p:nvPr/>
            </p:nvPicPr>
            <p:blipFill>
              <a:blip r:embed="rId2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68617" y="9462598"/>
                <a:ext cx="887127" cy="8871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7" name="Picture 12" descr="healthy Icon 1884257"/>
              <p:cNvPicPr>
                <a:picLocks noChangeAspect="1" noChangeArrowheads="1"/>
              </p:cNvPicPr>
              <p:nvPr/>
            </p:nvPicPr>
            <p:blipFill>
              <a:blip r:embed="rId2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50512" y="9570688"/>
                <a:ext cx="838507" cy="83850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8" name="Picture 14" descr="leader Icon 2740728"/>
              <p:cNvPicPr>
                <a:picLocks noChangeAspect="1" noChangeArrowheads="1"/>
              </p:cNvPicPr>
              <p:nvPr/>
            </p:nvPicPr>
            <p:blipFill>
              <a:blip r:embed="rId2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72370" y="9306855"/>
                <a:ext cx="1057300" cy="10573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9" name="Picture 16" descr="Sport Icon 2325588"/>
              <p:cNvPicPr>
                <a:picLocks noChangeAspect="1" noChangeArrowheads="1"/>
              </p:cNvPicPr>
              <p:nvPr/>
            </p:nvPicPr>
            <p:blipFill>
              <a:blip r:embed="rId2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912168" y="9513692"/>
                <a:ext cx="864612" cy="9525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0" name="Picture 20" descr="Sports Icon 1843319"/>
              <p:cNvPicPr>
                <a:picLocks noChangeAspect="1" noChangeArrowheads="1"/>
              </p:cNvPicPr>
              <p:nvPr/>
            </p:nvPicPr>
            <p:blipFill>
              <a:blip r:embed="rId2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84562" y="9467073"/>
                <a:ext cx="819894" cy="81989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50" name="TextBox 149"/>
            <p:cNvSpPr txBox="1"/>
            <p:nvPr/>
          </p:nvSpPr>
          <p:spPr>
            <a:xfrm>
              <a:off x="882184" y="6805039"/>
              <a:ext cx="964108" cy="44697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GB" sz="2000" dirty="0" smtClean="0">
                  <a:latin typeface="Century Gothic" panose="020B0502020202020204" pitchFamily="34" charset="0"/>
                </a:rPr>
                <a:t>Year 7</a:t>
              </a:r>
              <a:endParaRPr lang="en-GB" sz="2000" dirty="0">
                <a:latin typeface="Century Gothic" panose="020B0502020202020204" pitchFamily="34" charset="0"/>
              </a:endParaRP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2597390" y="11081573"/>
              <a:ext cx="964108" cy="44697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GB" sz="2000" dirty="0" smtClean="0">
                  <a:latin typeface="Century Gothic" panose="020B0502020202020204" pitchFamily="34" charset="0"/>
                </a:rPr>
                <a:t>Year 8</a:t>
              </a:r>
              <a:endParaRPr lang="en-GB" sz="2000" dirty="0">
                <a:latin typeface="Century Gothic" panose="020B0502020202020204" pitchFamily="34" charset="0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4240923" y="6805039"/>
              <a:ext cx="964108" cy="446970"/>
            </a:xfrm>
            <a:prstGeom prst="rect">
              <a:avLst/>
            </a:prstGeom>
            <a:solidFill>
              <a:srgbClr val="FFCC66"/>
            </a:solidFill>
          </p:spPr>
          <p:txBody>
            <a:bodyPr wrap="none" rtlCol="0">
              <a:spAutoFit/>
            </a:bodyPr>
            <a:lstStyle/>
            <a:p>
              <a:r>
                <a:rPr lang="en-GB" sz="2000" dirty="0" smtClean="0">
                  <a:latin typeface="Century Gothic" panose="020B0502020202020204" pitchFamily="34" charset="0"/>
                </a:rPr>
                <a:t>Year 9</a:t>
              </a:r>
              <a:endParaRPr lang="en-GB" sz="2000" dirty="0">
                <a:latin typeface="Century Gothic" panose="020B0502020202020204" pitchFamily="34" charset="0"/>
              </a:endParaRP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7532159" y="6805039"/>
              <a:ext cx="1106123" cy="44697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GB" sz="2000" dirty="0" smtClean="0">
                  <a:latin typeface="Century Gothic" panose="020B0502020202020204" pitchFamily="34" charset="0"/>
                </a:rPr>
                <a:t>Year 11</a:t>
              </a:r>
              <a:endParaRPr lang="en-GB" sz="2000" dirty="0">
                <a:latin typeface="Century Gothic" panose="020B0502020202020204" pitchFamily="34" charset="0"/>
              </a:endParaRP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6004211" y="11081573"/>
              <a:ext cx="1106123" cy="446970"/>
            </a:xfrm>
            <a:prstGeom prst="rect">
              <a:avLst/>
            </a:prstGeom>
            <a:solidFill>
              <a:srgbClr val="FFFF99"/>
            </a:solidFill>
          </p:spPr>
          <p:txBody>
            <a:bodyPr wrap="none" rtlCol="0">
              <a:spAutoFit/>
            </a:bodyPr>
            <a:lstStyle/>
            <a:p>
              <a:r>
                <a:rPr lang="en-GB" sz="2000" dirty="0" smtClean="0">
                  <a:latin typeface="Century Gothic" panose="020B0502020202020204" pitchFamily="34" charset="0"/>
                </a:rPr>
                <a:t>Year 10</a:t>
              </a:r>
              <a:endParaRPr lang="en-GB" sz="2000" dirty="0">
                <a:latin typeface="Century Gothic" panose="020B0502020202020204" pitchFamily="34" charset="0"/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620591" y="7474687"/>
              <a:ext cx="16872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>
                  <a:latin typeface="Century Gothic" panose="020B0502020202020204" pitchFamily="34" charset="0"/>
                </a:rPr>
                <a:t>Confident Mover</a:t>
              </a:r>
              <a:endParaRPr lang="en-GB" sz="1400" dirty="0">
                <a:latin typeface="Century Gothic" panose="020B0502020202020204" pitchFamily="34" charset="0"/>
              </a:endParaRP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7344665" y="7366966"/>
              <a:ext cx="16872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>
                  <a:latin typeface="Century Gothic" panose="020B0502020202020204" pitchFamily="34" charset="0"/>
                </a:rPr>
                <a:t>Independently Active</a:t>
              </a:r>
              <a:endParaRPr lang="en-GB" sz="1400" dirty="0">
                <a:latin typeface="Century Gothic" panose="020B0502020202020204" pitchFamily="34" charset="0"/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5657375" y="10445520"/>
              <a:ext cx="16872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>
                  <a:latin typeface="Century Gothic" panose="020B0502020202020204" pitchFamily="34" charset="0"/>
                </a:rPr>
                <a:t>Leading Others</a:t>
              </a:r>
              <a:endParaRPr lang="en-GB" sz="1400" dirty="0">
                <a:latin typeface="Century Gothic" panose="020B0502020202020204" pitchFamily="34" charset="0"/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4004695" y="7366966"/>
              <a:ext cx="16872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>
                  <a:latin typeface="Century Gothic" panose="020B0502020202020204" pitchFamily="34" charset="0"/>
                </a:rPr>
                <a:t>Healthy &amp; Happy</a:t>
              </a:r>
            </a:p>
            <a:p>
              <a:pPr algn="ctr"/>
              <a:r>
                <a:rPr lang="en-GB" sz="1400" dirty="0" smtClean="0">
                  <a:latin typeface="Century Gothic" panose="020B0502020202020204" pitchFamily="34" charset="0"/>
                </a:rPr>
                <a:t>For Life</a:t>
              </a:r>
              <a:endParaRPr lang="en-GB" sz="1400" dirty="0">
                <a:latin typeface="Century Gothic" panose="020B0502020202020204" pitchFamily="34" charset="0"/>
              </a:endParaRP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2114783" y="10337799"/>
              <a:ext cx="19594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>
                  <a:latin typeface="Century Gothic" panose="020B0502020202020204" pitchFamily="34" charset="0"/>
                </a:rPr>
                <a:t>Passion for P.E &amp;</a:t>
              </a:r>
            </a:p>
            <a:p>
              <a:pPr algn="ctr"/>
              <a:r>
                <a:rPr lang="en-GB" sz="1400" dirty="0" smtClean="0">
                  <a:latin typeface="Century Gothic" panose="020B0502020202020204" pitchFamily="34" charset="0"/>
                </a:rPr>
                <a:t>Building Character</a:t>
              </a:r>
            </a:p>
          </p:txBody>
        </p:sp>
      </p:grpSp>
      <p:sp>
        <p:nvSpPr>
          <p:cNvPr id="171" name="TextBox 170"/>
          <p:cNvSpPr txBox="1"/>
          <p:nvPr/>
        </p:nvSpPr>
        <p:spPr>
          <a:xfrm>
            <a:off x="0" y="7882586"/>
            <a:ext cx="9606671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 smtClean="0">
                <a:latin typeface="Century Gothic" panose="020B0502020202020204" pitchFamily="34" charset="0"/>
              </a:rPr>
              <a:t>Curriculum Themes</a:t>
            </a:r>
            <a:endParaRPr lang="en-GB" sz="1600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42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HHH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FF0000"/>
      </a:accent1>
      <a:accent2>
        <a:srgbClr val="00B050"/>
      </a:accent2>
      <a:accent3>
        <a:srgbClr val="0070C0"/>
      </a:accent3>
      <a:accent4>
        <a:srgbClr val="FF0066"/>
      </a:accent4>
      <a:accent5>
        <a:srgbClr val="FF6600"/>
      </a:accent5>
      <a:accent6>
        <a:srgbClr val="CC00CC"/>
      </a:accent6>
      <a:hlink>
        <a:srgbClr val="85C4D2"/>
      </a:hlink>
      <a:folHlink>
        <a:srgbClr val="8E8CA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623</Words>
  <Application>Microsoft Office PowerPoint</Application>
  <PresentationFormat>A3 Paper (297x420 mm)</PresentationFormat>
  <Paragraphs>172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Georgie Harrison</dc:creator>
  <cp:lastModifiedBy>Georgie Harrison</cp:lastModifiedBy>
  <cp:revision>27</cp:revision>
  <dcterms:created xsi:type="dcterms:W3CDTF">2020-07-15T15:16:34Z</dcterms:created>
  <dcterms:modified xsi:type="dcterms:W3CDTF">2020-07-17T16:02:12Z</dcterms:modified>
</cp:coreProperties>
</file>