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2" r:id="rId2"/>
    <p:sldId id="274" r:id="rId3"/>
    <p:sldId id="256" r:id="rId4"/>
    <p:sldId id="263" r:id="rId5"/>
    <p:sldId id="257" r:id="rId6"/>
    <p:sldId id="266" r:id="rId7"/>
    <p:sldId id="259" r:id="rId8"/>
    <p:sldId id="261" r:id="rId9"/>
    <p:sldId id="267" r:id="rId10"/>
    <p:sldId id="277" r:id="rId11"/>
    <p:sldId id="276" r:id="rId12"/>
    <p:sldId id="260" r:id="rId13"/>
    <p:sldId id="258" r:id="rId14"/>
    <p:sldId id="268" r:id="rId15"/>
    <p:sldId id="278" r:id="rId16"/>
    <p:sldId id="279" r:id="rId17"/>
    <p:sldId id="280" r:id="rId18"/>
    <p:sldId id="285" r:id="rId19"/>
    <p:sldId id="281" r:id="rId20"/>
    <p:sldId id="282" r:id="rId21"/>
    <p:sldId id="283" r:id="rId22"/>
    <p:sldId id="284" r:id="rId23"/>
    <p:sldId id="273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94660"/>
  </p:normalViewPr>
  <p:slideViewPr>
    <p:cSldViewPr>
      <p:cViewPr varScale="1">
        <p:scale>
          <a:sx n="109" d="100"/>
          <a:sy n="109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95FC-B210-8F49-BE35-5DB62C01FBB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4264E-03D5-C540-B041-3F077723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4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F3924-E954-4F48-BA5B-FA70954EDF5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79E4-D836-4BB0-A6A8-1422BA031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9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79E4-D836-4BB0-A6A8-1422BA031B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79E4-D836-4BB0-A6A8-1422BA031B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79E4-D836-4BB0-A6A8-1422BA031B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1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79E4-D836-4BB0-A6A8-1422BA031B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4234B9-0733-4D17-B1B6-EE5B17466E64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86CA8-ED02-4D4B-BCD0-4F3D9040A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8153400" cy="1676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Cassandra R. Turner, PhD, HPELW Advisor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Mrs. Kelley Greene, HPELW Instructional Advisor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CPR EXPOURE FOR SENIORS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04800"/>
            <a:ext cx="4419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Additional District Departments Affected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2057400"/>
            <a:ext cx="7086600" cy="3962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Special Education Home Bound</a:t>
            </a:r>
          </a:p>
          <a:p>
            <a:r>
              <a:rPr lang="en-US" sz="2800" dirty="0">
                <a:latin typeface="Times New Roman"/>
                <a:cs typeface="Times New Roman"/>
              </a:rPr>
              <a:t>Regular Home Bound</a:t>
            </a:r>
          </a:p>
          <a:p>
            <a:r>
              <a:rPr lang="en-US" sz="2800" dirty="0">
                <a:latin typeface="Times New Roman"/>
                <a:cs typeface="Times New Roman"/>
              </a:rPr>
              <a:t>Virtual School</a:t>
            </a:r>
          </a:p>
        </p:txBody>
      </p:sp>
    </p:spTree>
    <p:extLst>
      <p:ext uri="{BB962C8B-B14F-4D97-AF65-F5344CB8AC3E}">
        <p14:creationId xmlns:p14="http://schemas.microsoft.com/office/powerpoint/2010/main" val="204838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2017-2018 Combine Department Training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447800"/>
            <a:ext cx="7315200" cy="4572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JROTC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	Will require that CPR training is included across 	their curriculum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CTE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  	Provides student CPR/AED training in two courses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    	(Health Education &amp; Culinary Arts)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HPELW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	All  Lifetime Wellness classes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Coordinated School Health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	School Nurses</a:t>
            </a:r>
          </a:p>
        </p:txBody>
      </p:sp>
    </p:spTree>
    <p:extLst>
      <p:ext uri="{BB962C8B-B14F-4D97-AF65-F5344CB8AC3E}">
        <p14:creationId xmlns:p14="http://schemas.microsoft.com/office/powerpoint/2010/main" val="22989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762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Collaborative Partners Training Efforts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8077200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(Fire Department EMT)  Bolton &amp; Germantown only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American Heart Association donated 18 training kits to high schools Lifetime Wellness classes and train HPELW teachers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Heart Beat CPR train seniors, First Responder Students, Virtual School, HPELW teachers and some Lifetime Wellness students and Alternative Schools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University of Tennessee  MERI Grant-Homebound, Virtual School, Lifetime Wellness classes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Autofit/>
          </a:bodyPr>
          <a:lstStyle/>
          <a:p>
            <a:pPr algn="ctr"/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22016</a:t>
            </a: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Number of Students Trained in 2016-2017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59119"/>
              </p:ext>
            </p:extLst>
          </p:nvPr>
        </p:nvGraphicFramePr>
        <p:xfrm>
          <a:off x="1600200" y="2209800"/>
          <a:ext cx="6781800" cy="1209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904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Times New Roman"/>
                          <a:cs typeface="Times New Roman"/>
                        </a:rPr>
                        <a:t>Seniors</a:t>
                      </a:r>
                    </a:p>
                    <a:p>
                      <a:r>
                        <a:rPr lang="en-US" sz="2800" b="0" dirty="0">
                          <a:latin typeface="Times New Roman"/>
                          <a:cs typeface="Times New Roman"/>
                        </a:rPr>
                        <a:t>7,284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Times New Roman"/>
                          <a:cs typeface="Times New Roman"/>
                        </a:rPr>
                        <a:t>Lifetime Wellness</a:t>
                      </a:r>
                    </a:p>
                    <a:p>
                      <a:r>
                        <a:rPr lang="en-US" sz="2800" b="0" dirty="0">
                          <a:latin typeface="Times New Roman"/>
                          <a:cs typeface="Times New Roman"/>
                        </a:rPr>
                        <a:t>8,607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Times New Roman"/>
                          <a:cs typeface="Times New Roman"/>
                        </a:rPr>
                        <a:t>Total </a:t>
                      </a:r>
                    </a:p>
                    <a:p>
                      <a:r>
                        <a:rPr lang="en-US" sz="2800" b="0" dirty="0">
                          <a:latin typeface="Times New Roman"/>
                          <a:cs typeface="Times New Roman"/>
                        </a:rPr>
                        <a:t>15,891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Schools touched in 2014-2015 </a:t>
            </a:r>
            <a:b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(Lifetime Wellness Classes only)</a:t>
            </a:r>
            <a:b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sz="3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3063240" cy="4191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Bolton</a:t>
            </a:r>
          </a:p>
          <a:p>
            <a:r>
              <a:rPr lang="en-US" dirty="0">
                <a:latin typeface="Times New Roman"/>
                <a:cs typeface="Times New Roman"/>
              </a:rPr>
              <a:t>Cordova</a:t>
            </a:r>
          </a:p>
          <a:p>
            <a:r>
              <a:rPr lang="en-US" dirty="0">
                <a:latin typeface="Times New Roman"/>
                <a:cs typeface="Times New Roman"/>
              </a:rPr>
              <a:t>Hillcrest</a:t>
            </a:r>
          </a:p>
          <a:p>
            <a:r>
              <a:rPr lang="en-US" dirty="0">
                <a:latin typeface="Times New Roman"/>
                <a:cs typeface="Times New Roman"/>
              </a:rPr>
              <a:t>Melrose</a:t>
            </a:r>
          </a:p>
          <a:p>
            <a:r>
              <a:rPr lang="en-US" dirty="0">
                <a:latin typeface="Times New Roman"/>
                <a:cs typeface="Times New Roman"/>
              </a:rPr>
              <a:t>East</a:t>
            </a:r>
          </a:p>
          <a:p>
            <a:r>
              <a:rPr lang="en-US" dirty="0">
                <a:latin typeface="Times New Roman"/>
                <a:cs typeface="Times New Roman"/>
              </a:rPr>
              <a:t>White Station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33950" y="1752600"/>
            <a:ext cx="3749040" cy="42672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Sheffield</a:t>
            </a:r>
          </a:p>
          <a:p>
            <a:r>
              <a:rPr lang="en-US" dirty="0" err="1">
                <a:latin typeface="Times New Roman"/>
                <a:cs typeface="Times New Roman"/>
              </a:rPr>
              <a:t>Woodale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Germantown</a:t>
            </a:r>
          </a:p>
          <a:p>
            <a:r>
              <a:rPr lang="en-US" dirty="0">
                <a:latin typeface="Times New Roman"/>
                <a:cs typeface="Times New Roman"/>
              </a:rPr>
              <a:t>Manassas</a:t>
            </a:r>
          </a:p>
          <a:p>
            <a:r>
              <a:rPr lang="en-US" dirty="0">
                <a:latin typeface="Times New Roman"/>
                <a:cs typeface="Times New Roman"/>
              </a:rPr>
              <a:t>Sheffield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943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touched should be seniors this  2017-2018 school year.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n=7,912</a:t>
            </a:r>
          </a:p>
        </p:txBody>
      </p:sp>
    </p:spTree>
    <p:extLst>
      <p:ext uri="{BB962C8B-B14F-4D97-AF65-F5344CB8AC3E}">
        <p14:creationId xmlns:p14="http://schemas.microsoft.com/office/powerpoint/2010/main" val="365773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477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3200" b="1" dirty="0">
                <a:latin typeface="Times New Roman"/>
                <a:cs typeface="Times New Roman"/>
              </a:rPr>
              <a:t>Lifetime Wellness students missing that will be seniors in 2017-2018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Kingsbury</a:t>
            </a:r>
          </a:p>
          <a:p>
            <a:r>
              <a:rPr lang="en-US" dirty="0"/>
              <a:t>Westwood</a:t>
            </a:r>
          </a:p>
          <a:p>
            <a:r>
              <a:rPr lang="en-US" dirty="0"/>
              <a:t>Mitchell</a:t>
            </a:r>
          </a:p>
          <a:p>
            <a:r>
              <a:rPr lang="en-US" dirty="0"/>
              <a:t>Whitehaven</a:t>
            </a:r>
          </a:p>
          <a:p>
            <a:r>
              <a:rPr lang="en-US" dirty="0"/>
              <a:t>Hamilton</a:t>
            </a:r>
          </a:p>
          <a:p>
            <a:r>
              <a:rPr lang="en-US" dirty="0"/>
              <a:t>Carver Success Academy</a:t>
            </a:r>
          </a:p>
          <a:p>
            <a:r>
              <a:rPr lang="en-US" dirty="0"/>
              <a:t>Northeast Prep</a:t>
            </a:r>
          </a:p>
          <a:p>
            <a:r>
              <a:rPr lang="en-US" dirty="0"/>
              <a:t>Hamilton</a:t>
            </a:r>
          </a:p>
          <a:p>
            <a:r>
              <a:rPr lang="en-US" dirty="0"/>
              <a:t>Booker T. Washington</a:t>
            </a:r>
          </a:p>
          <a:p>
            <a:r>
              <a:rPr lang="en-US" dirty="0" err="1"/>
              <a:t>Craigmont</a:t>
            </a:r>
            <a:endParaRPr lang="en-US" dirty="0"/>
          </a:p>
          <a:p>
            <a:r>
              <a:rPr lang="en-US" dirty="0"/>
              <a:t>Douglass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Special Ed Homebound</a:t>
            </a:r>
          </a:p>
          <a:p>
            <a:r>
              <a:rPr lang="en-US" dirty="0"/>
              <a:t>Regular Homebound</a:t>
            </a:r>
          </a:p>
          <a:p>
            <a:r>
              <a:rPr lang="en-US" dirty="0"/>
              <a:t>Virtual School</a:t>
            </a:r>
          </a:p>
          <a:p>
            <a:r>
              <a:rPr lang="en-US" dirty="0"/>
              <a:t>Overton</a:t>
            </a:r>
          </a:p>
          <a:p>
            <a:r>
              <a:rPr lang="en-US" dirty="0"/>
              <a:t>Central</a:t>
            </a:r>
          </a:p>
          <a:p>
            <a:r>
              <a:rPr lang="en-US" dirty="0"/>
              <a:t>Kirby</a:t>
            </a:r>
          </a:p>
          <a:p>
            <a:r>
              <a:rPr lang="en-US" dirty="0"/>
              <a:t>White Station</a:t>
            </a:r>
          </a:p>
          <a:p>
            <a:r>
              <a:rPr lang="en-US" dirty="0" err="1"/>
              <a:t>Oakhaven</a:t>
            </a:r>
            <a:endParaRPr lang="en-US" dirty="0"/>
          </a:p>
          <a:p>
            <a:r>
              <a:rPr lang="en-US" dirty="0" err="1"/>
              <a:t>Trezevant</a:t>
            </a:r>
            <a:endParaRPr lang="en-US" dirty="0"/>
          </a:p>
          <a:p>
            <a:r>
              <a:rPr lang="en-US" dirty="0"/>
              <a:t>Raleigh Egypt</a:t>
            </a:r>
          </a:p>
          <a:p>
            <a:r>
              <a:rPr lang="en-US" dirty="0" err="1"/>
              <a:t>Southwind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Keep in mind that not ALL students take Lifetime Wellness!!!!!!!</a:t>
            </a:r>
            <a:br>
              <a:rPr lang="en-US" sz="3200" b="1" dirty="0">
                <a:latin typeface="Times New Roman"/>
                <a:cs typeface="Times New Roman"/>
              </a:rPr>
            </a:br>
            <a:br>
              <a:rPr lang="en-US" sz="3200" b="1" dirty="0">
                <a:latin typeface="Times New Roman"/>
                <a:cs typeface="Times New Roman"/>
              </a:rPr>
            </a:br>
            <a:r>
              <a:rPr lang="en-US" sz="3200" b="1" dirty="0">
                <a:latin typeface="Times New Roman"/>
                <a:cs typeface="Times New Roman"/>
              </a:rPr>
              <a:t>How will those students receive “Hands Only” CPR/AED training?</a:t>
            </a:r>
            <a:br>
              <a:rPr lang="en-US" sz="3200" b="1" dirty="0">
                <a:latin typeface="Times New Roman"/>
                <a:cs typeface="Times New Roman"/>
              </a:rPr>
            </a:b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455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What additional avenues can be used for “Hands Only” CPR/AED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981200"/>
            <a:ext cx="3368040" cy="3505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CTE-Health Education</a:t>
            </a:r>
          </a:p>
          <a:p>
            <a:r>
              <a:rPr lang="en-US" sz="2800" dirty="0">
                <a:latin typeface="Times New Roman"/>
                <a:cs typeface="Times New Roman"/>
              </a:rPr>
              <a:t>CTE-Culinary Arts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JROTC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Coordinated School Health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133600"/>
            <a:ext cx="3295650" cy="3352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Outside Partners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SCS Nurses</a:t>
            </a:r>
          </a:p>
        </p:txBody>
      </p:sp>
    </p:spTree>
    <p:extLst>
      <p:ext uri="{BB962C8B-B14F-4D97-AF65-F5344CB8AC3E}">
        <p14:creationId xmlns:p14="http://schemas.microsoft.com/office/powerpoint/2010/main" val="360666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What about Homebound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368040" cy="4114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Can return to home school (after scheduled return date)to receive 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981200"/>
            <a:ext cx="3295650" cy="4038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Can receive a Medical waiver if physically unable to perform task</a:t>
            </a:r>
          </a:p>
        </p:txBody>
      </p:sp>
    </p:spTree>
    <p:extLst>
      <p:ext uri="{BB962C8B-B14F-4D97-AF65-F5344CB8AC3E}">
        <p14:creationId xmlns:p14="http://schemas.microsoft.com/office/powerpoint/2010/main" val="8436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19200"/>
            <a:ext cx="70866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Why is documentation important?</a:t>
            </a:r>
            <a:br>
              <a:rPr lang="en-US" sz="3200" dirty="0"/>
            </a:br>
            <a:r>
              <a:rPr lang="en-US" sz="2800" b="1" dirty="0">
                <a:latin typeface="Times New Roman"/>
                <a:cs typeface="Times New Roman"/>
              </a:rPr>
              <a:t>To ensure that students received training!</a:t>
            </a:r>
            <a:br>
              <a:rPr lang="en-US" sz="2800" b="1" dirty="0">
                <a:latin typeface="Times New Roman"/>
                <a:cs typeface="Times New Roman"/>
              </a:rPr>
            </a:b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3749040" cy="3352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Transferring students</a:t>
            </a:r>
          </a:p>
          <a:p>
            <a:r>
              <a:rPr lang="en-US" dirty="0">
                <a:latin typeface="Times New Roman"/>
                <a:cs typeface="Times New Roman"/>
              </a:rPr>
              <a:t>Expelled students</a:t>
            </a:r>
          </a:p>
          <a:p>
            <a:r>
              <a:rPr lang="en-US" dirty="0">
                <a:latin typeface="Times New Roman"/>
                <a:cs typeface="Times New Roman"/>
              </a:rPr>
              <a:t>Newly enrolled students to the district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981200"/>
            <a:ext cx="3749040" cy="3352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Online students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Homebound students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Adhering to Superintendent’s Hobson request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Meeting State Compliance</a:t>
            </a:r>
          </a:p>
        </p:txBody>
      </p:sp>
    </p:spTree>
    <p:extLst>
      <p:ext uri="{BB962C8B-B14F-4D97-AF65-F5344CB8AC3E}">
        <p14:creationId xmlns:p14="http://schemas.microsoft.com/office/powerpoint/2010/main" val="357419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13834"/>
              </p:ext>
            </p:extLst>
          </p:nvPr>
        </p:nvGraphicFramePr>
        <p:xfrm>
          <a:off x="1600200" y="533400"/>
          <a:ext cx="6776942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6743700" imgH="5676900" progId="Word.Document.12">
                  <p:embed/>
                </p:oleObj>
              </mc:Choice>
              <mc:Fallback>
                <p:oleObj name="Document" r:id="rId3" imgW="6743700" imgH="567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533400"/>
                        <a:ext cx="6776942" cy="544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11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Suggested Training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828800"/>
            <a:ext cx="3444240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Seniors-Twice a year check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   (September &amp; March)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CTE-Classes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    (According to curriculum)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Collaborative Partners-October &amp; January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905000"/>
            <a:ext cx="357759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Lifetime Wellness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     (February)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JROTC</a:t>
            </a:r>
          </a:p>
          <a:p>
            <a:r>
              <a:rPr lang="en-US" sz="2800" dirty="0">
                <a:latin typeface="Times New Roman"/>
                <a:cs typeface="Times New Roman"/>
              </a:rPr>
              <a:t>(According to curriculum)</a:t>
            </a:r>
          </a:p>
        </p:txBody>
      </p:sp>
    </p:spTree>
    <p:extLst>
      <p:ext uri="{BB962C8B-B14F-4D97-AF65-F5344CB8AC3E}">
        <p14:creationId xmlns:p14="http://schemas.microsoft.com/office/powerpoint/2010/main" val="74756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477000" cy="103663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600" b="1" dirty="0">
                <a:latin typeface="Times New Roman"/>
                <a:cs typeface="Times New Roman"/>
              </a:rPr>
              <a:t>Who’s training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3749040" cy="42672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Lifetime Wellness teachers</a:t>
            </a:r>
          </a:p>
          <a:p>
            <a:r>
              <a:rPr lang="en-US" dirty="0">
                <a:latin typeface="Times New Roman"/>
                <a:cs typeface="Times New Roman"/>
              </a:rPr>
              <a:t>CTE instructors</a:t>
            </a:r>
          </a:p>
          <a:p>
            <a:r>
              <a:rPr lang="en-US" dirty="0">
                <a:latin typeface="Times New Roman"/>
                <a:cs typeface="Times New Roman"/>
              </a:rPr>
              <a:t>JROTC instructors</a:t>
            </a:r>
          </a:p>
          <a:p>
            <a:r>
              <a:rPr lang="en-US" dirty="0">
                <a:latin typeface="Times New Roman"/>
                <a:cs typeface="Times New Roman"/>
              </a:rPr>
              <a:t>SCS Coordinated School Health Team</a:t>
            </a:r>
          </a:p>
          <a:p>
            <a:r>
              <a:rPr lang="en-US" dirty="0">
                <a:latin typeface="Times New Roman"/>
                <a:cs typeface="Times New Roman"/>
              </a:rPr>
              <a:t>SCS Nurses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752600"/>
            <a:ext cx="3749040" cy="42672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Collaborative Partners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EMT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University of Tennessee Health Science-MERI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Heart Beat CPR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15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390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How do we document student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981200"/>
            <a:ext cx="6781800" cy="3276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Power School</a:t>
            </a:r>
          </a:p>
          <a:p>
            <a:r>
              <a:rPr lang="en-US" sz="3200" dirty="0">
                <a:latin typeface="Times New Roman"/>
                <a:cs typeface="Times New Roman"/>
              </a:rPr>
              <a:t>Click on the Family Life tab</a:t>
            </a:r>
          </a:p>
          <a:p>
            <a:r>
              <a:rPr lang="en-US" sz="3200" dirty="0">
                <a:latin typeface="Times New Roman"/>
                <a:cs typeface="Times New Roman"/>
              </a:rPr>
              <a:t>Go to the Comment section</a:t>
            </a:r>
          </a:p>
          <a:p>
            <a:r>
              <a:rPr lang="en-US" sz="3200" dirty="0">
                <a:latin typeface="Times New Roman"/>
                <a:cs typeface="Times New Roman"/>
              </a:rPr>
              <a:t>Input-CPR/AED training  date</a:t>
            </a:r>
          </a:p>
        </p:txBody>
      </p:sp>
    </p:spTree>
    <p:extLst>
      <p:ext uri="{BB962C8B-B14F-4D97-AF65-F5344CB8AC3E}">
        <p14:creationId xmlns:p14="http://schemas.microsoft.com/office/powerpoint/2010/main" val="4099545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3749040" cy="4876800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Meet with Directors </a:t>
            </a:r>
          </a:p>
          <a:p>
            <a:r>
              <a:rPr lang="en-US" sz="3000" dirty="0">
                <a:latin typeface="Times New Roman"/>
                <a:cs typeface="Times New Roman"/>
              </a:rPr>
              <a:t>Inform ILDs</a:t>
            </a:r>
          </a:p>
          <a:p>
            <a:r>
              <a:rPr lang="en-US" sz="3000" dirty="0">
                <a:latin typeface="Times New Roman"/>
                <a:cs typeface="Times New Roman"/>
              </a:rPr>
              <a:t>Inform principals</a:t>
            </a:r>
          </a:p>
          <a:p>
            <a:r>
              <a:rPr lang="en-US" sz="3000" dirty="0">
                <a:latin typeface="Times New Roman"/>
                <a:cs typeface="Times New Roman"/>
              </a:rPr>
              <a:t>Provide summer Hands Only CPR?AED training for teachers and students</a:t>
            </a:r>
          </a:p>
          <a:p>
            <a:r>
              <a:rPr lang="en-US" sz="3000" dirty="0">
                <a:latin typeface="Times New Roman"/>
                <a:cs typeface="Times New Roman"/>
              </a:rPr>
              <a:t>Review with teachers the CPR training materials during DLDs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19200"/>
            <a:ext cx="3749040" cy="4572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Site visit with both principals and Physical Education teachers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Continue to provide training to those schools without CPR kits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Review documentation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28060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can you help?</a:t>
            </a:r>
            <a:br>
              <a:rPr lang="en-US" dirty="0"/>
            </a:br>
            <a:r>
              <a:rPr lang="en-US" dirty="0"/>
              <a:t>Group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Career &amp; Technology</a:t>
            </a:r>
          </a:p>
          <a:p>
            <a:pPr lvl="1"/>
            <a:r>
              <a:rPr lang="en-US" dirty="0"/>
              <a:t>Make  “Hands Only CPR/AED a mandatory safety class element</a:t>
            </a:r>
          </a:p>
          <a:p>
            <a:pPr lvl="1"/>
            <a:r>
              <a:rPr lang="en-US" dirty="0"/>
              <a:t>Load the student completion information</a:t>
            </a:r>
          </a:p>
          <a:p>
            <a:pPr marL="0" indent="0">
              <a:buNone/>
            </a:pPr>
            <a:r>
              <a:rPr lang="en-US" dirty="0"/>
              <a:t>    into </a:t>
            </a:r>
            <a:r>
              <a:rPr lang="en-US" dirty="0" err="1"/>
              <a:t>eTiger</a:t>
            </a:r>
            <a:endParaRPr lang="en-US" dirty="0"/>
          </a:p>
          <a:p>
            <a:pPr lvl="1"/>
            <a:r>
              <a:rPr lang="en-US" dirty="0"/>
              <a:t>Have senior groups at CTE centers</a:t>
            </a:r>
          </a:p>
          <a:p>
            <a:r>
              <a:rPr lang="en-US" dirty="0"/>
              <a:t>Purchase CPR kits for Health Science feeder middle schools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SMS-Options placed on transcript</a:t>
            </a:r>
          </a:p>
          <a:p>
            <a:r>
              <a:rPr lang="en-US" dirty="0"/>
              <a:t>Data base that is file Pro-Maker</a:t>
            </a:r>
          </a:p>
          <a:p>
            <a:r>
              <a:rPr lang="en-US" dirty="0"/>
              <a:t>Homebound documents on their application</a:t>
            </a:r>
          </a:p>
          <a:p>
            <a:r>
              <a:rPr lang="en-US" dirty="0"/>
              <a:t>Senior checkout</a:t>
            </a:r>
          </a:p>
          <a:p>
            <a:r>
              <a:rPr lang="en-US" dirty="0"/>
              <a:t>Equipment lost or stolen must be replaced and purchased</a:t>
            </a:r>
          </a:p>
        </p:txBody>
      </p:sp>
    </p:spTree>
    <p:extLst>
      <p:ext uri="{BB962C8B-B14F-4D97-AF65-F5344CB8AC3E}">
        <p14:creationId xmlns:p14="http://schemas.microsoft.com/office/powerpoint/2010/main" val="345797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90600" y="1905000"/>
            <a:ext cx="7772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Tennessee lawmakers made great strides in 2002,  when they passed legislation authorizing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  CPR 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instruction, techniques and skills in junior high and high schools.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Calibri" pitchFamily="34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/>
              </a:rPr>
              <a:t>This information was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 voluntarily taught during the wellness/health classes.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Tennessee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Law and CPR Instruction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9248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Unfortunately – not all students got the hands-only-practice during this instructional time. 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Calibri" pitchFamily="34" charset="0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The American Heart Association felt that this effort would be solidified by making Hands-Only CPR training a requirement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for students to </a:t>
            </a:r>
            <a:r>
              <a:rPr kumimoji="0" lang="en-US" sz="2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graduate from Tennessee schools.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  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1" y="1143000"/>
            <a:ext cx="7086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During the 2012 Tennessee General Assembly, the American Heart Association worked to pass , Senate Bill 1680</a:t>
            </a:r>
            <a:r>
              <a:rPr lang="en-US" sz="2800" u="sng" dirty="0">
                <a:latin typeface="Times New Roman"/>
                <a:cs typeface="Times New Roman"/>
              </a:rPr>
              <a:t>/House Bill 1519</a:t>
            </a:r>
            <a:r>
              <a:rPr lang="en-US" sz="2800" dirty="0">
                <a:latin typeface="Times New Roman"/>
                <a:cs typeface="Times New Roman"/>
              </a:rPr>
              <a:t>, which was introduced by Senator Jim Tracy (R –Shelbyville) and Representative Mike Turner (D- Old Hickory). 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This Bill added the “Hands-Only” training component to CPR instruction already being taught to Tennessee high school students</a:t>
            </a:r>
            <a:r>
              <a:rPr lang="en-US" sz="3200" dirty="0">
                <a:latin typeface="Calibri"/>
                <a:cs typeface="Calibri"/>
              </a:rPr>
              <a:t>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752600"/>
            <a:ext cx="69342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The goal of this legislation is to educate a new generation of Tennesseans about how to properly administer CPR.  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This law does not require full certification,  but cognitive and psychomotor “Hands-Only” practice.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124200"/>
            <a:ext cx="6400800" cy="3733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2819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As of Spring 2014, “Hands Only” CPR/AED </a:t>
            </a:r>
            <a:b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is offered through the Lifetime Wellness classes</a:t>
            </a:r>
            <a:b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in only 15 High Schools</a:t>
            </a:r>
            <a:b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b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Many students did not receive training for various reasons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218" y="609600"/>
            <a:ext cx="4345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Addressing the New Law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04800"/>
            <a:ext cx="7086600" cy="150018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Ensure that all high school seniors are exposed to the  following CPR elements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Defibrillator(AED)Training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Hands-Only CPR Training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38862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3802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Where are we now and what do we need to do to ensure  that high school seniors are trained prior  to graduation?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77E60D8B90E4886D4ECB284F1173E" ma:contentTypeVersion="4" ma:contentTypeDescription="Create a new document." ma:contentTypeScope="" ma:versionID="164582938b3378cddfda73dbfe02da69">
  <xsd:schema xmlns:xsd="http://www.w3.org/2001/XMLSchema" xmlns:xs="http://www.w3.org/2001/XMLSchema" xmlns:p="http://schemas.microsoft.com/office/2006/metadata/properties" xmlns:ns2="2067e6e8-08aa-4148-ba8d-68793e2e1319" xmlns:ns3="da5eab67-5189-4400-8412-aa0d70baa1fc" targetNamespace="http://schemas.microsoft.com/office/2006/metadata/properties" ma:root="true" ma:fieldsID="34117cc8e91291afacb848e237169ed8" ns2:_="" ns3:_="">
    <xsd:import namespace="2067e6e8-08aa-4148-ba8d-68793e2e1319"/>
    <xsd:import namespace="da5eab67-5189-4400-8412-aa0d70baa1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e6e8-08aa-4148-ba8d-68793e2e1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eab67-5189-4400-8412-aa0d70baa1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93191-2220-419D-91AA-69F385FE831A}"/>
</file>

<file path=customXml/itemProps2.xml><?xml version="1.0" encoding="utf-8"?>
<ds:datastoreItem xmlns:ds="http://schemas.openxmlformats.org/officeDocument/2006/customXml" ds:itemID="{4281CD4E-87FF-4C61-95DE-FB9A9BFBAB75}"/>
</file>

<file path=customXml/itemProps3.xml><?xml version="1.0" encoding="utf-8"?>
<ds:datastoreItem xmlns:ds="http://schemas.openxmlformats.org/officeDocument/2006/customXml" ds:itemID="{63746B22-7E19-4844-B9E5-46F936F5E99C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11495</TotalTime>
  <Words>646</Words>
  <Application>Microsoft Office PowerPoint</Application>
  <PresentationFormat>On-screen Show (4:3)</PresentationFormat>
  <Paragraphs>168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Franklin Gothic Book</vt:lpstr>
      <vt:lpstr>Perpetua</vt:lpstr>
      <vt:lpstr>Times New Roman</vt:lpstr>
      <vt:lpstr>Wingdings 2</vt:lpstr>
      <vt:lpstr>Equity</vt:lpstr>
      <vt:lpstr>Document</vt:lpstr>
      <vt:lpstr>CPR EXPOURE FOR SENIORS</vt:lpstr>
      <vt:lpstr>PowerPoint Presentation</vt:lpstr>
      <vt:lpstr>Tennessee Law and CPR Instruction</vt:lpstr>
      <vt:lpstr>PowerPoint Presentation</vt:lpstr>
      <vt:lpstr>PowerPoint Presentation</vt:lpstr>
      <vt:lpstr>PowerPoint Presentation</vt:lpstr>
      <vt:lpstr>As of Spring 2014, “Hands Only” CPR/AED  is offered through the Lifetime Wellness classes in only 15 High Schools  Many students did not receive training for various reasons</vt:lpstr>
      <vt:lpstr>PowerPoint Presentation</vt:lpstr>
      <vt:lpstr>Where are we now and what do we need to do to ensure  that high school seniors are trained prior  to graduation?</vt:lpstr>
      <vt:lpstr>Additional District Departments Affected</vt:lpstr>
      <vt:lpstr>2017-2018 Combine Department Training Efforts</vt:lpstr>
      <vt:lpstr>Collaborative Partners Training Efforts</vt:lpstr>
      <vt:lpstr> 22016  Number of Students Trained in 2016-2017</vt:lpstr>
      <vt:lpstr>Schools touched in 2014-2015  (Lifetime Wellness Classes only) </vt:lpstr>
      <vt:lpstr> Lifetime Wellness students missing that will be seniors in 2017-2018</vt:lpstr>
      <vt:lpstr>Keep in mind that not ALL students take Lifetime Wellness!!!!!!!  How will those students receive “Hands Only” CPR/AED training? </vt:lpstr>
      <vt:lpstr>What additional avenues can be used for “Hands Only” CPR/AED training?</vt:lpstr>
      <vt:lpstr>What about Homebound students?</vt:lpstr>
      <vt:lpstr>Why is documentation important? To ensure that students received training! </vt:lpstr>
      <vt:lpstr>Suggested Training Timeline</vt:lpstr>
      <vt:lpstr> Who’s training students</vt:lpstr>
      <vt:lpstr>How do we document student training?</vt:lpstr>
      <vt:lpstr>Next Steps</vt:lpstr>
      <vt:lpstr>How can you help? Group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turnercr</dc:creator>
  <cp:lastModifiedBy>GREENEKP@scsk12.org</cp:lastModifiedBy>
  <cp:revision>61</cp:revision>
  <cp:lastPrinted>2017-05-30T13:00:10Z</cp:lastPrinted>
  <dcterms:created xsi:type="dcterms:W3CDTF">2012-09-04T16:19:13Z</dcterms:created>
  <dcterms:modified xsi:type="dcterms:W3CDTF">2017-06-01T18:45:26Z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0x01010086177E60D8B90E4886D4ECB284F1173E</vt:lpwstr>
  </property>
</Properties>
</file>