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obertkaplinsky.com/work/what-does-2000-calories-look-lik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 - Have students discuss what 2000 calories looks like.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b7907242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b7907242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b7d8ae45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b7d8ae45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b79072422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b79072422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http://robertkaplinsky.com/work/what-does-2000-calories-look-like/</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b7d8ae45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b7d8ae45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Apply/Reflect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b7d8ae45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b7d8ae45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F9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6531575" y="0"/>
            <a:ext cx="864300" cy="246000"/>
          </a:xfrm>
          <a:prstGeom prst="rect">
            <a:avLst/>
          </a:prstGeom>
          <a:solidFill>
            <a:srgbClr val="57BB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7395898" y="0"/>
            <a:ext cx="1748100" cy="246000"/>
          </a:xfrm>
          <a:prstGeom prst="rect">
            <a:avLst/>
          </a:prstGeom>
          <a:solidFill>
            <a:srgbClr val="33A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6096275" y="0"/>
            <a:ext cx="435300" cy="246000"/>
          </a:xfrm>
          <a:prstGeom prst="rect">
            <a:avLst/>
          </a:prstGeom>
          <a:solidFill>
            <a:srgbClr val="87CE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idx="1" type="body"/>
          </p:nvPr>
        </p:nvSpPr>
        <p:spPr>
          <a:xfrm>
            <a:off x="6281725" y="679625"/>
            <a:ext cx="2683200" cy="3658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4">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29" y="0"/>
            <a:ext cx="9144000" cy="1741500"/>
          </a:xfrm>
          <a:prstGeom prst="rect">
            <a:avLst/>
          </a:prstGeom>
          <a:solidFill>
            <a:srgbClr val="0F9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0800000">
            <a:off x="7697100" y="-25"/>
            <a:ext cx="962400" cy="1741500"/>
          </a:xfrm>
          <a:prstGeom prst="rect">
            <a:avLst/>
          </a:prstGeom>
          <a:solidFill>
            <a:srgbClr val="57BB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rot="10800000">
            <a:off x="5750475" y="-25"/>
            <a:ext cx="1946700" cy="1741500"/>
          </a:xfrm>
          <a:prstGeom prst="rect">
            <a:avLst/>
          </a:prstGeom>
          <a:solidFill>
            <a:srgbClr val="33AC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flipH="1" rot="10800000">
            <a:off x="8659500" y="-25"/>
            <a:ext cx="484500" cy="1741500"/>
          </a:xfrm>
          <a:prstGeom prst="rect">
            <a:avLst/>
          </a:prstGeom>
          <a:solidFill>
            <a:srgbClr val="87CE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type="title"/>
          </p:nvPr>
        </p:nvSpPr>
        <p:spPr>
          <a:xfrm>
            <a:off x="324475" y="148225"/>
            <a:ext cx="5244900" cy="1373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FFFFFF"/>
                </a:solidFill>
              </a:defRPr>
            </a:lvl1pPr>
            <a:lvl2pPr lvl="1" algn="l">
              <a:lnSpc>
                <a:spcPct val="100000"/>
              </a:lnSpc>
              <a:spcBef>
                <a:spcPts val="0"/>
              </a:spcBef>
              <a:spcAft>
                <a:spcPts val="0"/>
              </a:spcAft>
              <a:buNone/>
              <a:defRPr b="1" sz="2800">
                <a:solidFill>
                  <a:srgbClr val="FFFFFF"/>
                </a:solidFill>
              </a:defRPr>
            </a:lvl2pPr>
            <a:lvl3pPr lvl="2" algn="l">
              <a:lnSpc>
                <a:spcPct val="100000"/>
              </a:lnSpc>
              <a:spcBef>
                <a:spcPts val="0"/>
              </a:spcBef>
              <a:spcAft>
                <a:spcPts val="0"/>
              </a:spcAft>
              <a:buNone/>
              <a:defRPr b="1" sz="2800">
                <a:solidFill>
                  <a:srgbClr val="FFFFFF"/>
                </a:solidFill>
              </a:defRPr>
            </a:lvl3pPr>
            <a:lvl4pPr lvl="3" algn="l">
              <a:lnSpc>
                <a:spcPct val="100000"/>
              </a:lnSpc>
              <a:spcBef>
                <a:spcPts val="0"/>
              </a:spcBef>
              <a:spcAft>
                <a:spcPts val="0"/>
              </a:spcAft>
              <a:buNone/>
              <a:defRPr b="1" sz="2800">
                <a:solidFill>
                  <a:srgbClr val="FFFFFF"/>
                </a:solidFill>
              </a:defRPr>
            </a:lvl4pPr>
            <a:lvl5pPr lvl="4" algn="l">
              <a:lnSpc>
                <a:spcPct val="100000"/>
              </a:lnSpc>
              <a:spcBef>
                <a:spcPts val="0"/>
              </a:spcBef>
              <a:spcAft>
                <a:spcPts val="0"/>
              </a:spcAft>
              <a:buNone/>
              <a:defRPr b="1" sz="2800">
                <a:solidFill>
                  <a:srgbClr val="FFFFFF"/>
                </a:solidFill>
              </a:defRPr>
            </a:lvl5pPr>
            <a:lvl6pPr lvl="5" algn="l">
              <a:lnSpc>
                <a:spcPct val="100000"/>
              </a:lnSpc>
              <a:spcBef>
                <a:spcPts val="0"/>
              </a:spcBef>
              <a:spcAft>
                <a:spcPts val="0"/>
              </a:spcAft>
              <a:buNone/>
              <a:defRPr b="1" sz="2800">
                <a:solidFill>
                  <a:srgbClr val="FFFFFF"/>
                </a:solidFill>
              </a:defRPr>
            </a:lvl6pPr>
            <a:lvl7pPr lvl="6" algn="l">
              <a:lnSpc>
                <a:spcPct val="100000"/>
              </a:lnSpc>
              <a:spcBef>
                <a:spcPts val="0"/>
              </a:spcBef>
              <a:spcAft>
                <a:spcPts val="0"/>
              </a:spcAft>
              <a:buNone/>
              <a:defRPr b="1" sz="2800">
                <a:solidFill>
                  <a:srgbClr val="FFFFFF"/>
                </a:solidFill>
              </a:defRPr>
            </a:lvl7pPr>
            <a:lvl8pPr lvl="7" algn="l">
              <a:lnSpc>
                <a:spcPct val="100000"/>
              </a:lnSpc>
              <a:spcBef>
                <a:spcPts val="0"/>
              </a:spcBef>
              <a:spcAft>
                <a:spcPts val="0"/>
              </a:spcAft>
              <a:buNone/>
              <a:defRPr b="1" sz="2800">
                <a:solidFill>
                  <a:srgbClr val="FFFFFF"/>
                </a:solidFill>
              </a:defRPr>
            </a:lvl8pPr>
            <a:lvl9pPr lvl="8" algn="l">
              <a:lnSpc>
                <a:spcPct val="100000"/>
              </a:lnSpc>
              <a:spcBef>
                <a:spcPts val="0"/>
              </a:spcBef>
              <a:spcAft>
                <a:spcPts val="0"/>
              </a:spcAft>
              <a:buNone/>
              <a:defRPr b="1" sz="2800">
                <a:solidFill>
                  <a:srgbClr val="FFFFFF"/>
                </a:solidFill>
              </a:defRPr>
            </a:lvl9pPr>
          </a:lstStyle>
          <a:p/>
        </p:txBody>
      </p:sp>
      <p:sp>
        <p:nvSpPr>
          <p:cNvPr id="65" name="Google Shape;65;p14"/>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616161"/>
              </a:buClr>
              <a:buSzPts val="1800"/>
              <a:buChar char="●"/>
              <a:defRPr sz="18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66" name="Google Shape;66;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5">
    <p:bg>
      <p:bgPr>
        <a:solidFill>
          <a:srgbClr val="FFFFFF"/>
        </a:solidFill>
      </p:bgPr>
    </p:bg>
    <p:spTree>
      <p:nvGrpSpPr>
        <p:cNvPr id="67" name="Shape 67"/>
        <p:cNvGrpSpPr/>
        <p:nvPr/>
      </p:nvGrpSpPr>
      <p:grpSpPr>
        <a:xfrm>
          <a:off x="0" y="0"/>
          <a:ext cx="0" cy="0"/>
          <a:chOff x="0" y="0"/>
          <a:chExt cx="0" cy="0"/>
        </a:xfrm>
      </p:grpSpPr>
      <p:sp>
        <p:nvSpPr>
          <p:cNvPr id="68" name="Google Shape;68;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26600" y="314200"/>
            <a:ext cx="1530900" cy="2250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18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0" name="Google Shape;70;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7">
    <p:bg>
      <p:bgPr>
        <a:solidFill>
          <a:srgbClr val="FFFFFF"/>
        </a:solidFill>
      </p:bgPr>
    </p:bg>
    <p:spTree>
      <p:nvGrpSpPr>
        <p:cNvPr id="7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idx="1" type="body"/>
          </p:nvPr>
        </p:nvSpPr>
        <p:spPr>
          <a:xfrm>
            <a:off x="317425" y="942975"/>
            <a:ext cx="2350800" cy="3124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4" name="Google Shape;74;p16"/>
          <p:cNvSpPr txBox="1"/>
          <p:nvPr>
            <p:ph idx="2" type="body"/>
          </p:nvPr>
        </p:nvSpPr>
        <p:spPr>
          <a:xfrm>
            <a:off x="2745898" y="942975"/>
            <a:ext cx="2350800" cy="3124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5" name="Google Shape;75;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www.cbhpe.org/idea-tank/health-idea-tank/one-step-equations-hyperdoc-2000-calor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youtu.be/rgaqwFPU7cc" TargetMode="External"/><Relationship Id="rId4" Type="http://schemas.openxmlformats.org/officeDocument/2006/relationships/hyperlink" Target="http://drive.google.com/file/d/1ulGgSe-d2Zg1VQLr2fFH7zKZpCpq3xEf/view"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goo.gl/iZv54V" TargetMode="External"/><Relationship Id="rId4" Type="http://schemas.openxmlformats.org/officeDocument/2006/relationships/image" Target="../media/image6.png"/><Relationship Id="rId5" Type="http://schemas.openxmlformats.org/officeDocument/2006/relationships/hyperlink" Target="https://docs.google.com/forms/u/1/d/1VgFM8lFBUyBJVcXPhv62pfAVH9O6I9BkYRI3k7QQXaI/copy" TargetMode="External"/><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idx="1" type="subTitle"/>
          </p:nvPr>
        </p:nvSpPr>
        <p:spPr>
          <a:xfrm>
            <a:off x="7383425" y="60900"/>
            <a:ext cx="1697700" cy="30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000"/>
              <a:t>From Robert Kaplinsky</a:t>
            </a:r>
            <a:endParaRPr b="1" sz="1000"/>
          </a:p>
        </p:txBody>
      </p:sp>
      <p:sp>
        <p:nvSpPr>
          <p:cNvPr id="81" name="Google Shape;81;p17"/>
          <p:cNvSpPr txBox="1"/>
          <p:nvPr/>
        </p:nvSpPr>
        <p:spPr>
          <a:xfrm>
            <a:off x="-857950" y="148050"/>
            <a:ext cx="1016400" cy="1047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Teacher note: </a:t>
            </a:r>
            <a:r>
              <a:rPr lang="en" u="sng">
                <a:solidFill>
                  <a:schemeClr val="hlink"/>
                </a:solidFill>
                <a:hlinkClick r:id="rId4"/>
              </a:rPr>
              <a:t>additional info here</a:t>
            </a:r>
            <a:r>
              <a:rPr lang="en"/>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26600" y="314200"/>
            <a:ext cx="1530900" cy="22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Step 1</a:t>
            </a:r>
            <a:r>
              <a:rPr b="1" lang="en"/>
              <a:t>: </a:t>
            </a:r>
            <a:r>
              <a:rPr lang="en"/>
              <a:t>Watch the video and see how many of each food are in 2000 calories. </a:t>
            </a:r>
            <a:endParaRPr/>
          </a:p>
        </p:txBody>
      </p:sp>
      <p:sp>
        <p:nvSpPr>
          <p:cNvPr id="87" name="Google Shape;87;p18"/>
          <p:cNvSpPr txBox="1"/>
          <p:nvPr/>
        </p:nvSpPr>
        <p:spPr>
          <a:xfrm>
            <a:off x="79600" y="3525650"/>
            <a:ext cx="1588500" cy="15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If you can’t access the embedded video click here: </a:t>
            </a:r>
            <a:r>
              <a:rPr lang="en" u="sng">
                <a:solidFill>
                  <a:schemeClr val="hlink"/>
                </a:solidFill>
                <a:hlinkClick r:id="rId3"/>
              </a:rPr>
              <a:t>https://youtu.be/rgaqwFPU7cc</a:t>
            </a:r>
            <a:r>
              <a:rPr lang="en"/>
              <a:t> </a:t>
            </a:r>
            <a:endParaRPr/>
          </a:p>
        </p:txBody>
      </p:sp>
      <p:pic>
        <p:nvPicPr>
          <p:cNvPr id="88" name="Google Shape;88;p18" title="2000 Calories One Step Equations: What 2000 Calories Looks Like.mp4">
            <a:hlinkClick r:id="rId4"/>
          </p:cNvPr>
          <p:cNvPicPr preferRelativeResize="0"/>
          <p:nvPr/>
        </p:nvPicPr>
        <p:blipFill>
          <a:blip r:embed="rId5">
            <a:alphaModFix/>
          </a:blip>
          <a:stretch>
            <a:fillRect/>
          </a:stretch>
        </p:blipFill>
        <p:spPr>
          <a:xfrm>
            <a:off x="2275775" y="393200"/>
            <a:ext cx="5809475" cy="435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30146" l="1522" r="80634" t="27194"/>
          <a:stretch/>
        </p:blipFill>
        <p:spPr>
          <a:xfrm>
            <a:off x="1589800" y="613200"/>
            <a:ext cx="2815928" cy="3477475"/>
          </a:xfrm>
          <a:prstGeom prst="rect">
            <a:avLst/>
          </a:prstGeom>
          <a:noFill/>
          <a:ln>
            <a:noFill/>
          </a:ln>
        </p:spPr>
      </p:pic>
      <p:sp>
        <p:nvSpPr>
          <p:cNvPr id="94" name="Google Shape;94;p19"/>
          <p:cNvSpPr txBox="1"/>
          <p:nvPr>
            <p:ph idx="1" type="body"/>
          </p:nvPr>
        </p:nvSpPr>
        <p:spPr>
          <a:xfrm>
            <a:off x="6268625" y="509300"/>
            <a:ext cx="2683200" cy="44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Step 2</a:t>
            </a:r>
            <a:r>
              <a:rPr b="1" lang="en"/>
              <a:t>: </a:t>
            </a:r>
            <a:r>
              <a:rPr lang="en"/>
              <a:t>Choose your favorite food in the video and construct an equation that will calculate the number of calories in 1 of your food choice. </a:t>
            </a:r>
            <a:endParaRPr/>
          </a:p>
          <a:p>
            <a:pPr indent="0" lvl="0" marL="0" rtl="0" algn="l">
              <a:spcBef>
                <a:spcPts val="1600"/>
              </a:spcBef>
              <a:spcAft>
                <a:spcPts val="0"/>
              </a:spcAft>
              <a:buNone/>
            </a:pPr>
            <a:r>
              <a:rPr lang="en"/>
              <a:t>Once you have an equation and the solution, submit your answer in Google Classroom.  (See the example.)  Once you submit your answer, you will be able to see your classmate’s responses.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sp>
        <p:nvSpPr>
          <p:cNvPr id="99" name="Google Shape;99;p20"/>
          <p:cNvSpPr txBox="1"/>
          <p:nvPr/>
        </p:nvSpPr>
        <p:spPr>
          <a:xfrm>
            <a:off x="248900" y="4493400"/>
            <a:ext cx="8895000" cy="589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0"/>
          <p:cNvPicPr preferRelativeResize="0"/>
          <p:nvPr/>
        </p:nvPicPr>
        <p:blipFill rotWithShape="1">
          <a:blip r:embed="rId3">
            <a:alphaModFix/>
          </a:blip>
          <a:srcRect b="54114" l="0" r="0" t="5325"/>
          <a:stretch/>
        </p:blipFill>
        <p:spPr>
          <a:xfrm>
            <a:off x="823088" y="919800"/>
            <a:ext cx="7497824" cy="304107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CEAC"/>
        </a:solidFill>
      </p:bgPr>
    </p:bg>
    <p:spTree>
      <p:nvGrpSpPr>
        <p:cNvPr id="104" name="Shape 104"/>
        <p:cNvGrpSpPr/>
        <p:nvPr/>
      </p:nvGrpSpPr>
      <p:grpSpPr>
        <a:xfrm>
          <a:off x="0" y="0"/>
          <a:ext cx="0" cy="0"/>
          <a:chOff x="0" y="0"/>
          <a:chExt cx="0" cy="0"/>
        </a:xfrm>
      </p:grpSpPr>
      <p:pic>
        <p:nvPicPr>
          <p:cNvPr id="105" name="Google Shape;105;p21">
            <a:hlinkClick r:id="rId3"/>
          </p:cNvPr>
          <p:cNvPicPr preferRelativeResize="0"/>
          <p:nvPr/>
        </p:nvPicPr>
        <p:blipFill rotWithShape="1">
          <a:blip r:embed="rId4">
            <a:alphaModFix/>
          </a:blip>
          <a:srcRect b="0" l="23401" r="23401" t="0"/>
          <a:stretch/>
        </p:blipFill>
        <p:spPr>
          <a:xfrm>
            <a:off x="5688350" y="301721"/>
            <a:ext cx="3137948" cy="3037500"/>
          </a:xfrm>
          <a:prstGeom prst="rect">
            <a:avLst/>
          </a:prstGeom>
          <a:noFill/>
          <a:ln>
            <a:noFill/>
          </a:ln>
        </p:spPr>
      </p:pic>
      <p:sp>
        <p:nvSpPr>
          <p:cNvPr id="106" name="Google Shape;106;p21"/>
          <p:cNvSpPr txBox="1"/>
          <p:nvPr>
            <p:ph idx="1" type="body"/>
          </p:nvPr>
        </p:nvSpPr>
        <p:spPr>
          <a:xfrm>
            <a:off x="246250" y="407950"/>
            <a:ext cx="5617500" cy="13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Droid Serif"/>
                <a:ea typeface="Droid Serif"/>
                <a:cs typeface="Droid Serif"/>
                <a:sym typeface="Droid Serif"/>
              </a:rPr>
              <a:t>The Challenge</a:t>
            </a:r>
            <a:endParaRPr b="1" sz="1800">
              <a:latin typeface="Droid Serif"/>
              <a:ea typeface="Droid Serif"/>
              <a:cs typeface="Droid Serif"/>
              <a:sym typeface="Droid Serif"/>
            </a:endParaRPr>
          </a:p>
          <a:p>
            <a:pPr indent="0" lvl="0" marL="0" rtl="0" algn="l">
              <a:spcBef>
                <a:spcPts val="1600"/>
              </a:spcBef>
              <a:spcAft>
                <a:spcPts val="0"/>
              </a:spcAft>
              <a:buNone/>
            </a:pPr>
            <a:r>
              <a:rPr lang="en" sz="1800">
                <a:latin typeface="Droid Serif"/>
                <a:ea typeface="Droid Serif"/>
                <a:cs typeface="Droid Serif"/>
                <a:sym typeface="Droid Serif"/>
              </a:rPr>
              <a:t>How many ____________could you eat if you only </a:t>
            </a:r>
            <a:endParaRPr sz="1800">
              <a:latin typeface="Droid Serif"/>
              <a:ea typeface="Droid Serif"/>
              <a:cs typeface="Droid Serif"/>
              <a:sym typeface="Droid Serif"/>
            </a:endParaRPr>
          </a:p>
          <a:p>
            <a:pPr indent="0" lvl="0" marL="0" rtl="0" algn="l">
              <a:spcBef>
                <a:spcPts val="1600"/>
              </a:spcBef>
              <a:spcAft>
                <a:spcPts val="1600"/>
              </a:spcAft>
              <a:buNone/>
            </a:pPr>
            <a:r>
              <a:rPr lang="en" sz="1800">
                <a:latin typeface="Droid Serif"/>
                <a:ea typeface="Droid Serif"/>
                <a:cs typeface="Droid Serif"/>
                <a:sym typeface="Droid Serif"/>
              </a:rPr>
              <a:t>wanted to eat exactly _______________calories?</a:t>
            </a:r>
            <a:endParaRPr sz="1800">
              <a:latin typeface="Droid Serif"/>
              <a:ea typeface="Droid Serif"/>
              <a:cs typeface="Droid Serif"/>
              <a:sym typeface="Droid Serif"/>
            </a:endParaRPr>
          </a:p>
        </p:txBody>
      </p:sp>
      <p:sp>
        <p:nvSpPr>
          <p:cNvPr id="107" name="Google Shape;107;p21"/>
          <p:cNvSpPr txBox="1"/>
          <p:nvPr>
            <p:ph idx="2" type="body"/>
          </p:nvPr>
        </p:nvSpPr>
        <p:spPr>
          <a:xfrm>
            <a:off x="580075" y="2172675"/>
            <a:ext cx="4792500" cy="187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latin typeface="Droid Serif"/>
                <a:ea typeface="Droid Serif"/>
                <a:cs typeface="Droid Serif"/>
                <a:sym typeface="Droid Serif"/>
              </a:rPr>
              <a:t>Step 3:</a:t>
            </a:r>
            <a:r>
              <a:rPr lang="en" sz="1800">
                <a:latin typeface="Droid Serif"/>
                <a:ea typeface="Droid Serif"/>
                <a:cs typeface="Droid Serif"/>
                <a:sym typeface="Droid Serif"/>
              </a:rPr>
              <a:t> Calculate your BMR then construct an equation to determine how many of your food you can eat based on your personal BMR. Click on the picture to open the form.</a:t>
            </a:r>
            <a:endParaRPr sz="1800">
              <a:latin typeface="Droid Serif"/>
              <a:ea typeface="Droid Serif"/>
              <a:cs typeface="Droid Serif"/>
              <a:sym typeface="Droid Serif"/>
            </a:endParaRPr>
          </a:p>
        </p:txBody>
      </p:sp>
      <p:sp>
        <p:nvSpPr>
          <p:cNvPr id="108" name="Google Shape;108;p21"/>
          <p:cNvSpPr txBox="1"/>
          <p:nvPr/>
        </p:nvSpPr>
        <p:spPr>
          <a:xfrm>
            <a:off x="4319525" y="3654063"/>
            <a:ext cx="2021400" cy="12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teachers:</a:t>
            </a:r>
            <a:endParaRPr/>
          </a:p>
          <a:p>
            <a:pPr indent="0" lvl="0" marL="0" rtl="0" algn="l">
              <a:spcBef>
                <a:spcPts val="0"/>
              </a:spcBef>
              <a:spcAft>
                <a:spcPts val="0"/>
              </a:spcAft>
              <a:buNone/>
            </a:pPr>
            <a:r>
              <a:rPr lang="en" sz="1200" u="sng">
                <a:solidFill>
                  <a:schemeClr val="hlink"/>
                </a:solidFill>
                <a:hlinkClick r:id="rId5"/>
              </a:rPr>
              <a:t>Click here</a:t>
            </a:r>
            <a:r>
              <a:rPr lang="en" sz="1200"/>
              <a:t> to make a copy of the above form. Then go to “send” and the link icon </a:t>
            </a:r>
            <a:endParaRPr sz="1200"/>
          </a:p>
          <a:p>
            <a:pPr indent="0" lvl="0" marL="0" rtl="0" algn="l">
              <a:spcBef>
                <a:spcPts val="0"/>
              </a:spcBef>
              <a:spcAft>
                <a:spcPts val="0"/>
              </a:spcAft>
              <a:buNone/>
            </a:pPr>
            <a:r>
              <a:rPr lang="en" sz="1200"/>
              <a:t>to get the link to add to the picture above.</a:t>
            </a:r>
            <a:endParaRPr sz="1200"/>
          </a:p>
        </p:txBody>
      </p:sp>
      <p:pic>
        <p:nvPicPr>
          <p:cNvPr id="109" name="Google Shape;109;p21"/>
          <p:cNvPicPr preferRelativeResize="0"/>
          <p:nvPr/>
        </p:nvPicPr>
        <p:blipFill>
          <a:blip r:embed="rId6">
            <a:alphaModFix/>
          </a:blip>
          <a:stretch>
            <a:fillRect/>
          </a:stretch>
        </p:blipFill>
        <p:spPr>
          <a:xfrm>
            <a:off x="6340927" y="3654075"/>
            <a:ext cx="2611276" cy="13494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24475" y="148225"/>
            <a:ext cx="5244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Extension - Time to Exercise!</a:t>
            </a:r>
            <a:endParaRPr/>
          </a:p>
        </p:txBody>
      </p:sp>
      <p:sp>
        <p:nvSpPr>
          <p:cNvPr id="115" name="Google Shape;115;p2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Research how many calories are burned doing your favorite activity, exercise, or sport.  </a:t>
            </a:r>
            <a:endParaRPr/>
          </a:p>
          <a:p>
            <a:pPr indent="-342900" lvl="0" marL="457200" rtl="0" algn="l">
              <a:spcBef>
                <a:spcPts val="0"/>
              </a:spcBef>
              <a:spcAft>
                <a:spcPts val="0"/>
              </a:spcAft>
              <a:buSzPts val="1800"/>
              <a:buChar char="●"/>
            </a:pPr>
            <a:r>
              <a:rPr lang="en"/>
              <a:t>If you were to eat 10 of your food choice, how many minutes would it take you to burn off the calories from your food? </a:t>
            </a:r>
            <a:endParaRPr/>
          </a:p>
          <a:p>
            <a:pPr indent="-342900" lvl="0" marL="457200" rtl="0" algn="l">
              <a:spcBef>
                <a:spcPts val="0"/>
              </a:spcBef>
              <a:spcAft>
                <a:spcPts val="0"/>
              </a:spcAft>
              <a:buSzPts val="1800"/>
              <a:buChar char="●"/>
            </a:pPr>
            <a:r>
              <a:rPr lang="en"/>
              <a:t>Demonstrating your findings with the method of your choice.</a:t>
            </a:r>
            <a:endParaRPr/>
          </a:p>
          <a:p>
            <a:pPr indent="-317500" lvl="1" marL="914400" rtl="0" algn="l">
              <a:spcBef>
                <a:spcPts val="0"/>
              </a:spcBef>
              <a:spcAft>
                <a:spcPts val="0"/>
              </a:spcAft>
              <a:buSzPts val="1400"/>
              <a:buChar char="○"/>
            </a:pPr>
            <a:r>
              <a:rPr lang="en"/>
              <a:t>It can be a blog post, Google Slides post, video, etc. Choose what you think will be best for you!</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