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33" roundtripDataSignature="AMtx7mj8lBjgq/l55nJ+TueB4waZfsUX1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Hookah smoke associated with increased risk of oral, lung and bladder cancer plus clogged arteries and heart disease</a:t>
            </a:r>
            <a:endParaRPr/>
          </a:p>
          <a:p>
            <a:pPr indent="0" lvl="0" marL="0" marR="0" rtl="0" algn="l">
              <a:lnSpc>
                <a:spcPct val="100000"/>
              </a:lnSpc>
              <a:spcBef>
                <a:spcPts val="0"/>
              </a:spcBef>
              <a:spcAft>
                <a:spcPts val="0"/>
              </a:spcAft>
              <a:buClr>
                <a:schemeClr val="dk1"/>
              </a:buClr>
              <a:buSzPts val="1200"/>
              <a:buFont typeface="Calibri"/>
              <a:buNone/>
            </a:pPr>
            <a:r>
              <a:rPr lang="en-US"/>
              <a:t>Smoking on a shared mouthpiece can spread herpes</a:t>
            </a:r>
            <a:endParaRPr/>
          </a:p>
          <a:p>
            <a:pPr indent="0" lvl="0" marL="0" rtl="0" algn="l">
              <a:spcBef>
                <a:spcPts val="0"/>
              </a:spcBef>
              <a:spcAft>
                <a:spcPts val="0"/>
              </a:spcAft>
              <a:buNone/>
            </a:pPr>
            <a:r>
              <a:rPr lang="en-US"/>
              <a:t>1 hour of smoking hookah = smoking 100 cigarettes</a:t>
            </a:r>
            <a:endParaRPr/>
          </a:p>
          <a:p>
            <a:pPr indent="0" lvl="0" marL="0" rtl="0" algn="l">
              <a:spcBef>
                <a:spcPts val="0"/>
              </a:spcBef>
              <a:spcAft>
                <a:spcPts val="0"/>
              </a:spcAft>
              <a:buNone/>
            </a:pPr>
            <a:r>
              <a:rPr lang="en-US"/>
              <a:t>Glowing charcoals increase risk of cancer due to toxic agents like carbon monoxide, heavy metals and other cancer-causing chemicals</a:t>
            </a:r>
            <a:endParaRPr/>
          </a:p>
        </p:txBody>
      </p:sp>
      <p:sp>
        <p:nvSpPr>
          <p:cNvPr id="215" name="Google Shape;215;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3200"/>
              <a:t>E-cigarettes are just as addictive as traditional cigarettes</a:t>
            </a:r>
            <a:endParaRPr/>
          </a:p>
          <a:p>
            <a:pPr indent="0" lvl="1" marL="457200" rtl="0" algn="l">
              <a:spcBef>
                <a:spcPts val="0"/>
              </a:spcBef>
              <a:spcAft>
                <a:spcPts val="0"/>
              </a:spcAft>
              <a:buNone/>
            </a:pPr>
            <a:r>
              <a:rPr lang="en-US" sz="3000"/>
              <a:t>One vape pen/JUUL cartridge contains about the same amount of nicotine as a pack of cigarettes.</a:t>
            </a:r>
            <a:endParaRPr/>
          </a:p>
          <a:p>
            <a:pPr indent="0" lvl="1" marL="457200" rtl="0" algn="l">
              <a:spcBef>
                <a:spcPts val="0"/>
              </a:spcBef>
              <a:spcAft>
                <a:spcPts val="0"/>
              </a:spcAft>
              <a:buNone/>
            </a:pPr>
            <a:r>
              <a:rPr lang="en-US" sz="3000"/>
              <a:t>Extra-strength cartridges or increasing the e-cigarette’s voltage will supply a higher concentration of nicotine</a:t>
            </a:r>
            <a:endParaRPr/>
          </a:p>
          <a:p>
            <a:pPr indent="0" lvl="1" marL="457200" rtl="0" algn="l">
              <a:spcBef>
                <a:spcPts val="0"/>
              </a:spcBef>
              <a:spcAft>
                <a:spcPts val="0"/>
              </a:spcAft>
              <a:buNone/>
            </a:pPr>
            <a:r>
              <a:rPr lang="en-US" sz="3000"/>
              <a:t>Greater chance of using traditional tobacco products later in life</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Explosions and burns have been reported with e-cigarettes while recharging the devices, due to defective batteries.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Accidental exposure to liquid from e-cigarettes has caused acute nicotine poisoning in children and adults.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Ingredients:</a:t>
            </a:r>
            <a:endParaRPr/>
          </a:p>
          <a:p>
            <a:pPr indent="0" lvl="0" marL="0" rtl="0" algn="l">
              <a:spcBef>
                <a:spcPts val="0"/>
              </a:spcBef>
              <a:spcAft>
                <a:spcPts val="0"/>
              </a:spcAft>
              <a:buNone/>
            </a:pPr>
            <a:r>
              <a:rPr lang="en-US"/>
              <a:t>Nicotine, flavorings, propylene glycol (lab-made liquid used to make artificial smoke), glycerin (sweetener)</a:t>
            </a:r>
            <a:endParaRPr/>
          </a:p>
          <a:p>
            <a:pPr indent="0" lvl="0" marL="0" rtl="0" algn="l">
              <a:spcBef>
                <a:spcPts val="0"/>
              </a:spcBef>
              <a:spcAft>
                <a:spcPts val="0"/>
              </a:spcAft>
              <a:buNone/>
            </a:pPr>
            <a:r>
              <a:t/>
            </a:r>
            <a:endParaRPr/>
          </a:p>
        </p:txBody>
      </p:sp>
      <p:sp>
        <p:nvSpPr>
          <p:cNvPr id="244" name="Google Shape;244;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3200"/>
              <a:t>https://med.stanford.edu/news/all-news/2020/08/vaping-linked-to-covid-19-risk-in-teens-and-young-adults.html</a:t>
            </a:r>
            <a:endParaRPr/>
          </a:p>
          <a:p>
            <a:pPr indent="0" lvl="0" marL="0" rtl="0" algn="l">
              <a:spcBef>
                <a:spcPts val="0"/>
              </a:spcBef>
              <a:spcAft>
                <a:spcPts val="0"/>
              </a:spcAft>
              <a:buNone/>
            </a:pPr>
            <a:r>
              <a:t/>
            </a:r>
            <a:endParaRPr sz="3200"/>
          </a:p>
          <a:p>
            <a:pPr indent="0" lvl="0" marL="0" rtl="0" algn="l">
              <a:spcBef>
                <a:spcPts val="0"/>
              </a:spcBef>
              <a:spcAft>
                <a:spcPts val="0"/>
              </a:spcAft>
              <a:buNone/>
            </a:pPr>
            <a:r>
              <a:rPr lang="en-US"/>
              <a:t>https://healthier.stanfordchildrens.org/en/vaping-covid-19/</a:t>
            </a:r>
            <a:endParaRPr/>
          </a:p>
        </p:txBody>
      </p:sp>
      <p:sp>
        <p:nvSpPr>
          <p:cNvPr id="253" name="Google Shape;253;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t>Death – cigarette smoking is the leading cause of preventable death in the U.S.</a:t>
            </a:r>
            <a:endParaRPr/>
          </a:p>
          <a:p>
            <a:pPr indent="0" lvl="0" marL="0" rtl="0" algn="l">
              <a:spcBef>
                <a:spcPts val="0"/>
              </a:spcBef>
              <a:spcAft>
                <a:spcPts val="0"/>
              </a:spcAft>
              <a:buNone/>
            </a:pPr>
            <a:r>
              <a:rPr lang="en-US" sz="1200"/>
              <a:t>Cancer – primarily lung cancer, but can occur anywhere in the body</a:t>
            </a:r>
            <a:endParaRPr/>
          </a:p>
          <a:p>
            <a:pPr indent="0" lvl="0" marL="0" rtl="0" algn="l">
              <a:spcBef>
                <a:spcPts val="0"/>
              </a:spcBef>
              <a:spcAft>
                <a:spcPts val="0"/>
              </a:spcAft>
              <a:buNone/>
            </a:pPr>
            <a:r>
              <a:rPr lang="en-US" sz="1200"/>
              <a:t>Lowered Immunity</a:t>
            </a:r>
            <a:endParaRPr/>
          </a:p>
          <a:p>
            <a:pPr indent="0" lvl="0" marL="0" rtl="0" algn="l">
              <a:spcBef>
                <a:spcPts val="0"/>
              </a:spcBef>
              <a:spcAft>
                <a:spcPts val="0"/>
              </a:spcAft>
              <a:buNone/>
            </a:pPr>
            <a:r>
              <a:rPr lang="en-US" sz="1200"/>
              <a:t>Heart Disease</a:t>
            </a:r>
            <a:endParaRPr/>
          </a:p>
          <a:p>
            <a:pPr indent="0" lvl="0" marL="0" rtl="0" algn="l">
              <a:spcBef>
                <a:spcPts val="0"/>
              </a:spcBef>
              <a:spcAft>
                <a:spcPts val="0"/>
              </a:spcAft>
              <a:buNone/>
            </a:pPr>
            <a:r>
              <a:rPr lang="en-US" sz="1200"/>
              <a:t>Stroke</a:t>
            </a:r>
            <a:endParaRPr/>
          </a:p>
          <a:p>
            <a:pPr indent="0" lvl="0" marL="0" rtl="0" algn="l">
              <a:spcBef>
                <a:spcPts val="0"/>
              </a:spcBef>
              <a:spcAft>
                <a:spcPts val="0"/>
              </a:spcAft>
              <a:buNone/>
            </a:pPr>
            <a:r>
              <a:rPr lang="en-US" sz="1200"/>
              <a:t>Poor Oral Hygiene</a:t>
            </a:r>
            <a:endParaRPr/>
          </a:p>
          <a:p>
            <a:pPr indent="0" lvl="0" marL="0" rtl="0" algn="l">
              <a:spcBef>
                <a:spcPts val="0"/>
              </a:spcBef>
              <a:spcAft>
                <a:spcPts val="0"/>
              </a:spcAft>
              <a:buNone/>
            </a:pPr>
            <a:r>
              <a:rPr lang="en-US" sz="1200"/>
              <a:t>Male/Female Reproductive Diseases</a:t>
            </a:r>
            <a:endParaRPr/>
          </a:p>
          <a:p>
            <a:pPr indent="0" lvl="0" marL="0" rtl="0" algn="l">
              <a:spcBef>
                <a:spcPts val="0"/>
              </a:spcBef>
              <a:spcAft>
                <a:spcPts val="0"/>
              </a:spcAft>
              <a:buNone/>
            </a:pPr>
            <a:r>
              <a:rPr lang="en-US" sz="1200"/>
              <a:t>Other various illnesses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http://www.lung.org/stop-smoking/smoking-facts/health-effects.html</a:t>
            </a:r>
            <a:endParaRPr/>
          </a:p>
          <a:p>
            <a:pPr indent="0" lvl="0" marL="0" rtl="0" algn="l">
              <a:spcBef>
                <a:spcPts val="0"/>
              </a:spcBef>
              <a:spcAft>
                <a:spcPts val="0"/>
              </a:spcAft>
              <a:buNone/>
            </a:pPr>
            <a:r>
              <a:rPr lang="en-US"/>
              <a:t>American Lung Association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https://www.cdc.gov/tobacco/data_statistics/fact_sheets/health_effects/effects_cig_smoking/index.htm</a:t>
            </a:r>
            <a:endParaRPr/>
          </a:p>
          <a:p>
            <a:pPr indent="0" lvl="0" marL="0" rtl="0" algn="l">
              <a:spcBef>
                <a:spcPts val="0"/>
              </a:spcBef>
              <a:spcAft>
                <a:spcPts val="0"/>
              </a:spcAft>
              <a:buNone/>
            </a:pPr>
            <a:r>
              <a:rPr lang="en-US"/>
              <a:t>Center for Disease Control</a:t>
            </a:r>
            <a:endParaRPr/>
          </a:p>
          <a:p>
            <a:pPr indent="0" lvl="0" marL="0" rtl="0" algn="l">
              <a:spcBef>
                <a:spcPts val="0"/>
              </a:spcBef>
              <a:spcAft>
                <a:spcPts val="0"/>
              </a:spcAft>
              <a:buNone/>
            </a:pPr>
            <a:r>
              <a:t/>
            </a:r>
            <a:endParaRPr/>
          </a:p>
        </p:txBody>
      </p:sp>
      <p:sp>
        <p:nvSpPr>
          <p:cNvPr id="261" name="Google Shape;261;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2018, TN was 43</a:t>
            </a:r>
            <a:r>
              <a:rPr baseline="30000" lang="en-US"/>
              <a:t>rd</a:t>
            </a:r>
            <a:r>
              <a:rPr lang="en-US"/>
              <a:t> for tobacco use and 44</a:t>
            </a:r>
            <a:r>
              <a:rPr baseline="30000" lang="en-US"/>
              <a:t>th</a:t>
            </a:r>
            <a:r>
              <a:rPr lang="en-US"/>
              <a:t> in total health status in the U.S.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http://www.lung.org/stop-smoking/smoking-facts/health-effects.html</a:t>
            </a:r>
            <a:endParaRPr/>
          </a:p>
          <a:p>
            <a:pPr indent="0" lvl="0" marL="0" rtl="0" algn="l">
              <a:spcBef>
                <a:spcPts val="0"/>
              </a:spcBef>
              <a:spcAft>
                <a:spcPts val="0"/>
              </a:spcAft>
              <a:buNone/>
            </a:pPr>
            <a:r>
              <a:rPr lang="en-US"/>
              <a:t>American Lung Association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https://www.cdc.gov/tobacco/data_statistics/fact_sheets/health_effects/effects_cig_smoking/index.htm</a:t>
            </a:r>
            <a:endParaRPr/>
          </a:p>
          <a:p>
            <a:pPr indent="0" lvl="0" marL="0" rtl="0" algn="l">
              <a:spcBef>
                <a:spcPts val="0"/>
              </a:spcBef>
              <a:spcAft>
                <a:spcPts val="0"/>
              </a:spcAft>
              <a:buNone/>
            </a:pPr>
            <a:r>
              <a:rPr lang="en-US"/>
              <a:t>Center for Disease Control</a:t>
            </a:r>
            <a:endParaRPr/>
          </a:p>
          <a:p>
            <a:pPr indent="0" lvl="0" marL="0" rtl="0" algn="l">
              <a:spcBef>
                <a:spcPts val="0"/>
              </a:spcBef>
              <a:spcAft>
                <a:spcPts val="0"/>
              </a:spcAft>
              <a:buNone/>
            </a:pPr>
            <a:r>
              <a:t/>
            </a:r>
            <a:endParaRPr/>
          </a:p>
        </p:txBody>
      </p:sp>
      <p:sp>
        <p:nvSpPr>
          <p:cNvPr id="270" name="Google Shape;270;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t>Smoke from the lighted end of cigarette, pipe, cigar or tobacco burning in a hookah.  This type of smoke has high concentrations of cancer-causing agents and is very toxic.  These smaller particles make their way into the lungs and the body’s cells easily.</a:t>
            </a:r>
            <a:endParaRPr/>
          </a:p>
          <a:p>
            <a:pPr indent="0" lvl="0" marL="0" rtl="0" algn="l">
              <a:spcBef>
                <a:spcPts val="0"/>
              </a:spcBef>
              <a:spcAft>
                <a:spcPts val="0"/>
              </a:spcAft>
              <a:buNone/>
            </a:pPr>
            <a:r>
              <a:rPr lang="en-US" sz="1200"/>
              <a:t>Secondhand smoke is also called </a:t>
            </a:r>
            <a:r>
              <a:rPr i="1" lang="en-US" sz="1200"/>
              <a:t>environmental tobacco smoke</a:t>
            </a:r>
            <a:r>
              <a:rPr lang="en-US" sz="1200"/>
              <a:t>.</a:t>
            </a:r>
            <a:endParaRPr/>
          </a:p>
          <a:p>
            <a:pPr indent="0" lvl="0" marL="0" rtl="0" algn="l">
              <a:spcBef>
                <a:spcPts val="0"/>
              </a:spcBef>
              <a:spcAft>
                <a:spcPts val="0"/>
              </a:spcAft>
              <a:buNone/>
            </a:pPr>
            <a:r>
              <a:t/>
            </a:r>
            <a:endParaRPr/>
          </a:p>
        </p:txBody>
      </p:sp>
      <p:sp>
        <p:nvSpPr>
          <p:cNvPr id="278" name="Google Shape;278;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t>Third-hand smoke is residual nicotine and other chemicals left on a variety of indoor surfaces by tobacco smoke.  This residue is thought to react with common indoor pollutants to create a toxic mix.</a:t>
            </a:r>
            <a:endParaRPr/>
          </a:p>
        </p:txBody>
      </p:sp>
      <p:sp>
        <p:nvSpPr>
          <p:cNvPr id="294" name="Google Shape;294;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Social/Physical Environment: Youth more likely to use tobacco if their peers use tobacco; more likely to use tobacco if a parent uses tobacco</a:t>
            </a:r>
            <a:endParaRPr/>
          </a:p>
          <a:p>
            <a:pPr indent="0" lvl="1" marL="0" marR="0" rtl="0" algn="l">
              <a:lnSpc>
                <a:spcPct val="100000"/>
              </a:lnSpc>
              <a:spcBef>
                <a:spcPts val="0"/>
              </a:spcBef>
              <a:spcAft>
                <a:spcPts val="0"/>
              </a:spcAft>
              <a:buClr>
                <a:schemeClr val="dk1"/>
              </a:buClr>
              <a:buSzPts val="1200"/>
              <a:buFont typeface="Calibri"/>
              <a:buNone/>
            </a:pPr>
            <a:r>
              <a:rPr lang="en-US"/>
              <a:t>Biological/Genetic Factors: </a:t>
            </a:r>
            <a:r>
              <a:rPr lang="en-US" sz="2600"/>
              <a:t>Teens can feel dependent on nicotine sooner than adults</a:t>
            </a:r>
            <a:endParaRPr/>
          </a:p>
          <a:p>
            <a:pPr indent="0" lvl="0" marL="0" rtl="0" algn="l">
              <a:spcBef>
                <a:spcPts val="0"/>
              </a:spcBef>
              <a:spcAft>
                <a:spcPts val="0"/>
              </a:spcAft>
              <a:buNone/>
            </a:pPr>
            <a:r>
              <a:rPr lang="en-US"/>
              <a:t>Mental Health: Strong relationship between youth smoking and depression, anxiety and stress</a:t>
            </a:r>
            <a:endParaRPr/>
          </a:p>
          <a:p>
            <a:pPr indent="0" lvl="0" marL="0" rtl="0" algn="l">
              <a:spcBef>
                <a:spcPts val="0"/>
              </a:spcBef>
              <a:spcAft>
                <a:spcPts val="0"/>
              </a:spcAft>
              <a:buNone/>
            </a:pPr>
            <a:r>
              <a:rPr lang="en-US"/>
              <a:t>Personal Views: expecting positive things from smoking, i.e. stress relief or weight loss</a:t>
            </a:r>
            <a:endParaRPr/>
          </a:p>
          <a:p>
            <a:pPr indent="0" lvl="0" marL="0" rtl="0" algn="l">
              <a:spcBef>
                <a:spcPts val="0"/>
              </a:spcBef>
              <a:spcAft>
                <a:spcPts val="0"/>
              </a:spcAft>
              <a:buNone/>
            </a:pPr>
            <a:r>
              <a:rPr lang="en-US"/>
              <a:t>Advertisement/Media: </a:t>
            </a:r>
            <a:endParaRPr/>
          </a:p>
          <a:p>
            <a:pPr indent="0" lvl="0" marL="0" rtl="0" algn="l">
              <a:spcBef>
                <a:spcPts val="0"/>
              </a:spcBef>
              <a:spcAft>
                <a:spcPts val="0"/>
              </a:spcAft>
              <a:buNone/>
            </a:pPr>
            <a:r>
              <a:rPr lang="en-US"/>
              <a:t>Accessibility &amp; Availability: products are easily accessible to youth and teens (from friends or relatives who are of age, at stores that don’t ID, or illegally)</a:t>
            </a:r>
            <a:endParaRPr/>
          </a:p>
          <a:p>
            <a:pPr indent="0" lvl="0" marL="0" rtl="0" algn="l">
              <a:spcBef>
                <a:spcPts val="0"/>
              </a:spcBef>
              <a:spcAft>
                <a:spcPts val="0"/>
              </a:spcAft>
              <a:buNone/>
            </a:pPr>
            <a:r>
              <a:t/>
            </a:r>
            <a:endParaRPr/>
          </a:p>
        </p:txBody>
      </p:sp>
      <p:sp>
        <p:nvSpPr>
          <p:cNvPr id="303" name="Google Shape;303;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t>Social/Physical Environment: Youth more likely to use tobacco if their peers use tobacco; more likely to use tobacco if a parent uses tobacco</a:t>
            </a:r>
            <a:endParaRPr/>
          </a:p>
          <a:p>
            <a:pPr indent="0" lvl="1" marL="0" marR="0" rtl="0" algn="l">
              <a:lnSpc>
                <a:spcPct val="100000"/>
              </a:lnSpc>
              <a:spcBef>
                <a:spcPts val="0"/>
              </a:spcBef>
              <a:spcAft>
                <a:spcPts val="0"/>
              </a:spcAft>
              <a:buClr>
                <a:schemeClr val="dk1"/>
              </a:buClr>
              <a:buSzPts val="1000"/>
              <a:buFont typeface="Calibri"/>
              <a:buNone/>
            </a:pPr>
            <a:r>
              <a:rPr lang="en-US" sz="1000"/>
              <a:t>Biological/Genetic Factors: Teens can feel dependent on nicotine sooner than adults</a:t>
            </a:r>
            <a:endParaRPr/>
          </a:p>
          <a:p>
            <a:pPr indent="0" lvl="0" marL="0" rtl="0" algn="l">
              <a:spcBef>
                <a:spcPts val="0"/>
              </a:spcBef>
              <a:spcAft>
                <a:spcPts val="0"/>
              </a:spcAft>
              <a:buNone/>
            </a:pPr>
            <a:r>
              <a:rPr lang="en-US" sz="1000"/>
              <a:t>Mental Health: Strong relationship between youth smoking and depression, anxiety and stress</a:t>
            </a:r>
            <a:endParaRPr/>
          </a:p>
          <a:p>
            <a:pPr indent="0" lvl="0" marL="0" rtl="0" algn="l">
              <a:spcBef>
                <a:spcPts val="0"/>
              </a:spcBef>
              <a:spcAft>
                <a:spcPts val="0"/>
              </a:spcAft>
              <a:buNone/>
            </a:pPr>
            <a:r>
              <a:rPr lang="en-US" sz="1000"/>
              <a:t>Personal Views: expecting positive things from smoking, i.e. stress relief or weight loss</a:t>
            </a:r>
            <a:endParaRPr sz="1000"/>
          </a:p>
          <a:p>
            <a:pPr indent="0" lvl="0" marL="0" rtl="0" algn="l">
              <a:spcBef>
                <a:spcPts val="0"/>
              </a:spcBef>
              <a:spcAft>
                <a:spcPts val="0"/>
              </a:spcAft>
              <a:buNone/>
            </a:pPr>
            <a:r>
              <a:rPr lang="en-US" sz="1000"/>
              <a:t>Advertisement/Media: </a:t>
            </a:r>
            <a:endParaRPr sz="1000"/>
          </a:p>
          <a:p>
            <a:pPr indent="0" lvl="0" marL="0" rtl="0" algn="l">
              <a:spcBef>
                <a:spcPts val="0"/>
              </a:spcBef>
              <a:spcAft>
                <a:spcPts val="0"/>
              </a:spcAft>
              <a:buNone/>
            </a:pPr>
            <a:r>
              <a:rPr lang="en-US" sz="1000"/>
              <a:t>Accessibility &amp; Availability: products are easily accessible to youth and teens (from friends or relatives who are of age, at stores that don’t ID, or illegally)</a:t>
            </a:r>
            <a:endParaRPr sz="1000"/>
          </a:p>
          <a:p>
            <a:pPr indent="0" lvl="0" marL="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Tobacco product use is started and established primarily during adolescence (10-19)</a:t>
            </a:r>
            <a:endParaRPr/>
          </a:p>
          <a:p>
            <a:pPr indent="-171450" lvl="0" marL="171450" rtl="0" algn="l">
              <a:spcBef>
                <a:spcPts val="0"/>
              </a:spcBef>
              <a:spcAft>
                <a:spcPts val="0"/>
              </a:spcAft>
              <a:buClr>
                <a:schemeClr val="dk1"/>
              </a:buClr>
              <a:buSzPts val="1200"/>
              <a:buFont typeface="Arial"/>
              <a:buChar char="•"/>
            </a:pPr>
            <a:r>
              <a:rPr lang="en-US"/>
              <a:t>9 out of 10 cigarette smokers first tried smoking by age 18; 98% by age 26</a:t>
            </a:r>
            <a:endParaRPr/>
          </a:p>
          <a:p>
            <a:pPr indent="-171450" lvl="0" marL="171450" rtl="0" algn="l">
              <a:spcBef>
                <a:spcPts val="0"/>
              </a:spcBef>
              <a:spcAft>
                <a:spcPts val="0"/>
              </a:spcAft>
              <a:buClr>
                <a:schemeClr val="dk1"/>
              </a:buClr>
              <a:buSzPts val="1200"/>
              <a:buFont typeface="Arial"/>
              <a:buChar char="•"/>
            </a:pPr>
            <a:r>
              <a:rPr lang="en-US"/>
              <a:t>Flavorings make tobacco products more appealing to youth – 73% of HS &amp; 56% of MS students who used a tobacco product in the last 30 days reported using a flavored tobacco product in that time</a:t>
            </a:r>
            <a:endParaRPr/>
          </a:p>
          <a:p>
            <a:pPr indent="-171450" lvl="0" marL="171450" rtl="0" algn="l">
              <a:spcBef>
                <a:spcPts val="0"/>
              </a:spcBef>
              <a:spcAft>
                <a:spcPts val="0"/>
              </a:spcAft>
              <a:buClr>
                <a:schemeClr val="dk1"/>
              </a:buClr>
              <a:buSzPts val="1200"/>
              <a:buFont typeface="Arial"/>
              <a:buChar char="•"/>
            </a:pPr>
            <a:r>
              <a:rPr lang="en-US"/>
              <a:t>Increase in the use of electronic cigarettes/vapes is driving increases in tobacco use among youth – MS &amp; HS students using e-cigarettes increased 1.5 million from 2017 to 2018</a:t>
            </a:r>
            <a:endParaRPr/>
          </a:p>
        </p:txBody>
      </p:sp>
      <p:sp>
        <p:nvSpPr>
          <p:cNvPr id="312" name="Google Shape;312;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t>Simple Rejection – “No”</a:t>
            </a:r>
            <a:endParaRPr/>
          </a:p>
          <a:p>
            <a:pPr indent="0" lvl="0" marL="0" rtl="0" algn="l">
              <a:spcBef>
                <a:spcPts val="0"/>
              </a:spcBef>
              <a:spcAft>
                <a:spcPts val="0"/>
              </a:spcAft>
              <a:buNone/>
            </a:pPr>
            <a:r>
              <a:rPr lang="en-US" sz="1200"/>
              <a:t>Cold Shoulder Response – Ignore, Walk Away</a:t>
            </a:r>
            <a:endParaRPr/>
          </a:p>
          <a:p>
            <a:pPr indent="0" lvl="0" marL="0" rtl="0" algn="l">
              <a:spcBef>
                <a:spcPts val="0"/>
              </a:spcBef>
              <a:spcAft>
                <a:spcPts val="0"/>
              </a:spcAft>
              <a:buNone/>
            </a:pPr>
            <a:r>
              <a:rPr lang="en-US" sz="1200"/>
              <a:t>Strength in Numbers – Hang out with other non-users</a:t>
            </a:r>
            <a:endParaRPr/>
          </a:p>
          <a:p>
            <a:pPr indent="0" lvl="0" marL="0" rtl="0" algn="l">
              <a:spcBef>
                <a:spcPts val="0"/>
              </a:spcBef>
              <a:spcAft>
                <a:spcPts val="0"/>
              </a:spcAft>
              <a:buNone/>
            </a:pPr>
            <a:r>
              <a:rPr lang="en-US" sz="1200"/>
              <a:t>Give an Excuse – “My mom/dad/relative would kill me.”</a:t>
            </a:r>
            <a:endParaRPr/>
          </a:p>
          <a:p>
            <a:pPr indent="0" lvl="0" marL="0" rtl="0" algn="l">
              <a:spcBef>
                <a:spcPts val="0"/>
              </a:spcBef>
              <a:spcAft>
                <a:spcPts val="0"/>
              </a:spcAft>
              <a:buNone/>
            </a:pPr>
            <a:r>
              <a:rPr lang="en-US" sz="1200"/>
              <a:t>Reverse the Pressure – “Friends don’t ask friends to do things that would harm them.”</a:t>
            </a:r>
            <a:endParaRPr/>
          </a:p>
          <a:p>
            <a:pPr indent="0" lvl="0" marL="0" rtl="0" algn="l">
              <a:spcBef>
                <a:spcPts val="0"/>
              </a:spcBef>
              <a:spcAft>
                <a:spcPts val="0"/>
              </a:spcAft>
              <a:buNone/>
            </a:pPr>
            <a:r>
              <a:rPr lang="en-US" sz="1200"/>
              <a:t>Exchange Statement – “No thanks, let’s go [do something else] instead.</a:t>
            </a:r>
            <a:endParaRPr/>
          </a:p>
          <a:p>
            <a:pPr indent="0" lvl="0" marL="0" rtl="0" algn="l">
              <a:spcBef>
                <a:spcPts val="0"/>
              </a:spcBef>
              <a:spcAft>
                <a:spcPts val="0"/>
              </a:spcAft>
              <a:buNone/>
            </a:pPr>
            <a:r>
              <a:rPr lang="en-US" sz="1200"/>
              <a:t>Self Statement – “I don’t smoke.”</a:t>
            </a:r>
            <a:endParaRPr/>
          </a:p>
        </p:txBody>
      </p:sp>
      <p:sp>
        <p:nvSpPr>
          <p:cNvPr id="320" name="Google Shape;320;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Youth-inspired anti-tobacco campaign</a:t>
            </a:r>
            <a:endParaRPr/>
          </a:p>
          <a:p>
            <a:pPr indent="0" lvl="0" marL="0" rtl="0" algn="l">
              <a:spcBef>
                <a:spcPts val="0"/>
              </a:spcBef>
              <a:spcAft>
                <a:spcPts val="0"/>
              </a:spcAft>
              <a:buNone/>
            </a:pPr>
            <a:r>
              <a:rPr lang="en-US"/>
              <a:t>Positive role models in the community</a:t>
            </a:r>
            <a:endParaRPr/>
          </a:p>
          <a:p>
            <a:pPr indent="0" lvl="0" marL="0" rtl="0" algn="l">
              <a:spcBef>
                <a:spcPts val="0"/>
              </a:spcBef>
              <a:spcAft>
                <a:spcPts val="0"/>
              </a:spcAft>
              <a:buNone/>
            </a:pPr>
            <a:r>
              <a:rPr lang="en-US"/>
              <a:t>A tobacco-free generation</a:t>
            </a:r>
            <a:endParaRPr/>
          </a:p>
        </p:txBody>
      </p:sp>
      <p:sp>
        <p:nvSpPr>
          <p:cNvPr id="126" name="Google Shape;126;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t>Each day, more than 1300 people in the U.S. die due to smoking – for each of these deaths, at least two youth/young adults become a regular smoker</a:t>
            </a:r>
            <a:endParaRPr/>
          </a:p>
          <a:p>
            <a:pPr indent="0" lvl="0" marL="0" rtl="0" algn="l">
              <a:spcBef>
                <a:spcPts val="0"/>
              </a:spcBef>
              <a:spcAft>
                <a:spcPts val="0"/>
              </a:spcAft>
              <a:buNone/>
            </a:pPr>
            <a:r>
              <a:rPr lang="en-US" sz="1200"/>
              <a:t>The younger you are when you start smoking/using tobacco, the quicker and more likely you are to become addicted</a:t>
            </a:r>
            <a:endParaRPr/>
          </a:p>
        </p:txBody>
      </p:sp>
      <p:sp>
        <p:nvSpPr>
          <p:cNvPr id="135" name="Google Shape;135;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125000 – </a:t>
            </a:r>
            <a:r>
              <a:rPr lang="en-US" sz="1200"/>
              <a:t>number of kids who are currently under the age of 18 and alive in Tennessee who will ultimately die prematurely from smoking</a:t>
            </a:r>
            <a:endParaRPr/>
          </a:p>
          <a:p>
            <a:pPr indent="0" lvl="0" marL="0" rtl="0" algn="l">
              <a:spcBef>
                <a:spcPts val="0"/>
              </a:spcBef>
              <a:spcAft>
                <a:spcPts val="0"/>
              </a:spcAft>
              <a:buNone/>
            </a:pPr>
            <a:r>
              <a:t/>
            </a:r>
            <a:endParaRPr/>
          </a:p>
        </p:txBody>
      </p:sp>
      <p:sp>
        <p:nvSpPr>
          <p:cNvPr id="149" name="Google Shape;149;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125000 – </a:t>
            </a:r>
            <a:r>
              <a:rPr lang="en-US" sz="1200"/>
              <a:t>number of kids who are currently under the age of 18 and alive in Tennessee who will ultimately die prematurely from smoking</a:t>
            </a:r>
            <a:endParaRPr/>
          </a:p>
          <a:p>
            <a:pPr indent="0" lvl="0" marL="0" rtl="0" algn="l">
              <a:spcBef>
                <a:spcPts val="0"/>
              </a:spcBef>
              <a:spcAft>
                <a:spcPts val="0"/>
              </a:spcAft>
              <a:buNone/>
            </a:pPr>
            <a:r>
              <a:t/>
            </a:r>
            <a:endParaRPr/>
          </a:p>
        </p:txBody>
      </p:sp>
      <p:sp>
        <p:nvSpPr>
          <p:cNvPr id="157" name="Google Shape;157;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 more addictive, more attractive to kids and teens, and even more deadly</a:t>
            </a:r>
            <a:endParaRPr/>
          </a:p>
          <a:p>
            <a:pPr indent="0" lvl="0" marL="0" rtl="0" algn="l">
              <a:spcBef>
                <a:spcPts val="0"/>
              </a:spcBef>
              <a:spcAft>
                <a:spcPts val="0"/>
              </a:spcAft>
              <a:buNone/>
            </a:pPr>
            <a:r>
              <a:rPr lang="en-US"/>
              <a:t>1492 – tobacco introduced to America by Christopher Columbus</a:t>
            </a:r>
            <a:endParaRPr/>
          </a:p>
          <a:p>
            <a:pPr indent="0" lvl="0" marL="0" rtl="0" algn="l">
              <a:spcBef>
                <a:spcPts val="0"/>
              </a:spcBef>
              <a:spcAft>
                <a:spcPts val="0"/>
              </a:spcAft>
              <a:buNone/>
            </a:pPr>
            <a:r>
              <a:rPr lang="en-US"/>
              <a:t>1612 – first tobacco crop in Virginia</a:t>
            </a:r>
            <a:endParaRPr/>
          </a:p>
          <a:p>
            <a:pPr indent="0" lvl="0" marL="0" rtl="0" algn="l">
              <a:spcBef>
                <a:spcPts val="0"/>
              </a:spcBef>
              <a:spcAft>
                <a:spcPts val="0"/>
              </a:spcAft>
              <a:buNone/>
            </a:pPr>
            <a:r>
              <a:rPr lang="en-US"/>
              <a:t>1901 – 3.5 billion cigarettes and 6 billion cigars are sold in America</a:t>
            </a:r>
            <a:endParaRPr/>
          </a:p>
          <a:p>
            <a:pPr indent="0" lvl="0" marL="0" rtl="0" algn="l">
              <a:spcBef>
                <a:spcPts val="0"/>
              </a:spcBef>
              <a:spcAft>
                <a:spcPts val="0"/>
              </a:spcAft>
              <a:buNone/>
            </a:pPr>
            <a:r>
              <a:rPr lang="en-US"/>
              <a:t>1966 – warning labels are mandated on cigarettes</a:t>
            </a:r>
            <a:endParaRPr/>
          </a:p>
          <a:p>
            <a:pPr indent="0" lvl="0" marL="0" rtl="0" algn="l">
              <a:spcBef>
                <a:spcPts val="0"/>
              </a:spcBef>
              <a:spcAft>
                <a:spcPts val="0"/>
              </a:spcAft>
              <a:buNone/>
            </a:pPr>
            <a:r>
              <a:rPr lang="en-US"/>
              <a:t>1987 – Aspen, CO becomes first city in U.S. to ban smoking in restaurants</a:t>
            </a:r>
            <a:endParaRPr/>
          </a:p>
          <a:p>
            <a:pPr indent="0" lvl="0" marL="0" marR="0" rtl="0" algn="l">
              <a:lnSpc>
                <a:spcPct val="100000"/>
              </a:lnSpc>
              <a:spcBef>
                <a:spcPts val="0"/>
              </a:spcBef>
              <a:spcAft>
                <a:spcPts val="0"/>
              </a:spcAft>
              <a:buClr>
                <a:schemeClr val="dk1"/>
              </a:buClr>
              <a:buSzPts val="1200"/>
              <a:buFont typeface="Calibri"/>
              <a:buNone/>
            </a:pPr>
            <a:r>
              <a:rPr lang="en-US"/>
              <a:t>2007 – TN passed a statewide smoking law that prohibits smoking in public places, unless otherwise exempt</a:t>
            </a:r>
            <a:endParaRPr/>
          </a:p>
          <a:p>
            <a:pPr indent="0" lvl="0" marL="0" rtl="0" algn="l">
              <a:spcBef>
                <a:spcPts val="0"/>
              </a:spcBef>
              <a:spcAft>
                <a:spcPts val="0"/>
              </a:spcAft>
              <a:buNone/>
            </a:pPr>
            <a:r>
              <a:rPr lang="en-US"/>
              <a:t>2010 – 38 states are either smoke-free or have some type of tobacco ban</a:t>
            </a:r>
            <a:endParaRPr/>
          </a:p>
        </p:txBody>
      </p:sp>
      <p:sp>
        <p:nvSpPr>
          <p:cNvPr id="165" name="Google Shape;165;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Cigarettes</a:t>
            </a:r>
            <a:endParaRPr/>
          </a:p>
          <a:p>
            <a:pPr indent="0" lvl="0" marL="0" rtl="0" algn="l">
              <a:spcBef>
                <a:spcPts val="0"/>
              </a:spcBef>
              <a:spcAft>
                <a:spcPts val="0"/>
              </a:spcAft>
              <a:buNone/>
            </a:pPr>
            <a:r>
              <a:rPr lang="en-US"/>
              <a:t>Pipes</a:t>
            </a:r>
            <a:endParaRPr/>
          </a:p>
          <a:p>
            <a:pPr indent="0" lvl="0" marL="0" rtl="0" algn="l">
              <a:spcBef>
                <a:spcPts val="0"/>
              </a:spcBef>
              <a:spcAft>
                <a:spcPts val="0"/>
              </a:spcAft>
              <a:buNone/>
            </a:pPr>
            <a:r>
              <a:rPr lang="en-US"/>
              <a:t>Cigars (Papers) - </a:t>
            </a:r>
            <a:r>
              <a:rPr lang="en-US" sz="1200"/>
              <a:t>Contain toxic smoke</a:t>
            </a:r>
            <a:endParaRPr/>
          </a:p>
          <a:p>
            <a:pPr indent="0" lvl="0" marL="0" rtl="0" algn="l">
              <a:spcBef>
                <a:spcPts val="0"/>
              </a:spcBef>
              <a:spcAft>
                <a:spcPts val="0"/>
              </a:spcAft>
              <a:buNone/>
            </a:pPr>
            <a:r>
              <a:rPr lang="en-US" sz="1200"/>
              <a:t>Are cheaper than cigarettes</a:t>
            </a:r>
            <a:endParaRPr/>
          </a:p>
          <a:p>
            <a:pPr indent="0" lvl="0" marL="0" rtl="0" algn="l">
              <a:spcBef>
                <a:spcPts val="0"/>
              </a:spcBef>
              <a:spcAft>
                <a:spcPts val="0"/>
              </a:spcAft>
              <a:buNone/>
            </a:pPr>
            <a:r>
              <a:rPr lang="en-US" sz="1200"/>
              <a:t>Have a higher risk of developing cancer</a:t>
            </a:r>
            <a:endParaRPr/>
          </a:p>
          <a:p>
            <a:pPr indent="0" lvl="0" marL="0" rtl="0" algn="l">
              <a:spcBef>
                <a:spcPts val="0"/>
              </a:spcBef>
              <a:spcAft>
                <a:spcPts val="0"/>
              </a:spcAft>
              <a:buNone/>
            </a:pPr>
            <a:r>
              <a:rPr lang="en-US" sz="1200"/>
              <a:t>Flavored cigars are popular with youth</a:t>
            </a:r>
            <a:endParaRPr/>
          </a:p>
          <a:p>
            <a:pPr indent="0" lvl="0" marL="0" rtl="0" algn="l">
              <a:spcBef>
                <a:spcPts val="0"/>
              </a:spcBef>
              <a:spcAft>
                <a:spcPts val="0"/>
              </a:spcAft>
              <a:buNone/>
            </a:pPr>
            <a:r>
              <a:rPr lang="en-US" sz="1200"/>
              <a:t>Promoted as a symbol of status, wealth and class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Cigarillos</a:t>
            </a:r>
            <a:endParaRPr/>
          </a:p>
          <a:p>
            <a:pPr indent="0" lvl="0" marL="0" rtl="0" algn="l">
              <a:spcBef>
                <a:spcPts val="0"/>
              </a:spcBef>
              <a:spcAft>
                <a:spcPts val="0"/>
              </a:spcAft>
              <a:buNone/>
            </a:pPr>
            <a:r>
              <a:rPr lang="en-US"/>
              <a:t>Chewing Tobacco</a:t>
            </a:r>
            <a:endParaRPr/>
          </a:p>
          <a:p>
            <a:pPr indent="0" lvl="0" marL="0" rtl="0" algn="l">
              <a:spcBef>
                <a:spcPts val="0"/>
              </a:spcBef>
              <a:spcAft>
                <a:spcPts val="0"/>
              </a:spcAft>
              <a:buNone/>
            </a:pPr>
            <a:r>
              <a:rPr lang="en-US"/>
              <a:t>Snuff</a:t>
            </a:r>
            <a:endParaRPr/>
          </a:p>
        </p:txBody>
      </p:sp>
      <p:sp>
        <p:nvSpPr>
          <p:cNvPr id="183" name="Google Shape;183;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sp>
        <p:nvSpPr>
          <p:cNvPr id="18" name="Google Shape;18;p29"/>
          <p:cNvSpPr/>
          <p:nvPr/>
        </p:nvSpPr>
        <p:spPr>
          <a:xfrm>
            <a:off x="777240" y="0"/>
            <a:ext cx="7543800" cy="304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9" name="Google Shape;19;p29"/>
          <p:cNvSpPr txBox="1"/>
          <p:nvPr>
            <p:ph type="ctrTitle"/>
          </p:nvPr>
        </p:nvSpPr>
        <p:spPr>
          <a:xfrm>
            <a:off x="762000" y="3200400"/>
            <a:ext cx="7543800" cy="1524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262626"/>
              </a:buClr>
              <a:buSzPts val="8000"/>
              <a:buFont typeface="Impact"/>
              <a:buNone/>
              <a:defRPr sz="8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9"/>
          <p:cNvSpPr txBox="1"/>
          <p:nvPr>
            <p:ph idx="1" type="subTitle"/>
          </p:nvPr>
        </p:nvSpPr>
        <p:spPr>
          <a:xfrm>
            <a:off x="762000" y="4724400"/>
            <a:ext cx="6858000" cy="990600"/>
          </a:xfrm>
          <a:prstGeom prst="rect">
            <a:avLst/>
          </a:prstGeom>
          <a:noFill/>
          <a:ln>
            <a:noFill/>
          </a:ln>
        </p:spPr>
        <p:txBody>
          <a:bodyPr anchorCtr="0" anchor="t" bIns="45700" lIns="91425" spcFirstLastPara="1" rIns="91425" wrap="square" tIns="45700">
            <a:normAutofit/>
          </a:bodyPr>
          <a:lstStyle>
            <a:lvl1pPr lvl="0" algn="l">
              <a:spcBef>
                <a:spcPts val="560"/>
              </a:spcBef>
              <a:spcAft>
                <a:spcPts val="0"/>
              </a:spcAft>
              <a:buSzPts val="2800"/>
              <a:buNone/>
              <a:defRPr sz="2800">
                <a:solidFill>
                  <a:schemeClr val="dk2"/>
                </a:solidFill>
              </a:defRPr>
            </a:lvl1pPr>
            <a:lvl2pPr lvl="1" algn="ctr">
              <a:spcBef>
                <a:spcPts val="440"/>
              </a:spcBef>
              <a:spcAft>
                <a:spcPts val="0"/>
              </a:spcAft>
              <a:buSzPts val="2200"/>
              <a:buNone/>
              <a:defRPr>
                <a:solidFill>
                  <a:srgbClr val="888888"/>
                </a:solidFill>
              </a:defRPr>
            </a:lvl2pPr>
            <a:lvl3pPr lvl="2" algn="ctr">
              <a:spcBef>
                <a:spcPts val="400"/>
              </a:spcBef>
              <a:spcAft>
                <a:spcPts val="0"/>
              </a:spcAft>
              <a:buSzPts val="20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spcBef>
                <a:spcPts val="320"/>
              </a:spcBef>
              <a:spcAft>
                <a:spcPts val="0"/>
              </a:spcAft>
              <a:buSzPts val="1600"/>
              <a:buNone/>
              <a:defRPr>
                <a:solidFill>
                  <a:srgbClr val="888888"/>
                </a:solidFill>
              </a:defRPr>
            </a:lvl6pPr>
            <a:lvl7pPr lvl="6" algn="ctr">
              <a:spcBef>
                <a:spcPts val="320"/>
              </a:spcBef>
              <a:spcAft>
                <a:spcPts val="0"/>
              </a:spcAft>
              <a:buSzPts val="1600"/>
              <a:buNone/>
              <a:defRPr>
                <a:solidFill>
                  <a:srgbClr val="888888"/>
                </a:solidFill>
              </a:defRPr>
            </a:lvl7pPr>
            <a:lvl8pPr lvl="7" algn="ctr">
              <a:spcBef>
                <a:spcPts val="320"/>
              </a:spcBef>
              <a:spcAft>
                <a:spcPts val="0"/>
              </a:spcAft>
              <a:buSzPts val="1600"/>
              <a:buNone/>
              <a:defRPr>
                <a:solidFill>
                  <a:srgbClr val="888888"/>
                </a:solidFill>
              </a:defRPr>
            </a:lvl8pPr>
            <a:lvl9pPr lvl="8" algn="ctr">
              <a:spcBef>
                <a:spcPts val="320"/>
              </a:spcBef>
              <a:spcAft>
                <a:spcPts val="0"/>
              </a:spcAft>
              <a:buSzPts val="1600"/>
              <a:buNone/>
              <a:defRPr>
                <a:solidFill>
                  <a:srgbClr val="888888"/>
                </a:solidFill>
              </a:defRPr>
            </a:lvl9pPr>
          </a:lstStyle>
          <a:p/>
        </p:txBody>
      </p:sp>
      <p:sp>
        <p:nvSpPr>
          <p:cNvPr id="21" name="Google Shape;21;p29"/>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9"/>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9"/>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p29"/>
          <p:cNvSpPr/>
          <p:nvPr/>
        </p:nvSpPr>
        <p:spPr>
          <a:xfrm>
            <a:off x="777240" y="6172200"/>
            <a:ext cx="7543800" cy="2743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1" name="Shape 81"/>
        <p:cNvGrpSpPr/>
        <p:nvPr/>
      </p:nvGrpSpPr>
      <p:grpSpPr>
        <a:xfrm>
          <a:off x="0" y="0"/>
          <a:ext cx="0" cy="0"/>
          <a:chOff x="0" y="0"/>
          <a:chExt cx="0" cy="0"/>
        </a:xfrm>
      </p:grpSpPr>
      <p:sp>
        <p:nvSpPr>
          <p:cNvPr id="82" name="Google Shape;82;p38"/>
          <p:cNvSpPr txBox="1"/>
          <p:nvPr>
            <p:ph type="title"/>
          </p:nvPr>
        </p:nvSpPr>
        <p:spPr>
          <a:xfrm>
            <a:off x="762000" y="4572000"/>
            <a:ext cx="6781800" cy="1600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8"/>
          <p:cNvSpPr txBox="1"/>
          <p:nvPr>
            <p:ph idx="1" type="body"/>
          </p:nvPr>
        </p:nvSpPr>
        <p:spPr>
          <a:xfrm rot="5400000">
            <a:off x="2590800" y="-990600"/>
            <a:ext cx="3886200" cy="72390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4" name="Google Shape;84;p38"/>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8"/>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8"/>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7" name="Shape 87"/>
        <p:cNvGrpSpPr/>
        <p:nvPr/>
      </p:nvGrpSpPr>
      <p:grpSpPr>
        <a:xfrm>
          <a:off x="0" y="0"/>
          <a:ext cx="0" cy="0"/>
          <a:chOff x="0" y="0"/>
          <a:chExt cx="0" cy="0"/>
        </a:xfrm>
      </p:grpSpPr>
      <p:sp>
        <p:nvSpPr>
          <p:cNvPr id="88" name="Google Shape;88;p39"/>
          <p:cNvSpPr txBox="1"/>
          <p:nvPr>
            <p:ph type="title"/>
          </p:nvPr>
        </p:nvSpPr>
        <p:spPr>
          <a:xfrm rot="5400000">
            <a:off x="-1028700" y="2476500"/>
            <a:ext cx="5410199" cy="182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9"/>
          <p:cNvSpPr txBox="1"/>
          <p:nvPr>
            <p:ph idx="1" type="body"/>
          </p:nvPr>
        </p:nvSpPr>
        <p:spPr>
          <a:xfrm rot="5400000">
            <a:off x="3009900" y="266701"/>
            <a:ext cx="4876800" cy="57150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0" name="Google Shape;90;p39"/>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9"/>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9"/>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0"/>
          <p:cNvSpPr txBox="1"/>
          <p:nvPr>
            <p:ph type="title"/>
          </p:nvPr>
        </p:nvSpPr>
        <p:spPr>
          <a:xfrm>
            <a:off x="762000" y="4572000"/>
            <a:ext cx="6781800" cy="1600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0"/>
          <p:cNvSpPr txBox="1"/>
          <p:nvPr>
            <p:ph idx="1" type="body"/>
          </p:nvPr>
        </p:nvSpPr>
        <p:spPr>
          <a:xfrm>
            <a:off x="762000" y="685800"/>
            <a:ext cx="7543800" cy="3886200"/>
          </a:xfrm>
          <a:prstGeom prst="rect">
            <a:avLst/>
          </a:prstGeom>
          <a:noFill/>
          <a:ln>
            <a:noFill/>
          </a:ln>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8" name="Google Shape;28;p30"/>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0"/>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0"/>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31"/>
          <p:cNvSpPr txBox="1"/>
          <p:nvPr>
            <p:ph type="title"/>
          </p:nvPr>
        </p:nvSpPr>
        <p:spPr>
          <a:xfrm>
            <a:off x="762000" y="4572000"/>
            <a:ext cx="6781800" cy="1600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1"/>
          <p:cNvSpPr txBox="1"/>
          <p:nvPr>
            <p:ph idx="1" type="body"/>
          </p:nvPr>
        </p:nvSpPr>
        <p:spPr>
          <a:xfrm>
            <a:off x="762000" y="609601"/>
            <a:ext cx="3657600" cy="3767328"/>
          </a:xfrm>
          <a:prstGeom prst="rect">
            <a:avLst/>
          </a:prstGeom>
          <a:noFill/>
          <a:ln>
            <a:noFill/>
          </a:ln>
        </p:spPr>
        <p:txBody>
          <a:bodyPr anchorCtr="0" anchor="ctr" bIns="45700" lIns="91425" spcFirstLastPara="1" rIns="91425" wrap="square" tIns="45700">
            <a:norm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34" name="Google Shape;34;p31"/>
          <p:cNvSpPr txBox="1"/>
          <p:nvPr>
            <p:ph idx="2" type="body"/>
          </p:nvPr>
        </p:nvSpPr>
        <p:spPr>
          <a:xfrm>
            <a:off x="4648200" y="609601"/>
            <a:ext cx="3657600" cy="3767328"/>
          </a:xfrm>
          <a:prstGeom prst="rect">
            <a:avLst/>
          </a:prstGeom>
          <a:noFill/>
          <a:ln>
            <a:noFill/>
          </a:ln>
        </p:spPr>
        <p:txBody>
          <a:bodyPr anchorCtr="0" anchor="ctr" bIns="45700" lIns="91425" spcFirstLastPara="1" rIns="91425" wrap="square" tIns="45700">
            <a:norm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35" name="Google Shape;35;p31"/>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1"/>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1"/>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 name="Shape 38"/>
        <p:cNvGrpSpPr/>
        <p:nvPr/>
      </p:nvGrpSpPr>
      <p:grpSpPr>
        <a:xfrm>
          <a:off x="0" y="0"/>
          <a:ext cx="0" cy="0"/>
          <a:chOff x="0" y="0"/>
          <a:chExt cx="0" cy="0"/>
        </a:xfrm>
      </p:grpSpPr>
      <p:sp>
        <p:nvSpPr>
          <p:cNvPr id="39" name="Google Shape;39;p32"/>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2"/>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2"/>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42" name="Shape 42"/>
        <p:cNvGrpSpPr/>
        <p:nvPr/>
      </p:nvGrpSpPr>
      <p:grpSpPr>
        <a:xfrm>
          <a:off x="0" y="0"/>
          <a:ext cx="0" cy="0"/>
          <a:chOff x="0" y="0"/>
          <a:chExt cx="0" cy="0"/>
        </a:xfrm>
      </p:grpSpPr>
      <p:sp>
        <p:nvSpPr>
          <p:cNvPr id="43" name="Google Shape;43;p33"/>
          <p:cNvSpPr/>
          <p:nvPr/>
        </p:nvSpPr>
        <p:spPr>
          <a:xfrm>
            <a:off x="777240" y="0"/>
            <a:ext cx="7543800" cy="304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4" name="Google Shape;44;p33"/>
          <p:cNvSpPr txBox="1"/>
          <p:nvPr>
            <p:ph type="title"/>
          </p:nvPr>
        </p:nvSpPr>
        <p:spPr>
          <a:xfrm>
            <a:off x="762000" y="3276600"/>
            <a:ext cx="7543800" cy="1676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5400"/>
              <a:buFont typeface="Impact"/>
              <a:buNone/>
              <a:defRPr b="0" sz="5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3"/>
          <p:cNvSpPr txBox="1"/>
          <p:nvPr>
            <p:ph idx="1" type="body"/>
          </p:nvPr>
        </p:nvSpPr>
        <p:spPr>
          <a:xfrm>
            <a:off x="762000" y="4953000"/>
            <a:ext cx="6858000" cy="914400"/>
          </a:xfrm>
          <a:prstGeom prst="rect">
            <a:avLst/>
          </a:prstGeom>
          <a:noFill/>
          <a:ln>
            <a:noFill/>
          </a:ln>
        </p:spPr>
        <p:txBody>
          <a:bodyPr anchorCtr="0" anchor="t" bIns="45700" lIns="91425" spcFirstLastPara="1" rIns="91425" wrap="square" tIns="45700">
            <a:normAutofit/>
          </a:bodyPr>
          <a:lstStyle>
            <a:lvl1pPr indent="-228600" lvl="0" marL="457200" algn="l">
              <a:spcBef>
                <a:spcPts val="560"/>
              </a:spcBef>
              <a:spcAft>
                <a:spcPts val="0"/>
              </a:spcAft>
              <a:buSzPts val="2800"/>
              <a:buNone/>
              <a:defRPr sz="2800">
                <a:solidFill>
                  <a:schemeClr val="dk2"/>
                </a:solidFill>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SzPts val="1400"/>
              <a:buNone/>
              <a:defRPr sz="1400">
                <a:solidFill>
                  <a:srgbClr val="888888"/>
                </a:solidFill>
              </a:defRPr>
            </a:lvl6pPr>
            <a:lvl7pPr indent="-228600" lvl="6" marL="3200400" algn="l">
              <a:spcBef>
                <a:spcPts val="280"/>
              </a:spcBef>
              <a:spcAft>
                <a:spcPts val="0"/>
              </a:spcAft>
              <a:buSzPts val="1400"/>
              <a:buNone/>
              <a:defRPr sz="1400">
                <a:solidFill>
                  <a:srgbClr val="888888"/>
                </a:solidFill>
              </a:defRPr>
            </a:lvl7pPr>
            <a:lvl8pPr indent="-228600" lvl="7" marL="3657600" algn="l">
              <a:spcBef>
                <a:spcPts val="280"/>
              </a:spcBef>
              <a:spcAft>
                <a:spcPts val="0"/>
              </a:spcAft>
              <a:buSzPts val="1400"/>
              <a:buNone/>
              <a:defRPr sz="1400">
                <a:solidFill>
                  <a:srgbClr val="888888"/>
                </a:solidFill>
              </a:defRPr>
            </a:lvl8pPr>
            <a:lvl9pPr indent="-228600" lvl="8" marL="4114800" algn="l">
              <a:spcBef>
                <a:spcPts val="280"/>
              </a:spcBef>
              <a:spcAft>
                <a:spcPts val="0"/>
              </a:spcAft>
              <a:buSzPts val="1400"/>
              <a:buNone/>
              <a:defRPr sz="1400">
                <a:solidFill>
                  <a:srgbClr val="888888"/>
                </a:solidFill>
              </a:defRPr>
            </a:lvl9pPr>
          </a:lstStyle>
          <a:p/>
        </p:txBody>
      </p:sp>
      <p:sp>
        <p:nvSpPr>
          <p:cNvPr id="46" name="Google Shape;46;p33"/>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3"/>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3"/>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9" name="Google Shape;49;p33"/>
          <p:cNvSpPr/>
          <p:nvPr/>
        </p:nvSpPr>
        <p:spPr>
          <a:xfrm>
            <a:off x="777240" y="6172200"/>
            <a:ext cx="7543800" cy="2743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34"/>
          <p:cNvSpPr txBox="1"/>
          <p:nvPr>
            <p:ph type="title"/>
          </p:nvPr>
        </p:nvSpPr>
        <p:spPr>
          <a:xfrm>
            <a:off x="762000" y="4572000"/>
            <a:ext cx="6781800" cy="1600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5400"/>
              <a:buFont typeface="Impact"/>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4"/>
          <p:cNvSpPr txBox="1"/>
          <p:nvPr>
            <p:ph idx="1" type="body"/>
          </p:nvPr>
        </p:nvSpPr>
        <p:spPr>
          <a:xfrm>
            <a:off x="758952" y="609600"/>
            <a:ext cx="3657600" cy="6397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800"/>
              <a:buNone/>
              <a:defRPr b="0" sz="2800">
                <a:latin typeface="Impact"/>
                <a:ea typeface="Impact"/>
                <a:cs typeface="Impact"/>
                <a:sym typeface="Impact"/>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53" name="Google Shape;53;p34"/>
          <p:cNvSpPr txBox="1"/>
          <p:nvPr>
            <p:ph idx="2" type="body"/>
          </p:nvPr>
        </p:nvSpPr>
        <p:spPr>
          <a:xfrm>
            <a:off x="758952" y="1329264"/>
            <a:ext cx="3657600" cy="30480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54" name="Google Shape;54;p34"/>
          <p:cNvSpPr txBox="1"/>
          <p:nvPr>
            <p:ph idx="3" type="body"/>
          </p:nvPr>
        </p:nvSpPr>
        <p:spPr>
          <a:xfrm>
            <a:off x="4645152" y="609600"/>
            <a:ext cx="3657600" cy="6397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800"/>
              <a:buNone/>
              <a:defRPr b="0" sz="2800">
                <a:latin typeface="Impact"/>
                <a:ea typeface="Impact"/>
                <a:cs typeface="Impact"/>
                <a:sym typeface="Impact"/>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55" name="Google Shape;55;p34"/>
          <p:cNvSpPr txBox="1"/>
          <p:nvPr>
            <p:ph idx="4" type="body"/>
          </p:nvPr>
        </p:nvSpPr>
        <p:spPr>
          <a:xfrm>
            <a:off x="4645152" y="1329264"/>
            <a:ext cx="3657600" cy="30480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56" name="Google Shape;56;p34"/>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4"/>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4"/>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59" name="Google Shape;59;p34"/>
          <p:cNvCxnSpPr/>
          <p:nvPr/>
        </p:nvCxnSpPr>
        <p:spPr>
          <a:xfrm>
            <a:off x="758952" y="1249362"/>
            <a:ext cx="3657600" cy="1588"/>
          </a:xfrm>
          <a:prstGeom prst="straightConnector1">
            <a:avLst/>
          </a:prstGeom>
          <a:noFill/>
          <a:ln cap="flat" cmpd="sng" w="15875">
            <a:solidFill>
              <a:schemeClr val="accent1"/>
            </a:solidFill>
            <a:prstDash val="solid"/>
            <a:round/>
            <a:headEnd len="sm" w="sm" type="none"/>
            <a:tailEnd len="sm" w="sm" type="none"/>
          </a:ln>
        </p:spPr>
      </p:cxnSp>
      <p:cxnSp>
        <p:nvCxnSpPr>
          <p:cNvPr id="60" name="Google Shape;60;p34"/>
          <p:cNvCxnSpPr/>
          <p:nvPr/>
        </p:nvCxnSpPr>
        <p:spPr>
          <a:xfrm>
            <a:off x="4645152" y="1249362"/>
            <a:ext cx="3657600" cy="1588"/>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35"/>
          <p:cNvSpPr txBox="1"/>
          <p:nvPr>
            <p:ph type="title"/>
          </p:nvPr>
        </p:nvSpPr>
        <p:spPr>
          <a:xfrm>
            <a:off x="762000" y="4572000"/>
            <a:ext cx="6781800" cy="1600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5"/>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5"/>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5"/>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36"/>
          <p:cNvSpPr txBox="1"/>
          <p:nvPr>
            <p:ph type="title"/>
          </p:nvPr>
        </p:nvSpPr>
        <p:spPr>
          <a:xfrm>
            <a:off x="762000" y="4572000"/>
            <a:ext cx="6784848" cy="1600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5400"/>
              <a:buFont typeface="Impact"/>
              <a:buNone/>
              <a:defRPr b="0"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6"/>
          <p:cNvSpPr txBox="1"/>
          <p:nvPr>
            <p:ph idx="1" type="body"/>
          </p:nvPr>
        </p:nvSpPr>
        <p:spPr>
          <a:xfrm>
            <a:off x="3710866" y="457200"/>
            <a:ext cx="4594934" cy="4114799"/>
          </a:xfrm>
          <a:prstGeom prst="rect">
            <a:avLst/>
          </a:prstGeom>
          <a:noFill/>
          <a:ln>
            <a:noFill/>
          </a:ln>
        </p:spPr>
        <p:txBody>
          <a:bodyPr anchorCtr="0" anchor="ctr" bIns="45700" lIns="91425" spcFirstLastPara="1" rIns="91425" wrap="square" tIns="45700">
            <a:normAutofit/>
          </a:bodyPr>
          <a:lstStyle>
            <a:lvl1pPr indent="-381000" lvl="0" marL="457200" algn="l">
              <a:spcBef>
                <a:spcPts val="480"/>
              </a:spcBef>
              <a:spcAft>
                <a:spcPts val="0"/>
              </a:spcAft>
              <a:buSzPts val="2400"/>
              <a:buChar char="•"/>
              <a:defRPr sz="2400"/>
            </a:lvl1pPr>
            <a:lvl2pPr indent="-368300" lvl="1" marL="914400" algn="l">
              <a:spcBef>
                <a:spcPts val="440"/>
              </a:spcBef>
              <a:spcAft>
                <a:spcPts val="0"/>
              </a:spcAft>
              <a:buSzPts val="2200"/>
              <a:buChar char="•"/>
              <a:defRPr sz="22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69" name="Google Shape;69;p36"/>
          <p:cNvSpPr txBox="1"/>
          <p:nvPr>
            <p:ph idx="2" type="body"/>
          </p:nvPr>
        </p:nvSpPr>
        <p:spPr>
          <a:xfrm>
            <a:off x="762001" y="457200"/>
            <a:ext cx="2673657" cy="4114800"/>
          </a:xfrm>
          <a:prstGeom prst="rect">
            <a:avLst/>
          </a:prstGeom>
          <a:noFill/>
          <a:ln>
            <a:noFill/>
          </a:ln>
        </p:spPr>
        <p:txBody>
          <a:bodyPr anchorCtr="0" anchor="ctr" bIns="45700" lIns="91425" spcFirstLastPara="1" rIns="91425" wrap="square" tIns="45700">
            <a:normAutofit/>
          </a:bodyPr>
          <a:lstStyle>
            <a:lvl1pPr indent="-228600" lvl="0" marL="457200" algn="l">
              <a:spcBef>
                <a:spcPts val="420"/>
              </a:spcBef>
              <a:spcAft>
                <a:spcPts val="0"/>
              </a:spcAft>
              <a:buSzPts val="2100"/>
              <a:buNone/>
              <a:defRPr sz="2100">
                <a:solidFill>
                  <a:schemeClr val="dk2"/>
                </a:solidFill>
              </a:defRPr>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70" name="Google Shape;70;p36"/>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6"/>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6"/>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73" name="Google Shape;73;p36"/>
          <p:cNvCxnSpPr/>
          <p:nvPr/>
        </p:nvCxnSpPr>
        <p:spPr>
          <a:xfrm rot="5400000">
            <a:off x="1677194" y="2514600"/>
            <a:ext cx="3810000" cy="1588"/>
          </a:xfrm>
          <a:prstGeom prst="straightConnector1">
            <a:avLst/>
          </a:prstGeom>
          <a:noFill/>
          <a:ln cap="flat" cmpd="sng" w="15875">
            <a:solidFill>
              <a:srgbClr val="979797"/>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4" name="Shape 74"/>
        <p:cNvGrpSpPr/>
        <p:nvPr/>
      </p:nvGrpSpPr>
      <p:grpSpPr>
        <a:xfrm>
          <a:off x="0" y="0"/>
          <a:ext cx="0" cy="0"/>
          <a:chOff x="0" y="0"/>
          <a:chExt cx="0" cy="0"/>
        </a:xfrm>
      </p:grpSpPr>
      <p:sp>
        <p:nvSpPr>
          <p:cNvPr id="75" name="Google Shape;75;p37"/>
          <p:cNvSpPr txBox="1"/>
          <p:nvPr>
            <p:ph type="title"/>
          </p:nvPr>
        </p:nvSpPr>
        <p:spPr>
          <a:xfrm>
            <a:off x="758952" y="4572000"/>
            <a:ext cx="6784848" cy="1600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5400"/>
              <a:buFont typeface="Impact"/>
              <a:buNone/>
              <a:defRPr b="0"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7"/>
          <p:cNvSpPr/>
          <p:nvPr>
            <p:ph idx="2" type="pic"/>
          </p:nvPr>
        </p:nvSpPr>
        <p:spPr>
          <a:xfrm>
            <a:off x="777240" y="457200"/>
            <a:ext cx="7543800" cy="2895600"/>
          </a:xfrm>
          <a:prstGeom prst="rect">
            <a:avLst/>
          </a:prstGeom>
          <a:noFill/>
          <a:ln cap="flat" cmpd="sng" w="9525">
            <a:solidFill>
              <a:schemeClr val="dk2"/>
            </a:solidFill>
            <a:prstDash val="solid"/>
            <a:round/>
            <a:headEnd len="sm" w="sm" type="none"/>
            <a:tailEnd len="sm" w="sm" type="none"/>
          </a:ln>
        </p:spPr>
      </p:sp>
      <p:sp>
        <p:nvSpPr>
          <p:cNvPr id="77" name="Google Shape;77;p37"/>
          <p:cNvSpPr txBox="1"/>
          <p:nvPr>
            <p:ph idx="1" type="body"/>
          </p:nvPr>
        </p:nvSpPr>
        <p:spPr>
          <a:xfrm>
            <a:off x="850392" y="3505200"/>
            <a:ext cx="7391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800"/>
              <a:buNone/>
              <a:defRPr sz="18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78" name="Google Shape;78;p37"/>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7"/>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7"/>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762000" y="4572000"/>
            <a:ext cx="6781800" cy="1600200"/>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rgbClr val="262626"/>
              </a:buClr>
              <a:buSzPts val="5400"/>
              <a:buFont typeface="Impact"/>
              <a:buNone/>
              <a:defRPr b="0" i="0" sz="5400" u="none" cap="none" strike="noStrike">
                <a:solidFill>
                  <a:srgbClr val="262626"/>
                </a:solidFill>
                <a:latin typeface="Impact"/>
                <a:ea typeface="Impact"/>
                <a:cs typeface="Impact"/>
                <a:sym typeface="Impact"/>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1" name="Google Shape;11;p28"/>
          <p:cNvSpPr txBox="1"/>
          <p:nvPr>
            <p:ph idx="1" type="body"/>
          </p:nvPr>
        </p:nvSpPr>
        <p:spPr>
          <a:xfrm>
            <a:off x="762000" y="685800"/>
            <a:ext cx="7543800" cy="3886200"/>
          </a:xfrm>
          <a:prstGeom prst="rect">
            <a:avLst/>
          </a:prstGeom>
          <a:noFill/>
          <a:ln>
            <a:noFill/>
          </a:ln>
        </p:spPr>
        <p:txBody>
          <a:bodyPr anchorCtr="0" anchor="ctr" bIns="45700" lIns="91425" spcFirstLastPara="1" rIns="91425" wrap="square" tIns="45700">
            <a:normAutofit/>
          </a:bodyPr>
          <a:lstStyle>
            <a:lvl1pPr indent="-381000" lvl="0" marL="457200" marR="0" rtl="0" algn="l">
              <a:spcBef>
                <a:spcPts val="480"/>
              </a:spcBef>
              <a:spcAft>
                <a:spcPts val="0"/>
              </a:spcAft>
              <a:buClr>
                <a:schemeClr val="accent1"/>
              </a:buClr>
              <a:buSzPts val="2400"/>
              <a:buFont typeface="Arial"/>
              <a:buChar char="•"/>
              <a:defRPr b="0" i="0" sz="2400" u="none" cap="none" strike="noStrike">
                <a:solidFill>
                  <a:schemeClr val="dk2"/>
                </a:solidFill>
                <a:latin typeface="Times New Roman"/>
                <a:ea typeface="Times New Roman"/>
                <a:cs typeface="Times New Roman"/>
                <a:sym typeface="Times New Roman"/>
              </a:defRPr>
            </a:lvl1pPr>
            <a:lvl2pPr indent="-368300" lvl="1" marL="914400" marR="0" rtl="0" algn="l">
              <a:spcBef>
                <a:spcPts val="440"/>
              </a:spcBef>
              <a:spcAft>
                <a:spcPts val="0"/>
              </a:spcAft>
              <a:buClr>
                <a:schemeClr val="accent1"/>
              </a:buClr>
              <a:buSzPts val="2200"/>
              <a:buFont typeface="Arial"/>
              <a:buChar char="•"/>
              <a:defRPr b="0" i="0" sz="2200" u="none" cap="none" strike="noStrike">
                <a:solidFill>
                  <a:schemeClr val="dk2"/>
                </a:solidFill>
                <a:latin typeface="Times New Roman"/>
                <a:ea typeface="Times New Roman"/>
                <a:cs typeface="Times New Roman"/>
                <a:sym typeface="Times New Roman"/>
              </a:defRPr>
            </a:lvl2pPr>
            <a:lvl3pPr indent="-355600" lvl="2" marL="1371600" marR="0" rtl="0" algn="l">
              <a:spcBef>
                <a:spcPts val="400"/>
              </a:spcBef>
              <a:spcAft>
                <a:spcPts val="0"/>
              </a:spcAft>
              <a:buClr>
                <a:schemeClr val="accent1"/>
              </a:buClr>
              <a:buSzPts val="2000"/>
              <a:buFont typeface="Arial"/>
              <a:buChar char="•"/>
              <a:defRPr b="0" i="0" sz="2000" u="none" cap="none" strike="noStrike">
                <a:solidFill>
                  <a:schemeClr val="dk2"/>
                </a:solidFill>
                <a:latin typeface="Times New Roman"/>
                <a:ea typeface="Times New Roman"/>
                <a:cs typeface="Times New Roman"/>
                <a:sym typeface="Times New Roman"/>
              </a:defRPr>
            </a:lvl3pPr>
            <a:lvl4pPr indent="-342900" lvl="3" marL="1828800" marR="0" rtl="0" algn="l">
              <a:spcBef>
                <a:spcPts val="360"/>
              </a:spcBef>
              <a:spcAft>
                <a:spcPts val="0"/>
              </a:spcAft>
              <a:buClr>
                <a:schemeClr val="accent1"/>
              </a:buClr>
              <a:buSzPts val="1800"/>
              <a:buFont typeface="Arial"/>
              <a:buChar char="•"/>
              <a:defRPr b="0" i="0" sz="1800" u="none" cap="none" strike="noStrike">
                <a:solidFill>
                  <a:schemeClr val="dk2"/>
                </a:solidFill>
                <a:latin typeface="Times New Roman"/>
                <a:ea typeface="Times New Roman"/>
                <a:cs typeface="Times New Roman"/>
                <a:sym typeface="Times New Roman"/>
              </a:defRPr>
            </a:lvl4pPr>
            <a:lvl5pPr indent="-342900" lvl="4" marL="2286000" marR="0" rtl="0" algn="l">
              <a:spcBef>
                <a:spcPts val="360"/>
              </a:spcBef>
              <a:spcAft>
                <a:spcPts val="0"/>
              </a:spcAft>
              <a:buClr>
                <a:schemeClr val="accent1"/>
              </a:buClr>
              <a:buSzPts val="1800"/>
              <a:buFont typeface="Arial"/>
              <a:buChar char="•"/>
              <a:defRPr b="0" i="0" sz="1800" u="none" cap="none" strike="noStrike">
                <a:solidFill>
                  <a:schemeClr val="dk2"/>
                </a:solidFill>
                <a:latin typeface="Times New Roman"/>
                <a:ea typeface="Times New Roman"/>
                <a:cs typeface="Times New Roman"/>
                <a:sym typeface="Times New Roman"/>
              </a:defRPr>
            </a:lvl5pPr>
            <a:lvl6pPr indent="-330200" lvl="5" marL="2743200" marR="0" rtl="0" algn="l">
              <a:spcBef>
                <a:spcPts val="320"/>
              </a:spcBef>
              <a:spcAft>
                <a:spcPts val="0"/>
              </a:spcAft>
              <a:buClr>
                <a:schemeClr val="accent1"/>
              </a:buClr>
              <a:buSzPts val="1600"/>
              <a:buFont typeface="Arial"/>
              <a:buChar char="•"/>
              <a:defRPr b="0" i="0" sz="1600" u="none" cap="none" strike="noStrike">
                <a:solidFill>
                  <a:schemeClr val="dk2"/>
                </a:solidFill>
                <a:latin typeface="Times New Roman"/>
                <a:ea typeface="Times New Roman"/>
                <a:cs typeface="Times New Roman"/>
                <a:sym typeface="Times New Roman"/>
              </a:defRPr>
            </a:lvl6pPr>
            <a:lvl7pPr indent="-330200" lvl="6" marL="3200400" marR="0" rtl="0" algn="l">
              <a:spcBef>
                <a:spcPts val="320"/>
              </a:spcBef>
              <a:spcAft>
                <a:spcPts val="0"/>
              </a:spcAft>
              <a:buClr>
                <a:schemeClr val="accent1"/>
              </a:buClr>
              <a:buSzPts val="1600"/>
              <a:buFont typeface="Arial"/>
              <a:buChar char="•"/>
              <a:defRPr b="0" i="0" sz="1600" u="none" cap="none" strike="noStrike">
                <a:solidFill>
                  <a:schemeClr val="dk2"/>
                </a:solidFill>
                <a:latin typeface="Times New Roman"/>
                <a:ea typeface="Times New Roman"/>
                <a:cs typeface="Times New Roman"/>
                <a:sym typeface="Times New Roman"/>
              </a:defRPr>
            </a:lvl7pPr>
            <a:lvl8pPr indent="-330200" lvl="7" marL="3657600" marR="0" rtl="0" algn="l">
              <a:spcBef>
                <a:spcPts val="320"/>
              </a:spcBef>
              <a:spcAft>
                <a:spcPts val="0"/>
              </a:spcAft>
              <a:buClr>
                <a:schemeClr val="accent1"/>
              </a:buClr>
              <a:buSzPts val="1600"/>
              <a:buFont typeface="Arial"/>
              <a:buChar char="•"/>
              <a:defRPr b="0" i="0" sz="1600" u="none" cap="none" strike="noStrike">
                <a:solidFill>
                  <a:schemeClr val="dk2"/>
                </a:solidFill>
                <a:latin typeface="Times New Roman"/>
                <a:ea typeface="Times New Roman"/>
                <a:cs typeface="Times New Roman"/>
                <a:sym typeface="Times New Roman"/>
              </a:defRPr>
            </a:lvl8pPr>
            <a:lvl9pPr indent="-330200" lvl="8" marL="4114800" marR="0" rtl="0" algn="l">
              <a:spcBef>
                <a:spcPts val="320"/>
              </a:spcBef>
              <a:spcAft>
                <a:spcPts val="0"/>
              </a:spcAft>
              <a:buClr>
                <a:schemeClr val="accent1"/>
              </a:buClr>
              <a:buSzPts val="1600"/>
              <a:buFont typeface="Arial"/>
              <a:buChar char="•"/>
              <a:defRPr b="0" i="0" sz="1600" u="none" cap="none" strike="noStrike">
                <a:solidFill>
                  <a:schemeClr val="dk2"/>
                </a:solidFill>
                <a:latin typeface="Times New Roman"/>
                <a:ea typeface="Times New Roman"/>
                <a:cs typeface="Times New Roman"/>
                <a:sym typeface="Times New Roman"/>
              </a:defRPr>
            </a:lvl9pPr>
          </a:lstStyle>
          <a:p/>
        </p:txBody>
      </p:sp>
      <p:sp>
        <p:nvSpPr>
          <p:cNvPr id="12" name="Google Shape;12;p28"/>
          <p:cNvSpPr txBox="1"/>
          <p:nvPr>
            <p:ph idx="10" type="dt"/>
          </p:nvPr>
        </p:nvSpPr>
        <p:spPr>
          <a:xfrm>
            <a:off x="6248400" y="6208776"/>
            <a:ext cx="21336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1" i="0" sz="1200" u="none" cap="none" strike="noStrike">
                <a:solidFill>
                  <a:srgbClr val="444444"/>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3" name="Google Shape;13;p28"/>
          <p:cNvSpPr txBox="1"/>
          <p:nvPr>
            <p:ph idx="11" type="ftr"/>
          </p:nvPr>
        </p:nvSpPr>
        <p:spPr>
          <a:xfrm>
            <a:off x="761999" y="6208776"/>
            <a:ext cx="487386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1200" u="none" cap="none" strike="noStrike">
                <a:solidFill>
                  <a:srgbClr val="444444"/>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4" name="Google Shape;14;p28"/>
          <p:cNvSpPr txBox="1"/>
          <p:nvPr>
            <p:ph idx="12" type="sldNum"/>
          </p:nvPr>
        </p:nvSpPr>
        <p:spPr>
          <a:xfrm>
            <a:off x="7620000" y="5687568"/>
            <a:ext cx="7620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400" u="none" cap="none" strike="noStrike">
                <a:solidFill>
                  <a:srgbClr val="262626"/>
                </a:solidFill>
                <a:latin typeface="Impact"/>
                <a:ea typeface="Impact"/>
                <a:cs typeface="Impact"/>
                <a:sym typeface="Impact"/>
              </a:defRPr>
            </a:lvl1pPr>
            <a:lvl2pPr indent="0" lvl="1" marL="0" marR="0" rtl="0" algn="r">
              <a:spcBef>
                <a:spcPts val="0"/>
              </a:spcBef>
              <a:buNone/>
              <a:defRPr b="0" i="0" sz="2400" u="none" cap="none" strike="noStrike">
                <a:solidFill>
                  <a:srgbClr val="262626"/>
                </a:solidFill>
                <a:latin typeface="Impact"/>
                <a:ea typeface="Impact"/>
                <a:cs typeface="Impact"/>
                <a:sym typeface="Impact"/>
              </a:defRPr>
            </a:lvl2pPr>
            <a:lvl3pPr indent="0" lvl="2" marL="0" marR="0" rtl="0" algn="r">
              <a:spcBef>
                <a:spcPts val="0"/>
              </a:spcBef>
              <a:buNone/>
              <a:defRPr b="0" i="0" sz="2400" u="none" cap="none" strike="noStrike">
                <a:solidFill>
                  <a:srgbClr val="262626"/>
                </a:solidFill>
                <a:latin typeface="Impact"/>
                <a:ea typeface="Impact"/>
                <a:cs typeface="Impact"/>
                <a:sym typeface="Impact"/>
              </a:defRPr>
            </a:lvl3pPr>
            <a:lvl4pPr indent="0" lvl="3" marL="0" marR="0" rtl="0" algn="r">
              <a:spcBef>
                <a:spcPts val="0"/>
              </a:spcBef>
              <a:buNone/>
              <a:defRPr b="0" i="0" sz="2400" u="none" cap="none" strike="noStrike">
                <a:solidFill>
                  <a:srgbClr val="262626"/>
                </a:solidFill>
                <a:latin typeface="Impact"/>
                <a:ea typeface="Impact"/>
                <a:cs typeface="Impact"/>
                <a:sym typeface="Impact"/>
              </a:defRPr>
            </a:lvl4pPr>
            <a:lvl5pPr indent="0" lvl="4" marL="0" marR="0" rtl="0" algn="r">
              <a:spcBef>
                <a:spcPts val="0"/>
              </a:spcBef>
              <a:buNone/>
              <a:defRPr b="0" i="0" sz="2400" u="none" cap="none" strike="noStrike">
                <a:solidFill>
                  <a:srgbClr val="262626"/>
                </a:solidFill>
                <a:latin typeface="Impact"/>
                <a:ea typeface="Impact"/>
                <a:cs typeface="Impact"/>
                <a:sym typeface="Impact"/>
              </a:defRPr>
            </a:lvl5pPr>
            <a:lvl6pPr indent="0" lvl="5" marL="0" marR="0" rtl="0" algn="r">
              <a:spcBef>
                <a:spcPts val="0"/>
              </a:spcBef>
              <a:buNone/>
              <a:defRPr b="0" i="0" sz="2400" u="none" cap="none" strike="noStrike">
                <a:solidFill>
                  <a:srgbClr val="262626"/>
                </a:solidFill>
                <a:latin typeface="Impact"/>
                <a:ea typeface="Impact"/>
                <a:cs typeface="Impact"/>
                <a:sym typeface="Impact"/>
              </a:defRPr>
            </a:lvl6pPr>
            <a:lvl7pPr indent="0" lvl="6" marL="0" marR="0" rtl="0" algn="r">
              <a:spcBef>
                <a:spcPts val="0"/>
              </a:spcBef>
              <a:buNone/>
              <a:defRPr b="0" i="0" sz="2400" u="none" cap="none" strike="noStrike">
                <a:solidFill>
                  <a:srgbClr val="262626"/>
                </a:solidFill>
                <a:latin typeface="Impact"/>
                <a:ea typeface="Impact"/>
                <a:cs typeface="Impact"/>
                <a:sym typeface="Impact"/>
              </a:defRPr>
            </a:lvl7pPr>
            <a:lvl8pPr indent="0" lvl="7" marL="0" marR="0" rtl="0" algn="r">
              <a:spcBef>
                <a:spcPts val="0"/>
              </a:spcBef>
              <a:buNone/>
              <a:defRPr b="0" i="0" sz="2400" u="none" cap="none" strike="noStrike">
                <a:solidFill>
                  <a:srgbClr val="262626"/>
                </a:solidFill>
                <a:latin typeface="Impact"/>
                <a:ea typeface="Impact"/>
                <a:cs typeface="Impact"/>
                <a:sym typeface="Impact"/>
              </a:defRPr>
            </a:lvl8pPr>
            <a:lvl9pPr indent="0" lvl="8" marL="0" marR="0" rtl="0" algn="r">
              <a:spcBef>
                <a:spcPts val="0"/>
              </a:spcBef>
              <a:buNone/>
              <a:defRPr b="0" i="0" sz="2400" u="none" cap="none" strike="noStrike">
                <a:solidFill>
                  <a:srgbClr val="262626"/>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28"/>
          <p:cNvSpPr/>
          <p:nvPr/>
        </p:nvSpPr>
        <p:spPr>
          <a:xfrm>
            <a:off x="777240" y="0"/>
            <a:ext cx="7543800" cy="381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6" name="Google Shape;16;p28"/>
          <p:cNvSpPr/>
          <p:nvPr/>
        </p:nvSpPr>
        <p:spPr>
          <a:xfrm>
            <a:off x="777240" y="6172200"/>
            <a:ext cx="7543800" cy="2743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jp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23.jpg"/><Relationship Id="rId5" Type="http://schemas.openxmlformats.org/officeDocument/2006/relationships/image" Target="../media/image2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3.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png"/><Relationship Id="rId4" Type="http://schemas.openxmlformats.org/officeDocument/2006/relationships/image" Target="../media/image4.png"/><Relationship Id="rId5" Type="http://schemas.openxmlformats.org/officeDocument/2006/relationships/image" Target="../media/image26.png"/><Relationship Id="rId6" Type="http://schemas.openxmlformats.org/officeDocument/2006/relationships/image" Target="../media/image2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7.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1.gif"/><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9.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0"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8.jpg"/><Relationship Id="rId9" Type="http://schemas.openxmlformats.org/officeDocument/2006/relationships/image" Target="../media/image15.jpg"/><Relationship Id="rId5" Type="http://schemas.openxmlformats.org/officeDocument/2006/relationships/image" Target="../media/image10.jpg"/><Relationship Id="rId6" Type="http://schemas.openxmlformats.org/officeDocument/2006/relationships/image" Target="../media/image19.png"/><Relationship Id="rId7" Type="http://schemas.openxmlformats.org/officeDocument/2006/relationships/image" Target="../media/image14.jpg"/><Relationship Id="rId8"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
          <p:cNvSpPr txBox="1"/>
          <p:nvPr>
            <p:ph type="ctrTitle"/>
          </p:nvPr>
        </p:nvSpPr>
        <p:spPr>
          <a:xfrm>
            <a:off x="762000" y="1524000"/>
            <a:ext cx="7543800" cy="15240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FFC000"/>
              </a:buClr>
              <a:buSzPts val="8000"/>
              <a:buFont typeface="Impact"/>
              <a:buNone/>
            </a:pPr>
            <a:r>
              <a:rPr lang="en-US">
                <a:solidFill>
                  <a:srgbClr val="FFC000"/>
                </a:solidFill>
              </a:rPr>
              <a:t>#WeDontPuff</a:t>
            </a:r>
            <a:endParaRPr>
              <a:solidFill>
                <a:srgbClr val="FFC000"/>
              </a:solidFill>
            </a:endParaRPr>
          </a:p>
        </p:txBody>
      </p:sp>
      <p:sp>
        <p:nvSpPr>
          <p:cNvPr id="99" name="Google Shape;99;p1"/>
          <p:cNvSpPr txBox="1"/>
          <p:nvPr>
            <p:ph idx="1" type="subTitle"/>
          </p:nvPr>
        </p:nvSpPr>
        <p:spPr>
          <a:xfrm>
            <a:off x="914400" y="4800600"/>
            <a:ext cx="7391400" cy="1295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00"/>
              <a:buNone/>
            </a:pPr>
            <a:r>
              <a:rPr b="1" lang="en-US" sz="2400">
                <a:latin typeface="Comic Sans MS"/>
                <a:ea typeface="Comic Sans MS"/>
                <a:cs typeface="Comic Sans MS"/>
                <a:sym typeface="Comic Sans MS"/>
              </a:rPr>
              <a:t>Kaci R. Foster, MPH</a:t>
            </a:r>
            <a:endParaRPr/>
          </a:p>
          <a:p>
            <a:pPr indent="0" lvl="0" marL="0" rtl="0" algn="l">
              <a:spcBef>
                <a:spcPts val="480"/>
              </a:spcBef>
              <a:spcAft>
                <a:spcPts val="0"/>
              </a:spcAft>
              <a:buSzPts val="2400"/>
              <a:buNone/>
            </a:pPr>
            <a:r>
              <a:rPr b="1" lang="en-US" sz="2400">
                <a:latin typeface="Comic Sans MS"/>
                <a:ea typeface="Comic Sans MS"/>
                <a:cs typeface="Comic Sans MS"/>
                <a:sym typeface="Comic Sans MS"/>
              </a:rPr>
              <a:t>Tobacco Prevention Coordinator</a:t>
            </a:r>
            <a:endParaRPr/>
          </a:p>
          <a:p>
            <a:pPr indent="0" lvl="0" marL="0" rtl="0" algn="l">
              <a:spcBef>
                <a:spcPts val="480"/>
              </a:spcBef>
              <a:spcAft>
                <a:spcPts val="0"/>
              </a:spcAft>
              <a:buSzPts val="2400"/>
              <a:buNone/>
            </a:pPr>
            <a:r>
              <a:rPr b="1" lang="en-US" sz="2400">
                <a:latin typeface="Comic Sans MS"/>
                <a:ea typeface="Comic Sans MS"/>
                <a:cs typeface="Comic Sans MS"/>
                <a:sym typeface="Comic Sans MS"/>
              </a:rPr>
              <a:t>Shelby County Health Department</a:t>
            </a:r>
            <a:endParaRPr b="1" sz="2400">
              <a:latin typeface="Comic Sans MS"/>
              <a:ea typeface="Comic Sans MS"/>
              <a:cs typeface="Comic Sans MS"/>
              <a:sym typeface="Comic Sans MS"/>
            </a:endParaRPr>
          </a:p>
        </p:txBody>
      </p:sp>
      <p:pic>
        <p:nvPicPr>
          <p:cNvPr id="100" name="Google Shape;100;p1"/>
          <p:cNvPicPr preferRelativeResize="0"/>
          <p:nvPr/>
        </p:nvPicPr>
        <p:blipFill rotWithShape="1">
          <a:blip r:embed="rId3">
            <a:alphaModFix/>
          </a:blip>
          <a:srcRect b="0" l="9091" r="0" t="0"/>
          <a:stretch/>
        </p:blipFill>
        <p:spPr>
          <a:xfrm>
            <a:off x="0" y="5791200"/>
            <a:ext cx="1219200" cy="1066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5" name="Shape 205"/>
        <p:cNvGrpSpPr/>
        <p:nvPr/>
      </p:nvGrpSpPr>
      <p:grpSpPr>
        <a:xfrm>
          <a:off x="0" y="0"/>
          <a:ext cx="0" cy="0"/>
          <a:chOff x="0" y="0"/>
          <a:chExt cx="0" cy="0"/>
        </a:xfrm>
      </p:grpSpPr>
      <p:sp>
        <p:nvSpPr>
          <p:cNvPr id="206" name="Google Shape;206;p10"/>
          <p:cNvSpPr txBox="1"/>
          <p:nvPr>
            <p:ph type="title"/>
          </p:nvPr>
        </p:nvSpPr>
        <p:spPr>
          <a:xfrm>
            <a:off x="762000" y="381000"/>
            <a:ext cx="7543800" cy="9906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262626"/>
              </a:buClr>
              <a:buSzPts val="5400"/>
              <a:buFont typeface="Impact"/>
              <a:buNone/>
            </a:pPr>
            <a:r>
              <a:rPr lang="en-US"/>
              <a:t>New Generation</a:t>
            </a:r>
            <a:endParaRPr/>
          </a:p>
        </p:txBody>
      </p:sp>
      <p:pic>
        <p:nvPicPr>
          <p:cNvPr id="207" name="Google Shape;207;p10"/>
          <p:cNvPicPr preferRelativeResize="0"/>
          <p:nvPr/>
        </p:nvPicPr>
        <p:blipFill rotWithShape="1">
          <a:blip r:embed="rId3">
            <a:alphaModFix/>
          </a:blip>
          <a:srcRect b="0" l="9091" r="0" t="0"/>
          <a:stretch/>
        </p:blipFill>
        <p:spPr>
          <a:xfrm>
            <a:off x="0" y="5791200"/>
            <a:ext cx="1219200" cy="1066800"/>
          </a:xfrm>
          <a:prstGeom prst="rect">
            <a:avLst/>
          </a:prstGeom>
          <a:noFill/>
          <a:ln>
            <a:noFill/>
          </a:ln>
        </p:spPr>
      </p:pic>
      <p:pic>
        <p:nvPicPr>
          <p:cNvPr id="208" name="Google Shape;208;p10"/>
          <p:cNvPicPr preferRelativeResize="0"/>
          <p:nvPr>
            <p:ph idx="1" type="body"/>
          </p:nvPr>
        </p:nvPicPr>
        <p:blipFill rotWithShape="1">
          <a:blip r:embed="rId4">
            <a:alphaModFix/>
          </a:blip>
          <a:srcRect b="26981" l="2783" r="5383" t="5142"/>
          <a:stretch/>
        </p:blipFill>
        <p:spPr>
          <a:xfrm>
            <a:off x="4724400" y="1820360"/>
            <a:ext cx="3384331" cy="3495805"/>
          </a:xfrm>
          <a:prstGeom prst="rect">
            <a:avLst/>
          </a:prstGeom>
          <a:noFill/>
          <a:ln>
            <a:noFill/>
          </a:ln>
        </p:spPr>
      </p:pic>
      <p:sp>
        <p:nvSpPr>
          <p:cNvPr descr="Image result for hookah" id="209" name="Google Shape;209;p1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descr="Image result for hookah" id="210" name="Google Shape;210;p10"/>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pic>
        <p:nvPicPr>
          <p:cNvPr id="211" name="Google Shape;211;p10"/>
          <p:cNvPicPr preferRelativeResize="0"/>
          <p:nvPr/>
        </p:nvPicPr>
        <p:blipFill rotWithShape="1">
          <a:blip r:embed="rId5">
            <a:alphaModFix/>
          </a:blip>
          <a:srcRect b="0" l="16500" r="19000" t="0"/>
          <a:stretch/>
        </p:blipFill>
        <p:spPr>
          <a:xfrm>
            <a:off x="990598" y="1828800"/>
            <a:ext cx="3428999" cy="3505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20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20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1"/>
          <p:cNvSpPr txBox="1"/>
          <p:nvPr>
            <p:ph type="title"/>
          </p:nvPr>
        </p:nvSpPr>
        <p:spPr>
          <a:xfrm>
            <a:off x="762000" y="381000"/>
            <a:ext cx="7543800" cy="9906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262626"/>
              </a:buClr>
              <a:buSzPts val="5400"/>
              <a:buFont typeface="Impact"/>
              <a:buNone/>
            </a:pPr>
            <a:r>
              <a:rPr lang="en-US"/>
              <a:t>Hookah</a:t>
            </a:r>
            <a:endParaRPr/>
          </a:p>
        </p:txBody>
      </p:sp>
      <p:pic>
        <p:nvPicPr>
          <p:cNvPr id="218" name="Google Shape;218;p11"/>
          <p:cNvPicPr preferRelativeResize="0"/>
          <p:nvPr/>
        </p:nvPicPr>
        <p:blipFill rotWithShape="1">
          <a:blip r:embed="rId3">
            <a:alphaModFix/>
          </a:blip>
          <a:srcRect b="0" l="9091" r="0" t="0"/>
          <a:stretch/>
        </p:blipFill>
        <p:spPr>
          <a:xfrm>
            <a:off x="0" y="5791200"/>
            <a:ext cx="1219200" cy="1066800"/>
          </a:xfrm>
          <a:prstGeom prst="rect">
            <a:avLst/>
          </a:prstGeom>
          <a:noFill/>
          <a:ln>
            <a:noFill/>
          </a:ln>
        </p:spPr>
      </p:pic>
      <p:sp>
        <p:nvSpPr>
          <p:cNvPr descr="Image result for hookah" id="219" name="Google Shape;219;p1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descr="Image result for hookah" id="220" name="Google Shape;220;p11"/>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pic>
        <p:nvPicPr>
          <p:cNvPr descr="Image result for hookah and herpes" id="221" name="Google Shape;221;p11"/>
          <p:cNvPicPr preferRelativeResize="0"/>
          <p:nvPr/>
        </p:nvPicPr>
        <p:blipFill rotWithShape="1">
          <a:blip r:embed="rId4">
            <a:alphaModFix/>
          </a:blip>
          <a:srcRect b="0" l="0" r="0" t="0"/>
          <a:stretch/>
        </p:blipFill>
        <p:spPr>
          <a:xfrm>
            <a:off x="1219201" y="1524000"/>
            <a:ext cx="6629400" cy="4267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2"/>
          <p:cNvSpPr txBox="1"/>
          <p:nvPr>
            <p:ph type="title"/>
          </p:nvPr>
        </p:nvSpPr>
        <p:spPr>
          <a:xfrm>
            <a:off x="762000" y="381000"/>
            <a:ext cx="7543800" cy="11430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262626"/>
              </a:buClr>
              <a:buSzPts val="5400"/>
              <a:buFont typeface="Impact"/>
              <a:buNone/>
            </a:pPr>
            <a:r>
              <a:rPr lang="en-US"/>
              <a:t>Vaping</a:t>
            </a:r>
            <a:endParaRPr sz="2400">
              <a:latin typeface="Times New Roman"/>
              <a:ea typeface="Times New Roman"/>
              <a:cs typeface="Times New Roman"/>
              <a:sym typeface="Times New Roman"/>
            </a:endParaRPr>
          </a:p>
        </p:txBody>
      </p:sp>
      <p:sp>
        <p:nvSpPr>
          <p:cNvPr id="228" name="Google Shape;228;p12"/>
          <p:cNvSpPr txBox="1"/>
          <p:nvPr>
            <p:ph idx="1" type="body"/>
          </p:nvPr>
        </p:nvSpPr>
        <p:spPr>
          <a:xfrm>
            <a:off x="2209800" y="1676400"/>
            <a:ext cx="5181600" cy="1752600"/>
          </a:xfrm>
          <a:prstGeom prst="rect">
            <a:avLst/>
          </a:prstGeom>
          <a:noFill/>
          <a:ln>
            <a:noFill/>
          </a:ln>
        </p:spPr>
        <p:txBody>
          <a:bodyPr anchorCtr="0" anchor="ctr" bIns="45700" lIns="91425" spcFirstLastPara="1" rIns="91425" wrap="square" tIns="45700">
            <a:normAutofit/>
          </a:bodyPr>
          <a:lstStyle/>
          <a:p>
            <a:pPr indent="-274320" lvl="0" marL="274320" rtl="0" algn="l">
              <a:spcBef>
                <a:spcPts val="0"/>
              </a:spcBef>
              <a:spcAft>
                <a:spcPts val="0"/>
              </a:spcAft>
              <a:buSzPts val="2800"/>
              <a:buChar char="•"/>
            </a:pPr>
            <a:r>
              <a:rPr lang="en-US" sz="2800"/>
              <a:t>E-cigarettes</a:t>
            </a:r>
            <a:endParaRPr/>
          </a:p>
          <a:p>
            <a:pPr indent="-274320" lvl="0" marL="274320" rtl="0" algn="l">
              <a:spcBef>
                <a:spcPts val="560"/>
              </a:spcBef>
              <a:spcAft>
                <a:spcPts val="0"/>
              </a:spcAft>
              <a:buSzPts val="2800"/>
              <a:buChar char="•"/>
            </a:pPr>
            <a:r>
              <a:rPr lang="en-US" sz="2800"/>
              <a:t>Hookah Pens</a:t>
            </a:r>
            <a:endParaRPr/>
          </a:p>
          <a:p>
            <a:pPr indent="-274320" lvl="0" marL="274320" rtl="0" algn="l">
              <a:spcBef>
                <a:spcPts val="560"/>
              </a:spcBef>
              <a:spcAft>
                <a:spcPts val="0"/>
              </a:spcAft>
              <a:buSzPts val="2800"/>
              <a:buChar char="•"/>
            </a:pPr>
            <a:r>
              <a:rPr lang="en-US" sz="2800"/>
              <a:t>Mods</a:t>
            </a:r>
            <a:endParaRPr/>
          </a:p>
        </p:txBody>
      </p:sp>
      <p:pic>
        <p:nvPicPr>
          <p:cNvPr id="229" name="Google Shape;229;p12"/>
          <p:cNvPicPr preferRelativeResize="0"/>
          <p:nvPr/>
        </p:nvPicPr>
        <p:blipFill rotWithShape="1">
          <a:blip r:embed="rId3">
            <a:alphaModFix/>
          </a:blip>
          <a:srcRect b="0" l="9091" r="0" t="0"/>
          <a:stretch/>
        </p:blipFill>
        <p:spPr>
          <a:xfrm>
            <a:off x="0" y="5791200"/>
            <a:ext cx="1219200" cy="1066800"/>
          </a:xfrm>
          <a:prstGeom prst="rect">
            <a:avLst/>
          </a:prstGeom>
          <a:noFill/>
          <a:ln>
            <a:noFill/>
          </a:ln>
        </p:spPr>
      </p:pic>
      <p:pic>
        <p:nvPicPr>
          <p:cNvPr descr="Images of a Tanks and mods, rechargeable e-cigarette, and a disposable e-cigarette." id="230" name="Google Shape;230;p12"/>
          <p:cNvPicPr preferRelativeResize="0"/>
          <p:nvPr/>
        </p:nvPicPr>
        <p:blipFill rotWithShape="1">
          <a:blip r:embed="rId4">
            <a:alphaModFix/>
          </a:blip>
          <a:srcRect b="0" l="0" r="0" t="0"/>
          <a:stretch/>
        </p:blipFill>
        <p:spPr>
          <a:xfrm>
            <a:off x="1200150" y="3657600"/>
            <a:ext cx="6667500" cy="2314575"/>
          </a:xfrm>
          <a:prstGeom prst="rect">
            <a:avLst/>
          </a:prstGeom>
          <a:noFill/>
          <a:ln>
            <a:noFill/>
          </a:ln>
        </p:spPr>
      </p:pic>
      <p:sp>
        <p:nvSpPr>
          <p:cNvPr id="231" name="Google Shape;231;p12"/>
          <p:cNvSpPr txBox="1"/>
          <p:nvPr/>
        </p:nvSpPr>
        <p:spPr>
          <a:xfrm>
            <a:off x="5284700" y="1676400"/>
            <a:ext cx="2433900" cy="1621200"/>
          </a:xfrm>
          <a:prstGeom prst="rect">
            <a:avLst/>
          </a:prstGeom>
          <a:noFill/>
          <a:ln>
            <a:noFill/>
          </a:ln>
        </p:spPr>
        <p:txBody>
          <a:bodyPr anchorCtr="0" anchor="ctr" bIns="91425" lIns="91425" spcFirstLastPara="1" rIns="91425" wrap="square" tIns="91425">
            <a:spAutoFit/>
          </a:bodyPr>
          <a:lstStyle/>
          <a:p>
            <a:pPr indent="-337820" lvl="0" marL="274320" rtl="0" algn="l">
              <a:spcBef>
                <a:spcPts val="560"/>
              </a:spcBef>
              <a:spcAft>
                <a:spcPts val="0"/>
              </a:spcAft>
              <a:buClr>
                <a:schemeClr val="accent1"/>
              </a:buClr>
              <a:buSzPts val="2800"/>
              <a:buChar char="•"/>
            </a:pPr>
            <a:r>
              <a:rPr lang="en-US" sz="2800">
                <a:solidFill>
                  <a:schemeClr val="dk2"/>
                </a:solidFill>
                <a:latin typeface="Times New Roman"/>
                <a:ea typeface="Times New Roman"/>
                <a:cs typeface="Times New Roman"/>
                <a:sym typeface="Times New Roman"/>
              </a:rPr>
              <a:t>V</a:t>
            </a:r>
            <a:r>
              <a:rPr lang="en-US" sz="2800">
                <a:solidFill>
                  <a:schemeClr val="dk2"/>
                </a:solidFill>
                <a:latin typeface="Times New Roman"/>
                <a:ea typeface="Times New Roman"/>
                <a:cs typeface="Times New Roman"/>
                <a:sym typeface="Times New Roman"/>
              </a:rPr>
              <a:t>ape Pens</a:t>
            </a:r>
            <a:endParaRPr sz="2400">
              <a:solidFill>
                <a:schemeClr val="dk2"/>
              </a:solidFill>
              <a:latin typeface="Times New Roman"/>
              <a:ea typeface="Times New Roman"/>
              <a:cs typeface="Times New Roman"/>
              <a:sym typeface="Times New Roman"/>
            </a:endParaRPr>
          </a:p>
          <a:p>
            <a:pPr indent="-337820" lvl="0" marL="274320" rtl="0" algn="l">
              <a:spcBef>
                <a:spcPts val="560"/>
              </a:spcBef>
              <a:spcAft>
                <a:spcPts val="0"/>
              </a:spcAft>
              <a:buClr>
                <a:schemeClr val="accent1"/>
              </a:buClr>
              <a:buSzPts val="2800"/>
              <a:buChar char="•"/>
            </a:pPr>
            <a:r>
              <a:rPr lang="en-US" sz="2800">
                <a:solidFill>
                  <a:schemeClr val="dk2"/>
                </a:solidFill>
                <a:latin typeface="Times New Roman"/>
                <a:ea typeface="Times New Roman"/>
                <a:cs typeface="Times New Roman"/>
                <a:sym typeface="Times New Roman"/>
              </a:rPr>
              <a:t>Tanks</a:t>
            </a:r>
            <a:endParaRPr sz="2800">
              <a:solidFill>
                <a:schemeClr val="dk2"/>
              </a:solidFill>
              <a:latin typeface="Times New Roman"/>
              <a:ea typeface="Times New Roman"/>
              <a:cs typeface="Times New Roman"/>
              <a:sym typeface="Times New Roman"/>
            </a:endParaRPr>
          </a:p>
          <a:p>
            <a:pPr indent="-337820" lvl="0" marL="274320" rtl="0" algn="l">
              <a:spcBef>
                <a:spcPts val="560"/>
              </a:spcBef>
              <a:spcAft>
                <a:spcPts val="0"/>
              </a:spcAft>
              <a:buClr>
                <a:schemeClr val="accent1"/>
              </a:buClr>
              <a:buSzPts val="2800"/>
              <a:buFont typeface="Times New Roman"/>
              <a:buChar char="•"/>
            </a:pPr>
            <a:r>
              <a:rPr lang="en-US" sz="2800">
                <a:solidFill>
                  <a:schemeClr val="dk2"/>
                </a:solidFill>
                <a:latin typeface="Times New Roman"/>
                <a:ea typeface="Times New Roman"/>
                <a:cs typeface="Times New Roman"/>
                <a:sym typeface="Times New Roman"/>
              </a:rPr>
              <a:t>JUUL</a:t>
            </a:r>
            <a:endParaRPr>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6" name="Shape 236"/>
        <p:cNvGrpSpPr/>
        <p:nvPr/>
      </p:nvGrpSpPr>
      <p:grpSpPr>
        <a:xfrm>
          <a:off x="0" y="0"/>
          <a:ext cx="0" cy="0"/>
          <a:chOff x="0" y="0"/>
          <a:chExt cx="0" cy="0"/>
        </a:xfrm>
      </p:grpSpPr>
      <p:sp>
        <p:nvSpPr>
          <p:cNvPr id="237" name="Google Shape;237;p13"/>
          <p:cNvSpPr txBox="1"/>
          <p:nvPr>
            <p:ph type="title"/>
          </p:nvPr>
        </p:nvSpPr>
        <p:spPr>
          <a:xfrm>
            <a:off x="762000" y="381000"/>
            <a:ext cx="7543800" cy="10668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262626"/>
              </a:buClr>
              <a:buSzPts val="5400"/>
              <a:buFont typeface="Impact"/>
              <a:buNone/>
            </a:pPr>
            <a:r>
              <a:rPr lang="en-US"/>
              <a:t>ENDS</a:t>
            </a:r>
            <a:endParaRPr/>
          </a:p>
        </p:txBody>
      </p:sp>
      <p:sp>
        <p:nvSpPr>
          <p:cNvPr id="238" name="Google Shape;238;p13"/>
          <p:cNvSpPr txBox="1"/>
          <p:nvPr>
            <p:ph idx="1" type="body"/>
          </p:nvPr>
        </p:nvSpPr>
        <p:spPr>
          <a:xfrm>
            <a:off x="762000" y="1524000"/>
            <a:ext cx="7543800" cy="3048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SzPts val="3200"/>
              <a:buNone/>
            </a:pPr>
            <a:r>
              <a:rPr lang="en-US" sz="3200"/>
              <a:t>High school students who had never smoked but reported ever using e-cigarettes are more likely to start using combustible tobacco after one year compared with high school students who never used e-cigarettes.</a:t>
            </a:r>
            <a:endParaRPr sz="3200"/>
          </a:p>
        </p:txBody>
      </p:sp>
      <p:pic>
        <p:nvPicPr>
          <p:cNvPr id="239" name="Google Shape;239;p13"/>
          <p:cNvPicPr preferRelativeResize="0"/>
          <p:nvPr/>
        </p:nvPicPr>
        <p:blipFill rotWithShape="1">
          <a:blip r:embed="rId3">
            <a:alphaModFix/>
          </a:blip>
          <a:srcRect b="0" l="0" r="0" t="0"/>
          <a:stretch/>
        </p:blipFill>
        <p:spPr>
          <a:xfrm>
            <a:off x="6934200" y="4424077"/>
            <a:ext cx="1447799" cy="1692566"/>
          </a:xfrm>
          <a:prstGeom prst="rect">
            <a:avLst/>
          </a:prstGeom>
          <a:noFill/>
          <a:ln>
            <a:noFill/>
          </a:ln>
        </p:spPr>
      </p:pic>
      <p:pic>
        <p:nvPicPr>
          <p:cNvPr id="240" name="Google Shape;240;p13"/>
          <p:cNvPicPr preferRelativeResize="0"/>
          <p:nvPr/>
        </p:nvPicPr>
        <p:blipFill rotWithShape="1">
          <a:blip r:embed="rId4">
            <a:alphaModFix/>
          </a:blip>
          <a:srcRect b="0" l="9091" r="0" t="0"/>
          <a:stretch/>
        </p:blipFill>
        <p:spPr>
          <a:xfrm>
            <a:off x="0" y="5791200"/>
            <a:ext cx="1219200" cy="1066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4"/>
          <p:cNvSpPr txBox="1"/>
          <p:nvPr/>
        </p:nvSpPr>
        <p:spPr>
          <a:xfrm>
            <a:off x="762000" y="533400"/>
            <a:ext cx="7543800" cy="1066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262626"/>
              </a:buClr>
              <a:buSzPts val="5400"/>
              <a:buFont typeface="Impact"/>
              <a:buNone/>
            </a:pPr>
            <a:r>
              <a:rPr lang="en-US" sz="5400">
                <a:solidFill>
                  <a:srgbClr val="262626"/>
                </a:solidFill>
                <a:latin typeface="Impact"/>
                <a:ea typeface="Impact"/>
                <a:cs typeface="Impact"/>
                <a:sym typeface="Impact"/>
              </a:rPr>
              <a:t>Vaping</a:t>
            </a:r>
            <a:endParaRPr sz="5400">
              <a:solidFill>
                <a:srgbClr val="262626"/>
              </a:solidFill>
              <a:latin typeface="Impact"/>
              <a:ea typeface="Impact"/>
              <a:cs typeface="Impact"/>
              <a:sym typeface="Impact"/>
            </a:endParaRPr>
          </a:p>
        </p:txBody>
      </p:sp>
      <p:sp>
        <p:nvSpPr>
          <p:cNvPr id="247" name="Google Shape;247;p14"/>
          <p:cNvSpPr txBox="1"/>
          <p:nvPr/>
        </p:nvSpPr>
        <p:spPr>
          <a:xfrm>
            <a:off x="762000" y="3733800"/>
            <a:ext cx="7543800" cy="2590800"/>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accent1"/>
              </a:buClr>
              <a:buSzPts val="3400"/>
              <a:buFont typeface="Arial"/>
              <a:buNone/>
            </a:pPr>
            <a:r>
              <a:rPr b="1" lang="en-US" sz="3400">
                <a:solidFill>
                  <a:schemeClr val="dk2"/>
                </a:solidFill>
                <a:latin typeface="Times New Roman"/>
                <a:ea typeface="Times New Roman"/>
                <a:cs typeface="Times New Roman"/>
                <a:sym typeface="Times New Roman"/>
              </a:rPr>
              <a:t>No tobacco smoke</a:t>
            </a:r>
            <a:endParaRPr/>
          </a:p>
          <a:p>
            <a:pPr indent="0" lvl="0" marL="0" marR="0" rtl="0" algn="ctr">
              <a:spcBef>
                <a:spcPts val="680"/>
              </a:spcBef>
              <a:spcAft>
                <a:spcPts val="0"/>
              </a:spcAft>
              <a:buClr>
                <a:schemeClr val="accent1"/>
              </a:buClr>
              <a:buSzPts val="3400"/>
              <a:buFont typeface="Arial"/>
              <a:buNone/>
            </a:pPr>
            <a:r>
              <a:rPr b="1" lang="en-US" sz="3400">
                <a:solidFill>
                  <a:schemeClr val="dk2"/>
                </a:solidFill>
                <a:latin typeface="Times New Roman"/>
                <a:ea typeface="Times New Roman"/>
                <a:cs typeface="Times New Roman"/>
                <a:sym typeface="Times New Roman"/>
              </a:rPr>
              <a:t>Aerosol (vapor)</a:t>
            </a:r>
            <a:endParaRPr/>
          </a:p>
          <a:p>
            <a:pPr indent="0" lvl="0" marL="0" marR="0" rtl="0" algn="ctr">
              <a:spcBef>
                <a:spcPts val="680"/>
              </a:spcBef>
              <a:spcAft>
                <a:spcPts val="0"/>
              </a:spcAft>
              <a:buClr>
                <a:schemeClr val="accent1"/>
              </a:buClr>
              <a:buSzPts val="3400"/>
              <a:buFont typeface="Arial"/>
              <a:buNone/>
            </a:pPr>
            <a:r>
              <a:rPr b="1" lang="en-US" sz="3400">
                <a:solidFill>
                  <a:schemeClr val="dk2"/>
                </a:solidFill>
                <a:latin typeface="Times New Roman"/>
                <a:ea typeface="Times New Roman"/>
                <a:cs typeface="Times New Roman"/>
                <a:sym typeface="Times New Roman"/>
              </a:rPr>
              <a:t>Mistaken for water vapor</a:t>
            </a:r>
            <a:endParaRPr/>
          </a:p>
          <a:p>
            <a:pPr indent="0" lvl="0" marL="0" marR="0" rtl="0" algn="ctr">
              <a:spcBef>
                <a:spcPts val="680"/>
              </a:spcBef>
              <a:spcAft>
                <a:spcPts val="0"/>
              </a:spcAft>
              <a:buClr>
                <a:schemeClr val="accent1"/>
              </a:buClr>
              <a:buSzPts val="3400"/>
              <a:buFont typeface="Arial"/>
              <a:buNone/>
            </a:pPr>
            <a:r>
              <a:rPr b="1" lang="en-US" sz="3400">
                <a:solidFill>
                  <a:schemeClr val="dk2"/>
                </a:solidFill>
                <a:latin typeface="Times New Roman"/>
                <a:ea typeface="Times New Roman"/>
                <a:cs typeface="Times New Roman"/>
                <a:sym typeface="Times New Roman"/>
              </a:rPr>
              <a:t>Fine particles contain toxic chemicals</a:t>
            </a:r>
            <a:endParaRPr b="1" sz="3400">
              <a:solidFill>
                <a:schemeClr val="dk2"/>
              </a:solidFill>
              <a:latin typeface="Times New Roman"/>
              <a:ea typeface="Times New Roman"/>
              <a:cs typeface="Times New Roman"/>
              <a:sym typeface="Times New Roman"/>
            </a:endParaRPr>
          </a:p>
        </p:txBody>
      </p:sp>
      <p:pic>
        <p:nvPicPr>
          <p:cNvPr id="248" name="Google Shape;248;p14"/>
          <p:cNvPicPr preferRelativeResize="0"/>
          <p:nvPr/>
        </p:nvPicPr>
        <p:blipFill rotWithShape="1">
          <a:blip r:embed="rId3">
            <a:alphaModFix/>
          </a:blip>
          <a:srcRect b="0" l="9091" r="0" t="0"/>
          <a:stretch/>
        </p:blipFill>
        <p:spPr>
          <a:xfrm>
            <a:off x="0" y="5791200"/>
            <a:ext cx="1219200" cy="1066800"/>
          </a:xfrm>
          <a:prstGeom prst="rect">
            <a:avLst/>
          </a:prstGeom>
          <a:noFill/>
          <a:ln>
            <a:noFill/>
          </a:ln>
        </p:spPr>
      </p:pic>
      <p:pic>
        <p:nvPicPr>
          <p:cNvPr id="249" name="Google Shape;249;p14"/>
          <p:cNvPicPr preferRelativeResize="0"/>
          <p:nvPr/>
        </p:nvPicPr>
        <p:blipFill rotWithShape="1">
          <a:blip r:embed="rId4">
            <a:alphaModFix/>
          </a:blip>
          <a:srcRect b="0" l="0" r="0" t="0"/>
          <a:stretch/>
        </p:blipFill>
        <p:spPr>
          <a:xfrm>
            <a:off x="990600" y="1143000"/>
            <a:ext cx="7239000" cy="2819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2000"/>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7">
                                            <p:txEl>
                                              <p:pRg end="0" st="0"/>
                                            </p:txEl>
                                          </p:spTgt>
                                        </p:tgtEl>
                                        <p:attrNameLst>
                                          <p:attrName>style.visibility</p:attrName>
                                        </p:attrNameLst>
                                      </p:cBhvr>
                                      <p:to>
                                        <p:strVal val="visible"/>
                                      </p:to>
                                    </p:set>
                                    <p:anim calcmode="lin" valueType="num">
                                      <p:cBhvr additive="base">
                                        <p:cTn dur="1500"/>
                                        <p:tgtEl>
                                          <p:spTgt spid="24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7">
                                            <p:txEl>
                                              <p:pRg end="1" st="1"/>
                                            </p:txEl>
                                          </p:spTgt>
                                        </p:tgtEl>
                                        <p:attrNameLst>
                                          <p:attrName>style.visibility</p:attrName>
                                        </p:attrNameLst>
                                      </p:cBhvr>
                                      <p:to>
                                        <p:strVal val="visible"/>
                                      </p:to>
                                    </p:set>
                                    <p:anim calcmode="lin" valueType="num">
                                      <p:cBhvr additive="base">
                                        <p:cTn dur="1500"/>
                                        <p:tgtEl>
                                          <p:spTgt spid="24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7">
                                            <p:txEl>
                                              <p:pRg end="2" st="2"/>
                                            </p:txEl>
                                          </p:spTgt>
                                        </p:tgtEl>
                                        <p:attrNameLst>
                                          <p:attrName>style.visibility</p:attrName>
                                        </p:attrNameLst>
                                      </p:cBhvr>
                                      <p:to>
                                        <p:strVal val="visible"/>
                                      </p:to>
                                    </p:set>
                                    <p:anim calcmode="lin" valueType="num">
                                      <p:cBhvr additive="base">
                                        <p:cTn dur="1500"/>
                                        <p:tgtEl>
                                          <p:spTgt spid="24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7">
                                            <p:txEl>
                                              <p:pRg end="3" st="3"/>
                                            </p:txEl>
                                          </p:spTgt>
                                        </p:tgtEl>
                                        <p:attrNameLst>
                                          <p:attrName>style.visibility</p:attrName>
                                        </p:attrNameLst>
                                      </p:cBhvr>
                                      <p:to>
                                        <p:strVal val="visible"/>
                                      </p:to>
                                    </p:set>
                                    <p:anim calcmode="lin" valueType="num">
                                      <p:cBhvr additive="base">
                                        <p:cTn dur="1500"/>
                                        <p:tgtEl>
                                          <p:spTgt spid="24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5"/>
          <p:cNvSpPr txBox="1"/>
          <p:nvPr>
            <p:ph type="title"/>
          </p:nvPr>
        </p:nvSpPr>
        <p:spPr>
          <a:xfrm>
            <a:off x="762000" y="381000"/>
            <a:ext cx="7543800" cy="10668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262626"/>
              </a:buClr>
              <a:buSzPts val="5400"/>
              <a:buFont typeface="Impact"/>
              <a:buNone/>
            </a:pPr>
            <a:r>
              <a:rPr lang="en-US"/>
              <a:t>Vaping &amp; COVID-19</a:t>
            </a:r>
            <a:endParaRPr/>
          </a:p>
        </p:txBody>
      </p:sp>
      <p:pic>
        <p:nvPicPr>
          <p:cNvPr id="256" name="Google Shape;256;p15"/>
          <p:cNvPicPr preferRelativeResize="0"/>
          <p:nvPr/>
        </p:nvPicPr>
        <p:blipFill rotWithShape="1">
          <a:blip r:embed="rId3">
            <a:alphaModFix/>
          </a:blip>
          <a:srcRect b="0" l="9091" r="0" t="0"/>
          <a:stretch/>
        </p:blipFill>
        <p:spPr>
          <a:xfrm>
            <a:off x="0" y="5791200"/>
            <a:ext cx="1219200" cy="1066800"/>
          </a:xfrm>
          <a:prstGeom prst="rect">
            <a:avLst/>
          </a:prstGeom>
          <a:noFill/>
          <a:ln>
            <a:noFill/>
          </a:ln>
        </p:spPr>
      </p:pic>
      <p:pic>
        <p:nvPicPr>
          <p:cNvPr descr="Smoking/Vaping &amp; COVID-19 - Tobacco Education Clearinghouse of California" id="257" name="Google Shape;257;p15"/>
          <p:cNvPicPr preferRelativeResize="0"/>
          <p:nvPr/>
        </p:nvPicPr>
        <p:blipFill rotWithShape="1">
          <a:blip r:embed="rId4">
            <a:alphaModFix/>
          </a:blip>
          <a:srcRect b="0" l="0" r="0" t="0"/>
          <a:stretch/>
        </p:blipFill>
        <p:spPr>
          <a:xfrm>
            <a:off x="761999" y="1826558"/>
            <a:ext cx="7620001" cy="40005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6"/>
          <p:cNvSpPr txBox="1"/>
          <p:nvPr>
            <p:ph type="title"/>
          </p:nvPr>
        </p:nvSpPr>
        <p:spPr>
          <a:xfrm>
            <a:off x="762000" y="381000"/>
            <a:ext cx="7543800" cy="9144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262626"/>
              </a:buClr>
              <a:buSzPts val="4400"/>
              <a:buFont typeface="Impact"/>
              <a:buNone/>
            </a:pPr>
            <a:r>
              <a:rPr lang="en-US" sz="4400"/>
              <a:t>Consequences of Tobacco Use</a:t>
            </a:r>
            <a:endParaRPr sz="4400"/>
          </a:p>
        </p:txBody>
      </p:sp>
      <p:sp>
        <p:nvSpPr>
          <p:cNvPr id="264" name="Google Shape;264;p16"/>
          <p:cNvSpPr txBox="1"/>
          <p:nvPr>
            <p:ph idx="1" type="body"/>
          </p:nvPr>
        </p:nvSpPr>
        <p:spPr>
          <a:xfrm>
            <a:off x="762000" y="1676401"/>
            <a:ext cx="7543800" cy="4440242"/>
          </a:xfrm>
          <a:prstGeom prst="rect">
            <a:avLst/>
          </a:prstGeom>
          <a:noFill/>
          <a:ln>
            <a:noFill/>
          </a:ln>
        </p:spPr>
        <p:txBody>
          <a:bodyPr anchorCtr="0" anchor="ctr" bIns="45700" lIns="91425" spcFirstLastPara="1" rIns="91425" wrap="square" tIns="45700">
            <a:noAutofit/>
          </a:bodyPr>
          <a:lstStyle/>
          <a:p>
            <a:pPr indent="-274320" lvl="0" marL="274320" rtl="0" algn="l">
              <a:spcBef>
                <a:spcPts val="0"/>
              </a:spcBef>
              <a:spcAft>
                <a:spcPts val="0"/>
              </a:spcAft>
              <a:buSzPts val="3600"/>
              <a:buChar char="•"/>
            </a:pPr>
            <a:r>
              <a:rPr lang="en-US" sz="3600"/>
              <a:t>Death</a:t>
            </a:r>
            <a:endParaRPr/>
          </a:p>
          <a:p>
            <a:pPr indent="-274320" lvl="0" marL="274320" rtl="0" algn="l">
              <a:spcBef>
                <a:spcPts val="720"/>
              </a:spcBef>
              <a:spcAft>
                <a:spcPts val="0"/>
              </a:spcAft>
              <a:buSzPts val="3600"/>
              <a:buChar char="•"/>
            </a:pPr>
            <a:r>
              <a:rPr lang="en-US" sz="3600"/>
              <a:t>Cancer</a:t>
            </a:r>
            <a:endParaRPr/>
          </a:p>
          <a:p>
            <a:pPr indent="-274320" lvl="0" marL="274320" rtl="0" algn="l">
              <a:spcBef>
                <a:spcPts val="720"/>
              </a:spcBef>
              <a:spcAft>
                <a:spcPts val="0"/>
              </a:spcAft>
              <a:buSzPts val="3600"/>
              <a:buChar char="•"/>
            </a:pPr>
            <a:r>
              <a:rPr lang="en-US" sz="3600"/>
              <a:t>Lowered Immunity</a:t>
            </a:r>
            <a:endParaRPr/>
          </a:p>
          <a:p>
            <a:pPr indent="-274320" lvl="0" marL="274320" rtl="0" algn="l">
              <a:spcBef>
                <a:spcPts val="720"/>
              </a:spcBef>
              <a:spcAft>
                <a:spcPts val="0"/>
              </a:spcAft>
              <a:buSzPts val="3600"/>
              <a:buChar char="•"/>
            </a:pPr>
            <a:r>
              <a:rPr lang="en-US" sz="3600"/>
              <a:t>Heart Disease</a:t>
            </a:r>
            <a:endParaRPr/>
          </a:p>
          <a:p>
            <a:pPr indent="-274320" lvl="0" marL="274320" rtl="0" algn="l">
              <a:spcBef>
                <a:spcPts val="720"/>
              </a:spcBef>
              <a:spcAft>
                <a:spcPts val="0"/>
              </a:spcAft>
              <a:buSzPts val="3600"/>
              <a:buChar char="•"/>
            </a:pPr>
            <a:r>
              <a:rPr lang="en-US" sz="3600"/>
              <a:t>Stroke</a:t>
            </a:r>
            <a:endParaRPr/>
          </a:p>
          <a:p>
            <a:pPr indent="-274320" lvl="0" marL="274320" rtl="0" algn="l">
              <a:spcBef>
                <a:spcPts val="720"/>
              </a:spcBef>
              <a:spcAft>
                <a:spcPts val="0"/>
              </a:spcAft>
              <a:buSzPts val="3600"/>
              <a:buChar char="•"/>
            </a:pPr>
            <a:r>
              <a:rPr lang="en-US" sz="3600"/>
              <a:t>Poor Oral Hygiene</a:t>
            </a:r>
            <a:endParaRPr/>
          </a:p>
          <a:p>
            <a:pPr indent="-274320" lvl="0" marL="274320" rtl="0" algn="l">
              <a:spcBef>
                <a:spcPts val="720"/>
              </a:spcBef>
              <a:spcAft>
                <a:spcPts val="0"/>
              </a:spcAft>
              <a:buSzPts val="3600"/>
              <a:buChar char="•"/>
            </a:pPr>
            <a:r>
              <a:rPr lang="en-US" sz="3600"/>
              <a:t>Other various illnesses</a:t>
            </a:r>
            <a:endParaRPr/>
          </a:p>
        </p:txBody>
      </p:sp>
      <p:pic>
        <p:nvPicPr>
          <p:cNvPr id="265" name="Google Shape;265;p16"/>
          <p:cNvPicPr preferRelativeResize="0"/>
          <p:nvPr/>
        </p:nvPicPr>
        <p:blipFill rotWithShape="1">
          <a:blip r:embed="rId3">
            <a:alphaModFix/>
          </a:blip>
          <a:srcRect b="0" l="9091" r="0" t="0"/>
          <a:stretch/>
        </p:blipFill>
        <p:spPr>
          <a:xfrm>
            <a:off x="0" y="5791200"/>
            <a:ext cx="1219200" cy="1066800"/>
          </a:xfrm>
          <a:prstGeom prst="rect">
            <a:avLst/>
          </a:prstGeom>
          <a:noFill/>
          <a:ln>
            <a:noFill/>
          </a:ln>
        </p:spPr>
      </p:pic>
      <p:pic>
        <p:nvPicPr>
          <p:cNvPr id="266" name="Google Shape;266;p16"/>
          <p:cNvPicPr preferRelativeResize="0"/>
          <p:nvPr/>
        </p:nvPicPr>
        <p:blipFill rotWithShape="1">
          <a:blip r:embed="rId4">
            <a:alphaModFix/>
          </a:blip>
          <a:srcRect b="0" l="0" r="0" t="0"/>
          <a:stretch/>
        </p:blipFill>
        <p:spPr>
          <a:xfrm>
            <a:off x="6934200" y="4424077"/>
            <a:ext cx="1447799" cy="169256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0" st="0"/>
                                            </p:txEl>
                                          </p:spTgt>
                                        </p:tgtEl>
                                        <p:attrNameLst>
                                          <p:attrName>style.visibility</p:attrName>
                                        </p:attrNameLst>
                                      </p:cBhvr>
                                      <p:to>
                                        <p:strVal val="visible"/>
                                      </p:to>
                                    </p:set>
                                    <p:animEffect filter="fade" transition="in">
                                      <p:cBhvr>
                                        <p:cTn dur="1000"/>
                                        <p:tgtEl>
                                          <p:spTgt spid="2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1" st="1"/>
                                            </p:txEl>
                                          </p:spTgt>
                                        </p:tgtEl>
                                        <p:attrNameLst>
                                          <p:attrName>style.visibility</p:attrName>
                                        </p:attrNameLst>
                                      </p:cBhvr>
                                      <p:to>
                                        <p:strVal val="visible"/>
                                      </p:to>
                                    </p:set>
                                    <p:animEffect filter="fade" transition="in">
                                      <p:cBhvr>
                                        <p:cTn dur="1000"/>
                                        <p:tgtEl>
                                          <p:spTgt spid="26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2" st="2"/>
                                            </p:txEl>
                                          </p:spTgt>
                                        </p:tgtEl>
                                        <p:attrNameLst>
                                          <p:attrName>style.visibility</p:attrName>
                                        </p:attrNameLst>
                                      </p:cBhvr>
                                      <p:to>
                                        <p:strVal val="visible"/>
                                      </p:to>
                                    </p:set>
                                    <p:animEffect filter="fade" transition="in">
                                      <p:cBhvr>
                                        <p:cTn dur="1000"/>
                                        <p:tgtEl>
                                          <p:spTgt spid="26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3" st="3"/>
                                            </p:txEl>
                                          </p:spTgt>
                                        </p:tgtEl>
                                        <p:attrNameLst>
                                          <p:attrName>style.visibility</p:attrName>
                                        </p:attrNameLst>
                                      </p:cBhvr>
                                      <p:to>
                                        <p:strVal val="visible"/>
                                      </p:to>
                                    </p:set>
                                    <p:animEffect filter="fade" transition="in">
                                      <p:cBhvr>
                                        <p:cTn dur="1000"/>
                                        <p:tgtEl>
                                          <p:spTgt spid="26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4" st="4"/>
                                            </p:txEl>
                                          </p:spTgt>
                                        </p:tgtEl>
                                        <p:attrNameLst>
                                          <p:attrName>style.visibility</p:attrName>
                                        </p:attrNameLst>
                                      </p:cBhvr>
                                      <p:to>
                                        <p:strVal val="visible"/>
                                      </p:to>
                                    </p:set>
                                    <p:animEffect filter="fade" transition="in">
                                      <p:cBhvr>
                                        <p:cTn dur="1000"/>
                                        <p:tgtEl>
                                          <p:spTgt spid="26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5" st="5"/>
                                            </p:txEl>
                                          </p:spTgt>
                                        </p:tgtEl>
                                        <p:attrNameLst>
                                          <p:attrName>style.visibility</p:attrName>
                                        </p:attrNameLst>
                                      </p:cBhvr>
                                      <p:to>
                                        <p:strVal val="visible"/>
                                      </p:to>
                                    </p:set>
                                    <p:animEffect filter="fade" transition="in">
                                      <p:cBhvr>
                                        <p:cTn dur="1000"/>
                                        <p:tgtEl>
                                          <p:spTgt spid="26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6" st="6"/>
                                            </p:txEl>
                                          </p:spTgt>
                                        </p:tgtEl>
                                        <p:attrNameLst>
                                          <p:attrName>style.visibility</p:attrName>
                                        </p:attrNameLst>
                                      </p:cBhvr>
                                      <p:to>
                                        <p:strVal val="visible"/>
                                      </p:to>
                                    </p:set>
                                    <p:animEffect filter="fade" transition="in">
                                      <p:cBhvr>
                                        <p:cTn dur="1000"/>
                                        <p:tgtEl>
                                          <p:spTgt spid="264">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7"/>
          <p:cNvSpPr txBox="1"/>
          <p:nvPr>
            <p:ph type="title"/>
          </p:nvPr>
        </p:nvSpPr>
        <p:spPr>
          <a:xfrm>
            <a:off x="762000" y="381000"/>
            <a:ext cx="7543800" cy="9144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262626"/>
              </a:buClr>
              <a:buSzPts val="4400"/>
              <a:buFont typeface="Impact"/>
              <a:buNone/>
            </a:pPr>
            <a:r>
              <a:rPr lang="en-US" sz="4400"/>
              <a:t>Consequences of Tobacco Use</a:t>
            </a:r>
            <a:endParaRPr sz="4400"/>
          </a:p>
        </p:txBody>
      </p:sp>
      <p:pic>
        <p:nvPicPr>
          <p:cNvPr id="273" name="Google Shape;273;p17"/>
          <p:cNvPicPr preferRelativeResize="0"/>
          <p:nvPr>
            <p:ph idx="1" type="body"/>
          </p:nvPr>
        </p:nvPicPr>
        <p:blipFill rotWithShape="1">
          <a:blip r:embed="rId3">
            <a:alphaModFix/>
          </a:blip>
          <a:srcRect b="0" l="0" r="0" t="0"/>
          <a:stretch/>
        </p:blipFill>
        <p:spPr>
          <a:xfrm>
            <a:off x="2362200" y="1295400"/>
            <a:ext cx="4267200" cy="4800600"/>
          </a:xfrm>
          <a:prstGeom prst="rect">
            <a:avLst/>
          </a:prstGeom>
          <a:noFill/>
          <a:ln>
            <a:noFill/>
          </a:ln>
        </p:spPr>
      </p:pic>
      <p:pic>
        <p:nvPicPr>
          <p:cNvPr id="274" name="Google Shape;274;p17"/>
          <p:cNvPicPr preferRelativeResize="0"/>
          <p:nvPr/>
        </p:nvPicPr>
        <p:blipFill rotWithShape="1">
          <a:blip r:embed="rId4">
            <a:alphaModFix/>
          </a:blip>
          <a:srcRect b="0" l="9091" r="0" t="0"/>
          <a:stretch/>
        </p:blipFill>
        <p:spPr>
          <a:xfrm>
            <a:off x="0" y="5791200"/>
            <a:ext cx="1219200" cy="1066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8"/>
          <p:cNvSpPr txBox="1"/>
          <p:nvPr>
            <p:ph type="title"/>
          </p:nvPr>
        </p:nvSpPr>
        <p:spPr>
          <a:xfrm>
            <a:off x="762000" y="381000"/>
            <a:ext cx="7620000" cy="9144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262626"/>
              </a:buClr>
              <a:buSzPts val="5400"/>
              <a:buFont typeface="Impact"/>
              <a:buNone/>
            </a:pPr>
            <a:r>
              <a:rPr lang="en-US"/>
              <a:t>Tobacco Smoke</a:t>
            </a:r>
            <a:endParaRPr/>
          </a:p>
        </p:txBody>
      </p:sp>
      <p:pic>
        <p:nvPicPr>
          <p:cNvPr id="281" name="Google Shape;281;p18"/>
          <p:cNvPicPr preferRelativeResize="0"/>
          <p:nvPr/>
        </p:nvPicPr>
        <p:blipFill rotWithShape="1">
          <a:blip r:embed="rId3">
            <a:alphaModFix/>
          </a:blip>
          <a:srcRect b="0" l="9091" r="0" t="0"/>
          <a:stretch/>
        </p:blipFill>
        <p:spPr>
          <a:xfrm>
            <a:off x="0" y="5791200"/>
            <a:ext cx="1219200" cy="1066800"/>
          </a:xfrm>
          <a:prstGeom prst="rect">
            <a:avLst/>
          </a:prstGeom>
          <a:noFill/>
          <a:ln>
            <a:noFill/>
          </a:ln>
        </p:spPr>
      </p:pic>
      <p:sp>
        <p:nvSpPr>
          <p:cNvPr id="282" name="Google Shape;282;p18"/>
          <p:cNvSpPr txBox="1"/>
          <p:nvPr/>
        </p:nvSpPr>
        <p:spPr>
          <a:xfrm>
            <a:off x="762000" y="381000"/>
            <a:ext cx="7620000" cy="990600"/>
          </a:xfrm>
          <a:prstGeom prst="rect">
            <a:avLst/>
          </a:prstGeom>
          <a:noFill/>
          <a:ln>
            <a:noFill/>
          </a:ln>
        </p:spPr>
        <p:txBody>
          <a:bodyPr anchorCtr="0" anchor="b" bIns="45700" lIns="91425" spcFirstLastPara="1" rIns="91425" wrap="square" tIns="45700">
            <a:normAutofit fontScale="97500"/>
          </a:bodyPr>
          <a:lstStyle/>
          <a:p>
            <a:pPr indent="0" lvl="0" marL="0" marR="0" rtl="0" algn="ctr">
              <a:spcBef>
                <a:spcPts val="0"/>
              </a:spcBef>
              <a:spcAft>
                <a:spcPts val="0"/>
              </a:spcAft>
              <a:buClr>
                <a:srgbClr val="262626"/>
              </a:buClr>
              <a:buSzPct val="100000"/>
              <a:buFont typeface="Impact"/>
              <a:buNone/>
            </a:pPr>
            <a:r>
              <a:t/>
            </a:r>
            <a:endParaRPr sz="5400">
              <a:solidFill>
                <a:srgbClr val="262626"/>
              </a:solidFill>
              <a:latin typeface="Impact"/>
              <a:ea typeface="Impact"/>
              <a:cs typeface="Impact"/>
              <a:sym typeface="Impact"/>
            </a:endParaRPr>
          </a:p>
        </p:txBody>
      </p:sp>
      <p:pic>
        <p:nvPicPr>
          <p:cNvPr id="283" name="Google Shape;283;p18"/>
          <p:cNvPicPr preferRelativeResize="0"/>
          <p:nvPr/>
        </p:nvPicPr>
        <p:blipFill rotWithShape="1">
          <a:blip r:embed="rId3">
            <a:alphaModFix/>
          </a:blip>
          <a:srcRect b="0" l="9091" r="0" t="0"/>
          <a:stretch/>
        </p:blipFill>
        <p:spPr>
          <a:xfrm>
            <a:off x="0" y="5791200"/>
            <a:ext cx="1219200" cy="1066800"/>
          </a:xfrm>
          <a:prstGeom prst="rect">
            <a:avLst/>
          </a:prstGeom>
          <a:noFill/>
          <a:ln>
            <a:noFill/>
          </a:ln>
        </p:spPr>
      </p:pic>
      <p:pic>
        <p:nvPicPr>
          <p:cNvPr id="284" name="Google Shape;284;p18"/>
          <p:cNvPicPr preferRelativeResize="0"/>
          <p:nvPr/>
        </p:nvPicPr>
        <p:blipFill rotWithShape="1">
          <a:blip r:embed="rId4">
            <a:alphaModFix/>
          </a:blip>
          <a:srcRect b="0" l="0" r="0" t="0"/>
          <a:stretch/>
        </p:blipFill>
        <p:spPr>
          <a:xfrm>
            <a:off x="744463" y="2086714"/>
            <a:ext cx="3522738" cy="3729885"/>
          </a:xfrm>
          <a:prstGeom prst="rect">
            <a:avLst/>
          </a:prstGeom>
          <a:noFill/>
          <a:ln>
            <a:noFill/>
          </a:ln>
        </p:spPr>
      </p:pic>
      <p:pic>
        <p:nvPicPr>
          <p:cNvPr descr="C:\Users\paul.richardson\AppData\Local\Microsoft\Windows\Temporary Internet Files\Content.IE5\CDBQUAKG\pig-pen-lrg[1].jpg" id="285" name="Google Shape;285;p18"/>
          <p:cNvPicPr preferRelativeResize="0"/>
          <p:nvPr/>
        </p:nvPicPr>
        <p:blipFill rotWithShape="1">
          <a:blip r:embed="rId5">
            <a:alphaModFix/>
          </a:blip>
          <a:srcRect b="0" l="0" r="0" t="0"/>
          <a:stretch/>
        </p:blipFill>
        <p:spPr>
          <a:xfrm>
            <a:off x="4724400" y="2086714"/>
            <a:ext cx="3522738" cy="3729886"/>
          </a:xfrm>
          <a:prstGeom prst="rect">
            <a:avLst/>
          </a:prstGeom>
          <a:noFill/>
          <a:ln>
            <a:noFill/>
          </a:ln>
        </p:spPr>
      </p:pic>
      <p:cxnSp>
        <p:nvCxnSpPr>
          <p:cNvPr id="286" name="Google Shape;286;p18"/>
          <p:cNvCxnSpPr/>
          <p:nvPr/>
        </p:nvCxnSpPr>
        <p:spPr>
          <a:xfrm>
            <a:off x="4495800" y="1524000"/>
            <a:ext cx="0" cy="4572000"/>
          </a:xfrm>
          <a:prstGeom prst="straightConnector1">
            <a:avLst/>
          </a:prstGeom>
          <a:noFill/>
          <a:ln cap="flat" cmpd="sng" w="15875">
            <a:solidFill>
              <a:schemeClr val="accent1"/>
            </a:solidFill>
            <a:prstDash val="solid"/>
            <a:round/>
            <a:headEnd len="sm" w="sm" type="none"/>
            <a:tailEnd len="sm" w="sm" type="none"/>
          </a:ln>
        </p:spPr>
      </p:cxnSp>
      <p:cxnSp>
        <p:nvCxnSpPr>
          <p:cNvPr id="287" name="Google Shape;287;p18"/>
          <p:cNvCxnSpPr/>
          <p:nvPr/>
        </p:nvCxnSpPr>
        <p:spPr>
          <a:xfrm>
            <a:off x="609600" y="1371600"/>
            <a:ext cx="3810000" cy="0"/>
          </a:xfrm>
          <a:prstGeom prst="straightConnector1">
            <a:avLst/>
          </a:prstGeom>
          <a:noFill/>
          <a:ln cap="flat" cmpd="sng" w="15875">
            <a:solidFill>
              <a:schemeClr val="accent1"/>
            </a:solidFill>
            <a:prstDash val="solid"/>
            <a:round/>
            <a:headEnd len="sm" w="sm" type="none"/>
            <a:tailEnd len="sm" w="sm" type="none"/>
          </a:ln>
        </p:spPr>
      </p:cxnSp>
      <p:cxnSp>
        <p:nvCxnSpPr>
          <p:cNvPr id="288" name="Google Shape;288;p18"/>
          <p:cNvCxnSpPr/>
          <p:nvPr/>
        </p:nvCxnSpPr>
        <p:spPr>
          <a:xfrm>
            <a:off x="4580769" y="1386114"/>
            <a:ext cx="3810000" cy="0"/>
          </a:xfrm>
          <a:prstGeom prst="straightConnector1">
            <a:avLst/>
          </a:prstGeom>
          <a:noFill/>
          <a:ln cap="flat" cmpd="sng" w="15875">
            <a:solidFill>
              <a:schemeClr val="accent1"/>
            </a:solidFill>
            <a:prstDash val="solid"/>
            <a:round/>
            <a:headEnd len="sm" w="sm" type="none"/>
            <a:tailEnd len="sm" w="sm" type="none"/>
          </a:ln>
        </p:spPr>
      </p:cxnSp>
      <p:sp>
        <p:nvSpPr>
          <p:cNvPr id="289" name="Google Shape;289;p18"/>
          <p:cNvSpPr txBox="1"/>
          <p:nvPr/>
        </p:nvSpPr>
        <p:spPr>
          <a:xfrm>
            <a:off x="1362832" y="1501941"/>
            <a:ext cx="22860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Impact"/>
                <a:ea typeface="Impact"/>
                <a:cs typeface="Impact"/>
                <a:sym typeface="Impact"/>
              </a:rPr>
              <a:t>Secondhand</a:t>
            </a:r>
            <a:endParaRPr sz="3200">
              <a:solidFill>
                <a:schemeClr val="dk1"/>
              </a:solidFill>
              <a:latin typeface="Impact"/>
              <a:ea typeface="Impact"/>
              <a:cs typeface="Impact"/>
              <a:sym typeface="Impact"/>
            </a:endParaRPr>
          </a:p>
        </p:txBody>
      </p:sp>
      <p:sp>
        <p:nvSpPr>
          <p:cNvPr id="290" name="Google Shape;290;p18"/>
          <p:cNvSpPr txBox="1"/>
          <p:nvPr/>
        </p:nvSpPr>
        <p:spPr>
          <a:xfrm>
            <a:off x="5461453" y="1501940"/>
            <a:ext cx="204863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Impact"/>
                <a:ea typeface="Impact"/>
                <a:cs typeface="Impact"/>
                <a:sym typeface="Impact"/>
              </a:rPr>
              <a:t>Third-hand</a:t>
            </a:r>
            <a:endParaRPr sz="3200">
              <a:solidFill>
                <a:schemeClr val="dk1"/>
              </a:solidFill>
              <a:latin typeface="Impact"/>
              <a:ea typeface="Impact"/>
              <a:cs typeface="Impact"/>
              <a:sym typeface="Impac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20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5"/>
                                        </p:tgtEl>
                                        <p:attrNameLst>
                                          <p:attrName>style.visibility</p:attrName>
                                        </p:attrNameLst>
                                      </p:cBhvr>
                                      <p:to>
                                        <p:strVal val="visible"/>
                                      </p:to>
                                    </p:set>
                                    <p:anim calcmode="lin" valueType="num">
                                      <p:cBhvr additive="base">
                                        <p:cTn dur="1000"/>
                                        <p:tgtEl>
                                          <p:spTgt spid="28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95" name="Shape 295"/>
        <p:cNvGrpSpPr/>
        <p:nvPr/>
      </p:nvGrpSpPr>
      <p:grpSpPr>
        <a:xfrm>
          <a:off x="0" y="0"/>
          <a:ext cx="0" cy="0"/>
          <a:chOff x="0" y="0"/>
          <a:chExt cx="0" cy="0"/>
        </a:xfrm>
      </p:grpSpPr>
      <p:sp>
        <p:nvSpPr>
          <p:cNvPr id="296" name="Google Shape;296;p19"/>
          <p:cNvSpPr txBox="1"/>
          <p:nvPr>
            <p:ph type="title"/>
          </p:nvPr>
        </p:nvSpPr>
        <p:spPr>
          <a:xfrm>
            <a:off x="762000" y="381000"/>
            <a:ext cx="7543800" cy="9906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rgbClr val="262626"/>
              </a:buClr>
              <a:buSzPct val="100000"/>
              <a:buFont typeface="Impact"/>
              <a:buNone/>
            </a:pPr>
            <a:r>
              <a:rPr lang="en-US"/>
              <a:t>What is Third-hand Smoke?</a:t>
            </a:r>
            <a:endParaRPr/>
          </a:p>
        </p:txBody>
      </p:sp>
      <p:sp>
        <p:nvSpPr>
          <p:cNvPr id="297" name="Google Shape;297;p19"/>
          <p:cNvSpPr txBox="1"/>
          <p:nvPr>
            <p:ph idx="1" type="body"/>
          </p:nvPr>
        </p:nvSpPr>
        <p:spPr>
          <a:xfrm>
            <a:off x="762000" y="1600200"/>
            <a:ext cx="7543800" cy="4191000"/>
          </a:xfrm>
          <a:prstGeom prst="rect">
            <a:avLst/>
          </a:prstGeom>
          <a:noFill/>
          <a:ln>
            <a:noFill/>
          </a:ln>
        </p:spPr>
        <p:txBody>
          <a:bodyPr anchorCtr="0" anchor="ctr" bIns="45700" lIns="91425" spcFirstLastPara="1" rIns="91425" wrap="square" tIns="45700">
            <a:noAutofit/>
          </a:bodyPr>
          <a:lstStyle/>
          <a:p>
            <a:pPr indent="-274320" lvl="0" marL="274320" rtl="0" algn="l">
              <a:spcBef>
                <a:spcPts val="0"/>
              </a:spcBef>
              <a:spcAft>
                <a:spcPts val="0"/>
              </a:spcAft>
              <a:buSzPts val="3000"/>
              <a:buChar char="•"/>
            </a:pPr>
            <a:r>
              <a:rPr lang="en-US" sz="3000"/>
              <a:t>Third-hand smoke can be found on/in:</a:t>
            </a:r>
            <a:endParaRPr/>
          </a:p>
          <a:p>
            <a:pPr indent="-274319" lvl="1" marL="594360" rtl="0" algn="l">
              <a:spcBef>
                <a:spcPts val="520"/>
              </a:spcBef>
              <a:spcAft>
                <a:spcPts val="0"/>
              </a:spcAft>
              <a:buSzPts val="2600"/>
              <a:buChar char="•"/>
            </a:pPr>
            <a:r>
              <a:rPr lang="en-US" sz="2600"/>
              <a:t>Clothes</a:t>
            </a:r>
            <a:endParaRPr/>
          </a:p>
          <a:p>
            <a:pPr indent="-274319" lvl="1" marL="594360" rtl="0" algn="l">
              <a:spcBef>
                <a:spcPts val="520"/>
              </a:spcBef>
              <a:spcAft>
                <a:spcPts val="0"/>
              </a:spcAft>
              <a:buSzPts val="2600"/>
              <a:buChar char="•"/>
            </a:pPr>
            <a:r>
              <a:rPr lang="en-US" sz="2600"/>
              <a:t>Furniture</a:t>
            </a:r>
            <a:endParaRPr/>
          </a:p>
          <a:p>
            <a:pPr indent="-274319" lvl="1" marL="594360" rtl="0" algn="l">
              <a:spcBef>
                <a:spcPts val="520"/>
              </a:spcBef>
              <a:spcAft>
                <a:spcPts val="0"/>
              </a:spcAft>
              <a:buSzPts val="2600"/>
              <a:buChar char="•"/>
            </a:pPr>
            <a:r>
              <a:rPr lang="en-US" sz="2600"/>
              <a:t>Curtains</a:t>
            </a:r>
            <a:endParaRPr/>
          </a:p>
          <a:p>
            <a:pPr indent="-274319" lvl="1" marL="594360" rtl="0" algn="l">
              <a:spcBef>
                <a:spcPts val="520"/>
              </a:spcBef>
              <a:spcAft>
                <a:spcPts val="0"/>
              </a:spcAft>
              <a:buSzPts val="2600"/>
              <a:buChar char="•"/>
            </a:pPr>
            <a:r>
              <a:rPr lang="en-US" sz="2600"/>
              <a:t>Walls</a:t>
            </a:r>
            <a:endParaRPr/>
          </a:p>
          <a:p>
            <a:pPr indent="-274319" lvl="1" marL="594360" rtl="0" algn="l">
              <a:spcBef>
                <a:spcPts val="520"/>
              </a:spcBef>
              <a:spcAft>
                <a:spcPts val="0"/>
              </a:spcAft>
              <a:buSzPts val="2600"/>
              <a:buChar char="•"/>
            </a:pPr>
            <a:r>
              <a:rPr lang="en-US" sz="2600"/>
              <a:t>Bedding</a:t>
            </a:r>
            <a:endParaRPr/>
          </a:p>
          <a:p>
            <a:pPr indent="-274319" lvl="1" marL="594360" rtl="0" algn="l">
              <a:spcBef>
                <a:spcPts val="520"/>
              </a:spcBef>
              <a:spcAft>
                <a:spcPts val="0"/>
              </a:spcAft>
              <a:buSzPts val="2600"/>
              <a:buChar char="•"/>
            </a:pPr>
            <a:r>
              <a:rPr lang="en-US" sz="2600"/>
              <a:t>Carpets</a:t>
            </a:r>
            <a:endParaRPr/>
          </a:p>
          <a:p>
            <a:pPr indent="-274319" lvl="1" marL="594360" rtl="0" algn="l">
              <a:spcBef>
                <a:spcPts val="520"/>
              </a:spcBef>
              <a:spcAft>
                <a:spcPts val="0"/>
              </a:spcAft>
              <a:buSzPts val="2600"/>
              <a:buChar char="•"/>
            </a:pPr>
            <a:r>
              <a:rPr lang="en-US" sz="2600"/>
              <a:t>Vehicles</a:t>
            </a:r>
            <a:endParaRPr/>
          </a:p>
        </p:txBody>
      </p:sp>
      <p:pic>
        <p:nvPicPr>
          <p:cNvPr id="298" name="Google Shape;298;p19"/>
          <p:cNvPicPr preferRelativeResize="0"/>
          <p:nvPr/>
        </p:nvPicPr>
        <p:blipFill rotWithShape="1">
          <a:blip r:embed="rId3">
            <a:alphaModFix/>
          </a:blip>
          <a:srcRect b="0" l="9091" r="0" t="0"/>
          <a:stretch/>
        </p:blipFill>
        <p:spPr>
          <a:xfrm>
            <a:off x="0" y="5791200"/>
            <a:ext cx="1219200" cy="1066800"/>
          </a:xfrm>
          <a:prstGeom prst="rect">
            <a:avLst/>
          </a:prstGeom>
          <a:noFill/>
          <a:ln>
            <a:noFill/>
          </a:ln>
        </p:spPr>
      </p:pic>
      <p:pic>
        <p:nvPicPr>
          <p:cNvPr descr="C:\Users\paul.richardson\AppData\Local\Microsoft\Windows\Temporary Internet Files\Content.IE5\CDBQUAKG\pig-pen-lrg[1].jpg" id="299" name="Google Shape;299;p19"/>
          <p:cNvPicPr preferRelativeResize="0"/>
          <p:nvPr/>
        </p:nvPicPr>
        <p:blipFill rotWithShape="1">
          <a:blip r:embed="rId4">
            <a:alphaModFix/>
          </a:blip>
          <a:srcRect b="0" l="0" r="0" t="0"/>
          <a:stretch/>
        </p:blipFill>
        <p:spPr>
          <a:xfrm>
            <a:off x="5029200" y="2438400"/>
            <a:ext cx="3124200" cy="335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7">
                                            <p:txEl>
                                              <p:pRg end="0" st="0"/>
                                            </p:txEl>
                                          </p:spTgt>
                                        </p:tgtEl>
                                        <p:attrNameLst>
                                          <p:attrName>style.visibility</p:attrName>
                                        </p:attrNameLst>
                                      </p:cBhvr>
                                      <p:to>
                                        <p:strVal val="visible"/>
                                      </p:to>
                                    </p:set>
                                    <p:anim calcmode="lin" valueType="num">
                                      <p:cBhvr additive="base">
                                        <p:cTn dur="1000"/>
                                        <p:tgtEl>
                                          <p:spTgt spid="29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7">
                                            <p:txEl>
                                              <p:pRg end="1" st="1"/>
                                            </p:txEl>
                                          </p:spTgt>
                                        </p:tgtEl>
                                        <p:attrNameLst>
                                          <p:attrName>style.visibility</p:attrName>
                                        </p:attrNameLst>
                                      </p:cBhvr>
                                      <p:to>
                                        <p:strVal val="visible"/>
                                      </p:to>
                                    </p:set>
                                    <p:anim calcmode="lin" valueType="num">
                                      <p:cBhvr additive="base">
                                        <p:cTn dur="1000"/>
                                        <p:tgtEl>
                                          <p:spTgt spid="29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7">
                                            <p:txEl>
                                              <p:pRg end="2" st="2"/>
                                            </p:txEl>
                                          </p:spTgt>
                                        </p:tgtEl>
                                        <p:attrNameLst>
                                          <p:attrName>style.visibility</p:attrName>
                                        </p:attrNameLst>
                                      </p:cBhvr>
                                      <p:to>
                                        <p:strVal val="visible"/>
                                      </p:to>
                                    </p:set>
                                    <p:anim calcmode="lin" valueType="num">
                                      <p:cBhvr additive="base">
                                        <p:cTn dur="1000"/>
                                        <p:tgtEl>
                                          <p:spTgt spid="29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7">
                                            <p:txEl>
                                              <p:pRg end="3" st="3"/>
                                            </p:txEl>
                                          </p:spTgt>
                                        </p:tgtEl>
                                        <p:attrNameLst>
                                          <p:attrName>style.visibility</p:attrName>
                                        </p:attrNameLst>
                                      </p:cBhvr>
                                      <p:to>
                                        <p:strVal val="visible"/>
                                      </p:to>
                                    </p:set>
                                    <p:anim calcmode="lin" valueType="num">
                                      <p:cBhvr additive="base">
                                        <p:cTn dur="1000"/>
                                        <p:tgtEl>
                                          <p:spTgt spid="29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7">
                                            <p:txEl>
                                              <p:pRg end="4" st="4"/>
                                            </p:txEl>
                                          </p:spTgt>
                                        </p:tgtEl>
                                        <p:attrNameLst>
                                          <p:attrName>style.visibility</p:attrName>
                                        </p:attrNameLst>
                                      </p:cBhvr>
                                      <p:to>
                                        <p:strVal val="visible"/>
                                      </p:to>
                                    </p:set>
                                    <p:anim calcmode="lin" valueType="num">
                                      <p:cBhvr additive="base">
                                        <p:cTn dur="1000"/>
                                        <p:tgtEl>
                                          <p:spTgt spid="297">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7">
                                            <p:txEl>
                                              <p:pRg end="5" st="5"/>
                                            </p:txEl>
                                          </p:spTgt>
                                        </p:tgtEl>
                                        <p:attrNameLst>
                                          <p:attrName>style.visibility</p:attrName>
                                        </p:attrNameLst>
                                      </p:cBhvr>
                                      <p:to>
                                        <p:strVal val="visible"/>
                                      </p:to>
                                    </p:set>
                                    <p:anim calcmode="lin" valueType="num">
                                      <p:cBhvr additive="base">
                                        <p:cTn dur="1000"/>
                                        <p:tgtEl>
                                          <p:spTgt spid="297">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7">
                                            <p:txEl>
                                              <p:pRg end="6" st="6"/>
                                            </p:txEl>
                                          </p:spTgt>
                                        </p:tgtEl>
                                        <p:attrNameLst>
                                          <p:attrName>style.visibility</p:attrName>
                                        </p:attrNameLst>
                                      </p:cBhvr>
                                      <p:to>
                                        <p:strVal val="visible"/>
                                      </p:to>
                                    </p:set>
                                    <p:anim calcmode="lin" valueType="num">
                                      <p:cBhvr additive="base">
                                        <p:cTn dur="1000"/>
                                        <p:tgtEl>
                                          <p:spTgt spid="297">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7">
                                            <p:txEl>
                                              <p:pRg end="7" st="7"/>
                                            </p:txEl>
                                          </p:spTgt>
                                        </p:tgtEl>
                                        <p:attrNameLst>
                                          <p:attrName>style.visibility</p:attrName>
                                        </p:attrNameLst>
                                      </p:cBhvr>
                                      <p:to>
                                        <p:strVal val="visible"/>
                                      </p:to>
                                    </p:set>
                                    <p:anim calcmode="lin" valueType="num">
                                      <p:cBhvr additive="base">
                                        <p:cTn dur="1000"/>
                                        <p:tgtEl>
                                          <p:spTgt spid="297">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99"/>
                                        </p:tgtEl>
                                        <p:attrNameLst>
                                          <p:attrName>style.visibility</p:attrName>
                                        </p:attrNameLst>
                                      </p:cBhvr>
                                      <p:to>
                                        <p:strVal val="visible"/>
                                      </p:to>
                                    </p:set>
                                    <p:anim calcmode="lin" valueType="num">
                                      <p:cBhvr additive="base">
                                        <p:cTn dur="1000"/>
                                        <p:tgtEl>
                                          <p:spTgt spid="29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txBox="1"/>
          <p:nvPr>
            <p:ph type="title"/>
          </p:nvPr>
        </p:nvSpPr>
        <p:spPr>
          <a:xfrm>
            <a:off x="762000" y="381000"/>
            <a:ext cx="7543800" cy="10668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262626"/>
              </a:buClr>
              <a:buSzPts val="5400"/>
              <a:buFont typeface="Impact"/>
              <a:buNone/>
            </a:pPr>
            <a:r>
              <a:rPr lang="en-US"/>
              <a:t>Topics</a:t>
            </a:r>
            <a:endParaRPr/>
          </a:p>
        </p:txBody>
      </p:sp>
      <p:pic>
        <p:nvPicPr>
          <p:cNvPr id="107" name="Google Shape;107;p2"/>
          <p:cNvPicPr preferRelativeResize="0"/>
          <p:nvPr/>
        </p:nvPicPr>
        <p:blipFill rotWithShape="1">
          <a:blip r:embed="rId3">
            <a:alphaModFix/>
          </a:blip>
          <a:srcRect b="0" l="9091" r="0" t="0"/>
          <a:stretch/>
        </p:blipFill>
        <p:spPr>
          <a:xfrm>
            <a:off x="0" y="5791200"/>
            <a:ext cx="1219200" cy="1066800"/>
          </a:xfrm>
          <a:prstGeom prst="rect">
            <a:avLst/>
          </a:prstGeom>
          <a:noFill/>
          <a:ln>
            <a:noFill/>
          </a:ln>
        </p:spPr>
      </p:pic>
      <p:sp>
        <p:nvSpPr>
          <p:cNvPr id="108" name="Google Shape;108;p2"/>
          <p:cNvSpPr txBox="1"/>
          <p:nvPr>
            <p:ph idx="1" type="body"/>
          </p:nvPr>
        </p:nvSpPr>
        <p:spPr>
          <a:xfrm>
            <a:off x="3886200" y="1905000"/>
            <a:ext cx="4724400" cy="4211638"/>
          </a:xfrm>
          <a:prstGeom prst="rect">
            <a:avLst/>
          </a:prstGeom>
          <a:noFill/>
          <a:ln>
            <a:noFill/>
          </a:ln>
        </p:spPr>
        <p:txBody>
          <a:bodyPr anchorCtr="0" anchor="ctr" bIns="45700" lIns="91425" spcFirstLastPara="1" rIns="91425" wrap="square" tIns="45700">
            <a:noAutofit/>
          </a:bodyPr>
          <a:lstStyle/>
          <a:p>
            <a:pPr indent="-274320" lvl="0" marL="274320" rtl="0" algn="l">
              <a:spcBef>
                <a:spcPts val="0"/>
              </a:spcBef>
              <a:spcAft>
                <a:spcPts val="0"/>
              </a:spcAft>
              <a:buSzPts val="4000"/>
              <a:buChar char="•"/>
            </a:pPr>
            <a:r>
              <a:rPr b="1" lang="en-US" sz="4000">
                <a:solidFill>
                  <a:schemeClr val="dk1"/>
                </a:solidFill>
              </a:rPr>
              <a:t>We will learn about</a:t>
            </a:r>
            <a:endParaRPr/>
          </a:p>
          <a:p>
            <a:pPr indent="-274319" lvl="1" marL="594360" rtl="0" algn="l">
              <a:spcBef>
                <a:spcPts val="640"/>
              </a:spcBef>
              <a:spcAft>
                <a:spcPts val="0"/>
              </a:spcAft>
              <a:buSzPts val="3200"/>
              <a:buChar char="•"/>
            </a:pPr>
            <a:r>
              <a:rPr b="1" lang="en-US" sz="3200">
                <a:solidFill>
                  <a:schemeClr val="dk1"/>
                </a:solidFill>
              </a:rPr>
              <a:t>#WeDontPuff </a:t>
            </a:r>
            <a:endParaRPr b="1" sz="3200">
              <a:solidFill>
                <a:schemeClr val="dk1"/>
              </a:solidFill>
            </a:endParaRPr>
          </a:p>
          <a:p>
            <a:pPr indent="-274319" lvl="1" marL="594360" rtl="0" algn="l">
              <a:spcBef>
                <a:spcPts val="640"/>
              </a:spcBef>
              <a:spcAft>
                <a:spcPts val="0"/>
              </a:spcAft>
              <a:buSzPts val="3200"/>
              <a:buChar char="•"/>
            </a:pPr>
            <a:r>
              <a:rPr b="1" lang="en-US" sz="3200">
                <a:solidFill>
                  <a:schemeClr val="dk1"/>
                </a:solidFill>
              </a:rPr>
              <a:t>Tobacco, vaping,  secondhand and third-hand smoke</a:t>
            </a:r>
            <a:endParaRPr/>
          </a:p>
          <a:p>
            <a:pPr indent="-274319" lvl="1" marL="594360" rtl="0" algn="l">
              <a:spcBef>
                <a:spcPts val="640"/>
              </a:spcBef>
              <a:spcAft>
                <a:spcPts val="0"/>
              </a:spcAft>
              <a:buSzPts val="3200"/>
              <a:buChar char="•"/>
            </a:pPr>
            <a:r>
              <a:rPr b="1" lang="en-US" sz="3200">
                <a:solidFill>
                  <a:schemeClr val="dk1"/>
                </a:solidFill>
              </a:rPr>
              <a:t>Saying “NO” to tobacco use</a:t>
            </a:r>
            <a:endParaRPr b="1" sz="3200">
              <a:solidFill>
                <a:schemeClr val="dk1"/>
              </a:solidFill>
            </a:endParaRPr>
          </a:p>
        </p:txBody>
      </p:sp>
      <p:grpSp>
        <p:nvGrpSpPr>
          <p:cNvPr id="109" name="Google Shape;109;p2"/>
          <p:cNvGrpSpPr/>
          <p:nvPr/>
        </p:nvGrpSpPr>
        <p:grpSpPr>
          <a:xfrm>
            <a:off x="554876" y="1990659"/>
            <a:ext cx="2965674" cy="2987376"/>
            <a:chOff x="448631" y="1990659"/>
            <a:chExt cx="2965674" cy="2987376"/>
          </a:xfrm>
        </p:grpSpPr>
        <p:grpSp>
          <p:nvGrpSpPr>
            <p:cNvPr id="110" name="Google Shape;110;p2"/>
            <p:cNvGrpSpPr/>
            <p:nvPr/>
          </p:nvGrpSpPr>
          <p:grpSpPr>
            <a:xfrm>
              <a:off x="609600" y="2274825"/>
              <a:ext cx="2804706" cy="2703210"/>
              <a:chOff x="1570653" y="2133602"/>
              <a:chExt cx="3523862" cy="3396342"/>
            </a:xfrm>
          </p:grpSpPr>
          <p:grpSp>
            <p:nvGrpSpPr>
              <p:cNvPr id="111" name="Google Shape;111;p2"/>
              <p:cNvGrpSpPr/>
              <p:nvPr/>
            </p:nvGrpSpPr>
            <p:grpSpPr>
              <a:xfrm>
                <a:off x="1570653" y="2133602"/>
                <a:ext cx="3523862" cy="3396342"/>
                <a:chOff x="-3200400" y="336331"/>
                <a:chExt cx="6400800" cy="6400800"/>
              </a:xfrm>
            </p:grpSpPr>
            <p:sp>
              <p:nvSpPr>
                <p:cNvPr id="112" name="Google Shape;112;p2"/>
                <p:cNvSpPr/>
                <p:nvPr/>
              </p:nvSpPr>
              <p:spPr>
                <a:xfrm>
                  <a:off x="-3200400" y="336331"/>
                  <a:ext cx="6400800" cy="6400800"/>
                </a:xfrm>
                <a:prstGeom prst="ellipse">
                  <a:avLst/>
                </a:prstGeom>
                <a:solidFill>
                  <a:schemeClr val="accent1"/>
                </a:solidFill>
                <a:ln cap="flat" cmpd="sng" w="222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13" name="Google Shape;113;p2"/>
                <p:cNvSpPr/>
                <p:nvPr/>
              </p:nvSpPr>
              <p:spPr>
                <a:xfrm>
                  <a:off x="-2743200" y="793531"/>
                  <a:ext cx="5486400" cy="5486400"/>
                </a:xfrm>
                <a:prstGeom prst="ellipse">
                  <a:avLst/>
                </a:prstGeom>
                <a:solidFill>
                  <a:schemeClr val="lt1"/>
                </a:solidFill>
                <a:ln cap="flat" cmpd="sng" w="222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14" name="Google Shape;114;p2"/>
                <p:cNvSpPr/>
                <p:nvPr/>
              </p:nvSpPr>
              <p:spPr>
                <a:xfrm>
                  <a:off x="-2286000" y="1250731"/>
                  <a:ext cx="4572000" cy="4572000"/>
                </a:xfrm>
                <a:prstGeom prst="ellipse">
                  <a:avLst/>
                </a:prstGeom>
                <a:solidFill>
                  <a:schemeClr val="accent1"/>
                </a:solidFill>
                <a:ln cap="flat" cmpd="sng" w="222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15" name="Google Shape;115;p2"/>
                <p:cNvSpPr/>
                <p:nvPr/>
              </p:nvSpPr>
              <p:spPr>
                <a:xfrm>
                  <a:off x="-1828800" y="1707931"/>
                  <a:ext cx="3657600" cy="3657600"/>
                </a:xfrm>
                <a:prstGeom prst="ellipse">
                  <a:avLst/>
                </a:prstGeom>
                <a:solidFill>
                  <a:schemeClr val="lt1"/>
                </a:solidFill>
                <a:ln cap="flat" cmpd="sng" w="222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16" name="Google Shape;116;p2"/>
                <p:cNvSpPr/>
                <p:nvPr/>
              </p:nvSpPr>
              <p:spPr>
                <a:xfrm>
                  <a:off x="-1371600" y="2165131"/>
                  <a:ext cx="2743200" cy="2743200"/>
                </a:xfrm>
                <a:prstGeom prst="ellipse">
                  <a:avLst/>
                </a:prstGeom>
                <a:solidFill>
                  <a:schemeClr val="accent1"/>
                </a:solidFill>
                <a:ln cap="flat" cmpd="sng" w="222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17" name="Google Shape;117;p2"/>
                <p:cNvSpPr/>
                <p:nvPr/>
              </p:nvSpPr>
              <p:spPr>
                <a:xfrm>
                  <a:off x="-914400" y="2622331"/>
                  <a:ext cx="1828800" cy="1828800"/>
                </a:xfrm>
                <a:prstGeom prst="ellipse">
                  <a:avLst/>
                </a:prstGeom>
                <a:solidFill>
                  <a:schemeClr val="lt1"/>
                </a:solidFill>
                <a:ln cap="flat" cmpd="sng" w="222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grpSp>
          <p:sp>
            <p:nvSpPr>
              <p:cNvPr id="118" name="Google Shape;118;p2"/>
              <p:cNvSpPr/>
              <p:nvPr/>
            </p:nvSpPr>
            <p:spPr>
              <a:xfrm>
                <a:off x="3103983" y="3603172"/>
                <a:ext cx="457200" cy="457200"/>
              </a:xfrm>
              <a:prstGeom prst="ellipse">
                <a:avLst/>
              </a:prstGeom>
              <a:solidFill>
                <a:schemeClr val="accent1"/>
              </a:solidFill>
              <a:ln cap="flat" cmpd="sng" w="222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grpSp>
        <p:grpSp>
          <p:nvGrpSpPr>
            <p:cNvPr id="119" name="Google Shape;119;p2"/>
            <p:cNvGrpSpPr/>
            <p:nvPr/>
          </p:nvGrpSpPr>
          <p:grpSpPr>
            <a:xfrm rot="2809271">
              <a:off x="288099" y="2672342"/>
              <a:ext cx="2066333" cy="454351"/>
              <a:chOff x="-2971800" y="4453664"/>
              <a:chExt cx="6498074" cy="1337536"/>
            </a:xfrm>
          </p:grpSpPr>
          <p:sp>
            <p:nvSpPr>
              <p:cNvPr id="120" name="Google Shape;120;p2"/>
              <p:cNvSpPr/>
              <p:nvPr/>
            </p:nvSpPr>
            <p:spPr>
              <a:xfrm>
                <a:off x="-2971800" y="4925410"/>
                <a:ext cx="6498074" cy="381000"/>
              </a:xfrm>
              <a:prstGeom prst="roundRect">
                <a:avLst>
                  <a:gd fmla="val 16667" name="adj"/>
                </a:avLst>
              </a:prstGeom>
              <a:solidFill>
                <a:schemeClr val="dk1"/>
              </a:solidFill>
              <a:ln cap="flat" cmpd="sng" w="222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21" name="Google Shape;121;p2"/>
              <p:cNvSpPr/>
              <p:nvPr/>
            </p:nvSpPr>
            <p:spPr>
              <a:xfrm>
                <a:off x="-2971800" y="5306410"/>
                <a:ext cx="1676400" cy="484790"/>
              </a:xfrm>
              <a:prstGeom prst="parallelogram">
                <a:avLst>
                  <a:gd fmla="val 99100" name="adj"/>
                </a:avLst>
              </a:prstGeom>
              <a:solidFill>
                <a:schemeClr val="dk1"/>
              </a:solidFill>
              <a:ln cap="flat" cmpd="sng" w="222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22" name="Google Shape;122;p2"/>
              <p:cNvSpPr/>
              <p:nvPr/>
            </p:nvSpPr>
            <p:spPr>
              <a:xfrm flipH="1">
                <a:off x="-2971800" y="4453664"/>
                <a:ext cx="1676400" cy="484790"/>
              </a:xfrm>
              <a:prstGeom prst="parallelogram">
                <a:avLst>
                  <a:gd fmla="val 99100" name="adj"/>
                </a:avLst>
              </a:prstGeom>
              <a:solidFill>
                <a:schemeClr val="dk1"/>
              </a:solidFill>
              <a:ln cap="flat" cmpd="sng" w="222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0" st="0"/>
                                            </p:txEl>
                                          </p:spTgt>
                                        </p:tgtEl>
                                        <p:attrNameLst>
                                          <p:attrName>style.visibility</p:attrName>
                                        </p:attrNameLst>
                                      </p:cBhvr>
                                      <p:to>
                                        <p:strVal val="visible"/>
                                      </p:to>
                                    </p:set>
                                    <p:animEffect filter="fade" transition="in">
                                      <p:cBhvr>
                                        <p:cTn dur="1500"/>
                                        <p:tgtEl>
                                          <p:spTgt spid="1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1" st="1"/>
                                            </p:txEl>
                                          </p:spTgt>
                                        </p:tgtEl>
                                        <p:attrNameLst>
                                          <p:attrName>style.visibility</p:attrName>
                                        </p:attrNameLst>
                                      </p:cBhvr>
                                      <p:to>
                                        <p:strVal val="visible"/>
                                      </p:to>
                                    </p:set>
                                    <p:animEffect filter="fade" transition="in">
                                      <p:cBhvr>
                                        <p:cTn dur="1500"/>
                                        <p:tgtEl>
                                          <p:spTgt spid="10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2" st="2"/>
                                            </p:txEl>
                                          </p:spTgt>
                                        </p:tgtEl>
                                        <p:attrNameLst>
                                          <p:attrName>style.visibility</p:attrName>
                                        </p:attrNameLst>
                                      </p:cBhvr>
                                      <p:to>
                                        <p:strVal val="visible"/>
                                      </p:to>
                                    </p:set>
                                    <p:animEffect filter="fade" transition="in">
                                      <p:cBhvr>
                                        <p:cTn dur="1500"/>
                                        <p:tgtEl>
                                          <p:spTgt spid="10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3" st="3"/>
                                            </p:txEl>
                                          </p:spTgt>
                                        </p:tgtEl>
                                        <p:attrNameLst>
                                          <p:attrName>style.visibility</p:attrName>
                                        </p:attrNameLst>
                                      </p:cBhvr>
                                      <p:to>
                                        <p:strVal val="visible"/>
                                      </p:to>
                                    </p:set>
                                    <p:animEffect filter="fade" transition="in">
                                      <p:cBhvr>
                                        <p:cTn dur="1500"/>
                                        <p:tgtEl>
                                          <p:spTgt spid="10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4" name="Shape 304"/>
        <p:cNvGrpSpPr/>
        <p:nvPr/>
      </p:nvGrpSpPr>
      <p:grpSpPr>
        <a:xfrm>
          <a:off x="0" y="0"/>
          <a:ext cx="0" cy="0"/>
          <a:chOff x="0" y="0"/>
          <a:chExt cx="0" cy="0"/>
        </a:xfrm>
      </p:grpSpPr>
      <p:sp>
        <p:nvSpPr>
          <p:cNvPr id="305" name="Google Shape;305;p20"/>
          <p:cNvSpPr txBox="1"/>
          <p:nvPr>
            <p:ph type="title"/>
          </p:nvPr>
        </p:nvSpPr>
        <p:spPr>
          <a:xfrm>
            <a:off x="762000" y="381000"/>
            <a:ext cx="7543800" cy="9906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262626"/>
              </a:buClr>
              <a:buSzPts val="5400"/>
              <a:buFont typeface="Impact"/>
              <a:buNone/>
            </a:pPr>
            <a:r>
              <a:rPr lang="en-US"/>
              <a:t>Risk Factors</a:t>
            </a:r>
            <a:endParaRPr/>
          </a:p>
        </p:txBody>
      </p:sp>
      <p:sp>
        <p:nvSpPr>
          <p:cNvPr id="306" name="Google Shape;306;p20"/>
          <p:cNvSpPr txBox="1"/>
          <p:nvPr>
            <p:ph idx="1" type="body"/>
          </p:nvPr>
        </p:nvSpPr>
        <p:spPr>
          <a:xfrm>
            <a:off x="762000" y="1524000"/>
            <a:ext cx="7543800" cy="4572000"/>
          </a:xfrm>
          <a:prstGeom prst="rect">
            <a:avLst/>
          </a:prstGeom>
          <a:noFill/>
          <a:ln>
            <a:noFill/>
          </a:ln>
        </p:spPr>
        <p:txBody>
          <a:bodyPr anchorCtr="0" anchor="ctr" bIns="45700" lIns="91425" spcFirstLastPara="1" rIns="91425" wrap="square" tIns="45700">
            <a:normAutofit/>
          </a:bodyPr>
          <a:lstStyle/>
          <a:p>
            <a:pPr indent="-274320" lvl="0" marL="274320" rtl="0" algn="l">
              <a:spcBef>
                <a:spcPts val="0"/>
              </a:spcBef>
              <a:spcAft>
                <a:spcPts val="0"/>
              </a:spcAft>
              <a:buSzPts val="3600"/>
              <a:buChar char="•"/>
            </a:pPr>
            <a:r>
              <a:rPr lang="en-US" sz="3600"/>
              <a:t>Social/Physical Environment</a:t>
            </a:r>
            <a:endParaRPr sz="3200"/>
          </a:p>
          <a:p>
            <a:pPr indent="-274320" lvl="0" marL="274320" rtl="0" algn="l">
              <a:spcBef>
                <a:spcPts val="720"/>
              </a:spcBef>
              <a:spcAft>
                <a:spcPts val="0"/>
              </a:spcAft>
              <a:buSzPts val="3600"/>
              <a:buChar char="•"/>
            </a:pPr>
            <a:r>
              <a:rPr lang="en-US" sz="3600"/>
              <a:t>Biological/Genetic Factors</a:t>
            </a:r>
            <a:endParaRPr/>
          </a:p>
          <a:p>
            <a:pPr indent="-274320" lvl="0" marL="274320" rtl="0" algn="l">
              <a:spcBef>
                <a:spcPts val="720"/>
              </a:spcBef>
              <a:spcAft>
                <a:spcPts val="0"/>
              </a:spcAft>
              <a:buSzPts val="3600"/>
              <a:buChar char="•"/>
            </a:pPr>
            <a:r>
              <a:rPr lang="en-US" sz="3600"/>
              <a:t>Mental Health</a:t>
            </a:r>
            <a:endParaRPr/>
          </a:p>
          <a:p>
            <a:pPr indent="-274320" lvl="0" marL="274320" rtl="0" algn="l">
              <a:spcBef>
                <a:spcPts val="720"/>
              </a:spcBef>
              <a:spcAft>
                <a:spcPts val="0"/>
              </a:spcAft>
              <a:buSzPts val="3600"/>
              <a:buChar char="•"/>
            </a:pPr>
            <a:r>
              <a:rPr lang="en-US" sz="3600"/>
              <a:t>Personal Views</a:t>
            </a:r>
            <a:endParaRPr/>
          </a:p>
          <a:p>
            <a:pPr indent="-274320" lvl="0" marL="274320" rtl="0" algn="l">
              <a:spcBef>
                <a:spcPts val="720"/>
              </a:spcBef>
              <a:spcAft>
                <a:spcPts val="0"/>
              </a:spcAft>
              <a:buSzPts val="3600"/>
              <a:buChar char="•"/>
            </a:pPr>
            <a:r>
              <a:rPr lang="en-US" sz="3600"/>
              <a:t>Advertisement/Media</a:t>
            </a:r>
            <a:endParaRPr/>
          </a:p>
          <a:p>
            <a:pPr indent="-274320" lvl="0" marL="274320" rtl="0" algn="l">
              <a:spcBef>
                <a:spcPts val="720"/>
              </a:spcBef>
              <a:spcAft>
                <a:spcPts val="0"/>
              </a:spcAft>
              <a:buSzPts val="3600"/>
              <a:buChar char="•"/>
            </a:pPr>
            <a:r>
              <a:rPr lang="en-US" sz="3600"/>
              <a:t>Accessibility/Availability of    Tobacco Products</a:t>
            </a:r>
            <a:endParaRPr sz="3600"/>
          </a:p>
        </p:txBody>
      </p:sp>
      <p:pic>
        <p:nvPicPr>
          <p:cNvPr id="307" name="Google Shape;307;p20"/>
          <p:cNvPicPr preferRelativeResize="0"/>
          <p:nvPr/>
        </p:nvPicPr>
        <p:blipFill rotWithShape="1">
          <a:blip r:embed="rId3">
            <a:alphaModFix/>
          </a:blip>
          <a:srcRect b="0" l="9091" r="0" t="0"/>
          <a:stretch/>
        </p:blipFill>
        <p:spPr>
          <a:xfrm>
            <a:off x="0" y="5791200"/>
            <a:ext cx="1219200" cy="1066800"/>
          </a:xfrm>
          <a:prstGeom prst="rect">
            <a:avLst/>
          </a:prstGeom>
          <a:noFill/>
          <a:ln>
            <a:noFill/>
          </a:ln>
        </p:spPr>
      </p:pic>
      <p:pic>
        <p:nvPicPr>
          <p:cNvPr id="308" name="Google Shape;308;p20"/>
          <p:cNvPicPr preferRelativeResize="0"/>
          <p:nvPr/>
        </p:nvPicPr>
        <p:blipFill rotWithShape="1">
          <a:blip r:embed="rId4">
            <a:alphaModFix/>
          </a:blip>
          <a:srcRect b="0" l="0" r="0" t="0"/>
          <a:stretch/>
        </p:blipFill>
        <p:spPr>
          <a:xfrm>
            <a:off x="6934200" y="4424077"/>
            <a:ext cx="1447799" cy="169256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1"/>
          <p:cNvSpPr txBox="1"/>
          <p:nvPr>
            <p:ph type="title"/>
          </p:nvPr>
        </p:nvSpPr>
        <p:spPr>
          <a:xfrm>
            <a:off x="762000" y="381000"/>
            <a:ext cx="7543800" cy="16002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rgbClr val="262626"/>
              </a:buClr>
              <a:buSzPct val="100000"/>
              <a:buFont typeface="Impact"/>
              <a:buNone/>
            </a:pPr>
            <a:r>
              <a:rPr lang="en-US"/>
              <a:t>Tobacco Industry</a:t>
            </a:r>
            <a:br>
              <a:rPr lang="en-US"/>
            </a:br>
            <a:r>
              <a:rPr lang="en-US"/>
              <a:t>Targets Teens</a:t>
            </a:r>
            <a:endParaRPr/>
          </a:p>
        </p:txBody>
      </p:sp>
      <p:pic>
        <p:nvPicPr>
          <p:cNvPr descr="Image result for tobacco ads in music" id="315" name="Google Shape;315;p21"/>
          <p:cNvPicPr preferRelativeResize="0"/>
          <p:nvPr/>
        </p:nvPicPr>
        <p:blipFill rotWithShape="1">
          <a:blip r:embed="rId3">
            <a:alphaModFix/>
          </a:blip>
          <a:srcRect b="0" l="0" r="0" t="0"/>
          <a:stretch/>
        </p:blipFill>
        <p:spPr>
          <a:xfrm>
            <a:off x="819803" y="2057400"/>
            <a:ext cx="7419475" cy="4041984"/>
          </a:xfrm>
          <a:prstGeom prst="rect">
            <a:avLst/>
          </a:prstGeom>
          <a:noFill/>
          <a:ln>
            <a:noFill/>
          </a:ln>
        </p:spPr>
      </p:pic>
      <p:pic>
        <p:nvPicPr>
          <p:cNvPr id="316" name="Google Shape;316;p21"/>
          <p:cNvPicPr preferRelativeResize="0"/>
          <p:nvPr/>
        </p:nvPicPr>
        <p:blipFill rotWithShape="1">
          <a:blip r:embed="rId4">
            <a:alphaModFix/>
          </a:blip>
          <a:srcRect b="0" l="9091" r="0" t="0"/>
          <a:stretch/>
        </p:blipFill>
        <p:spPr>
          <a:xfrm>
            <a:off x="0" y="5791200"/>
            <a:ext cx="1219200" cy="1066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3000"/>
                                        <p:tgtEl>
                                          <p:spTgt spid="3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2"/>
          <p:cNvSpPr txBox="1"/>
          <p:nvPr>
            <p:ph idx="1" type="body"/>
          </p:nvPr>
        </p:nvSpPr>
        <p:spPr>
          <a:xfrm>
            <a:off x="762000" y="1224455"/>
            <a:ext cx="7543800" cy="5100145"/>
          </a:xfrm>
          <a:prstGeom prst="rect">
            <a:avLst/>
          </a:prstGeom>
          <a:noFill/>
          <a:ln>
            <a:noFill/>
          </a:ln>
        </p:spPr>
        <p:txBody>
          <a:bodyPr anchorCtr="0" anchor="ctr" bIns="45700" lIns="91425" spcFirstLastPara="1" rIns="91425" wrap="square" tIns="45700">
            <a:noAutofit/>
          </a:bodyPr>
          <a:lstStyle/>
          <a:p>
            <a:pPr indent="-274320" lvl="0" marL="274320" rtl="0" algn="l">
              <a:spcBef>
                <a:spcPts val="0"/>
              </a:spcBef>
              <a:spcAft>
                <a:spcPts val="0"/>
              </a:spcAft>
              <a:buSzPts val="2500"/>
              <a:buChar char="•"/>
            </a:pPr>
            <a:r>
              <a:rPr lang="en-US" sz="2500"/>
              <a:t>Simple Rejection – “No”</a:t>
            </a:r>
            <a:endParaRPr/>
          </a:p>
          <a:p>
            <a:pPr indent="-274320" lvl="0" marL="274320" rtl="0" algn="l">
              <a:spcBef>
                <a:spcPts val="500"/>
              </a:spcBef>
              <a:spcAft>
                <a:spcPts val="0"/>
              </a:spcAft>
              <a:buSzPts val="2500"/>
              <a:buChar char="•"/>
            </a:pPr>
            <a:r>
              <a:rPr lang="en-US" sz="2500"/>
              <a:t>Cold Shoulder Response – Ignore, Walk Away</a:t>
            </a:r>
            <a:endParaRPr/>
          </a:p>
          <a:p>
            <a:pPr indent="-274320" lvl="0" marL="274320" rtl="0" algn="l">
              <a:spcBef>
                <a:spcPts val="500"/>
              </a:spcBef>
              <a:spcAft>
                <a:spcPts val="0"/>
              </a:spcAft>
              <a:buSzPts val="2500"/>
              <a:buChar char="•"/>
            </a:pPr>
            <a:r>
              <a:rPr lang="en-US" sz="2500"/>
              <a:t>Strength in Numbers – Hang out with other non-users</a:t>
            </a:r>
            <a:endParaRPr/>
          </a:p>
          <a:p>
            <a:pPr indent="-274320" lvl="0" marL="274320" rtl="0" algn="l">
              <a:spcBef>
                <a:spcPts val="500"/>
              </a:spcBef>
              <a:spcAft>
                <a:spcPts val="0"/>
              </a:spcAft>
              <a:buSzPts val="2500"/>
              <a:buChar char="•"/>
            </a:pPr>
            <a:r>
              <a:rPr lang="en-US" sz="2500"/>
              <a:t>Give an Excuse – “My mom/dad/relative would kill me.”</a:t>
            </a:r>
            <a:endParaRPr/>
          </a:p>
          <a:p>
            <a:pPr indent="-274320" lvl="0" marL="274320" rtl="0" algn="l">
              <a:spcBef>
                <a:spcPts val="500"/>
              </a:spcBef>
              <a:spcAft>
                <a:spcPts val="0"/>
              </a:spcAft>
              <a:buSzPts val="2500"/>
              <a:buChar char="•"/>
            </a:pPr>
            <a:r>
              <a:rPr lang="en-US" sz="2500"/>
              <a:t>Reverse the Pressure – “If you were really my friend, you wouldn’t ask me to do something that would harm me.”</a:t>
            </a:r>
            <a:endParaRPr/>
          </a:p>
          <a:p>
            <a:pPr indent="-274320" lvl="0" marL="274320" rtl="0" algn="l">
              <a:spcBef>
                <a:spcPts val="500"/>
              </a:spcBef>
              <a:spcAft>
                <a:spcPts val="0"/>
              </a:spcAft>
              <a:buSzPts val="2500"/>
              <a:buChar char="•"/>
            </a:pPr>
            <a:r>
              <a:rPr lang="en-US" sz="2500"/>
              <a:t>Exchange Statement – “No thanks, let’s go                [do something else] instead.</a:t>
            </a:r>
            <a:endParaRPr/>
          </a:p>
          <a:p>
            <a:pPr indent="-274320" lvl="0" marL="274320" rtl="0" algn="l">
              <a:spcBef>
                <a:spcPts val="500"/>
              </a:spcBef>
              <a:spcAft>
                <a:spcPts val="0"/>
              </a:spcAft>
              <a:buSzPts val="2500"/>
              <a:buChar char="•"/>
            </a:pPr>
            <a:r>
              <a:rPr lang="en-US" sz="2500"/>
              <a:t>Self Statement – “I don’t smoke.”</a:t>
            </a:r>
            <a:endParaRPr sz="2500"/>
          </a:p>
        </p:txBody>
      </p:sp>
      <p:sp>
        <p:nvSpPr>
          <p:cNvPr id="323" name="Google Shape;323;p22"/>
          <p:cNvSpPr txBox="1"/>
          <p:nvPr>
            <p:ph type="title"/>
          </p:nvPr>
        </p:nvSpPr>
        <p:spPr>
          <a:xfrm>
            <a:off x="762000" y="381000"/>
            <a:ext cx="7543800" cy="9906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262626"/>
              </a:buClr>
              <a:buSzPts val="5400"/>
              <a:buFont typeface="Impact"/>
              <a:buNone/>
            </a:pPr>
            <a:r>
              <a:rPr lang="en-US"/>
              <a:t>Resist Peer Pressure</a:t>
            </a:r>
            <a:endParaRPr/>
          </a:p>
        </p:txBody>
      </p:sp>
      <p:pic>
        <p:nvPicPr>
          <p:cNvPr id="324" name="Google Shape;324;p22"/>
          <p:cNvPicPr preferRelativeResize="0"/>
          <p:nvPr/>
        </p:nvPicPr>
        <p:blipFill rotWithShape="1">
          <a:blip r:embed="rId3">
            <a:alphaModFix/>
          </a:blip>
          <a:srcRect b="0" l="9091" r="0" t="0"/>
          <a:stretch/>
        </p:blipFill>
        <p:spPr>
          <a:xfrm>
            <a:off x="0" y="5791200"/>
            <a:ext cx="1219200" cy="1066800"/>
          </a:xfrm>
          <a:prstGeom prst="rect">
            <a:avLst/>
          </a:prstGeom>
          <a:noFill/>
          <a:ln>
            <a:noFill/>
          </a:ln>
        </p:spPr>
      </p:pic>
      <p:pic>
        <p:nvPicPr>
          <p:cNvPr id="325" name="Google Shape;325;p22"/>
          <p:cNvPicPr preferRelativeResize="0"/>
          <p:nvPr/>
        </p:nvPicPr>
        <p:blipFill rotWithShape="1">
          <a:blip r:embed="rId4">
            <a:alphaModFix/>
          </a:blip>
          <a:srcRect b="0" l="0" r="0" t="0"/>
          <a:stretch/>
        </p:blipFill>
        <p:spPr>
          <a:xfrm>
            <a:off x="6934200" y="4424077"/>
            <a:ext cx="1447799" cy="1692566"/>
          </a:xfrm>
          <a:prstGeom prst="rect">
            <a:avLst/>
          </a:prstGeom>
          <a:noFill/>
          <a:ln>
            <a:noFill/>
          </a:ln>
        </p:spPr>
      </p:pic>
      <p:pic>
        <p:nvPicPr>
          <p:cNvPr id="326" name="Google Shape;326;p22"/>
          <p:cNvPicPr preferRelativeResize="0"/>
          <p:nvPr/>
        </p:nvPicPr>
        <p:blipFill rotWithShape="1">
          <a:blip r:embed="rId5">
            <a:alphaModFix/>
          </a:blip>
          <a:srcRect b="0" l="0" r="0" t="0"/>
          <a:stretch/>
        </p:blipFill>
        <p:spPr>
          <a:xfrm>
            <a:off x="4430110" y="1920388"/>
            <a:ext cx="3951889" cy="4201510"/>
          </a:xfrm>
          <a:prstGeom prst="rect">
            <a:avLst/>
          </a:prstGeom>
          <a:noFill/>
          <a:ln>
            <a:noFill/>
          </a:ln>
        </p:spPr>
      </p:pic>
      <p:pic>
        <p:nvPicPr>
          <p:cNvPr descr="Pin on Billie Eilish (funny)" id="327" name="Google Shape;327;p22"/>
          <p:cNvPicPr preferRelativeResize="0"/>
          <p:nvPr/>
        </p:nvPicPr>
        <p:blipFill rotWithShape="1">
          <a:blip r:embed="rId6">
            <a:alphaModFix/>
          </a:blip>
          <a:srcRect b="0" l="0" r="0" t="30075"/>
          <a:stretch/>
        </p:blipFill>
        <p:spPr>
          <a:xfrm>
            <a:off x="319314" y="1224455"/>
            <a:ext cx="3871686" cy="4219652"/>
          </a:xfrm>
          <a:prstGeom prst="rect">
            <a:avLst/>
          </a:prstGeom>
          <a:noFill/>
          <a:ln>
            <a:noFill/>
          </a:ln>
        </p:spPr>
      </p:pic>
    </p:spTree>
  </p:cSld>
  <p:clrMapOvr>
    <a:masterClrMapping/>
  </p:clrMapOvr>
  <p:transition spd="slow" p14:dur="800">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2"/>
                                        </p:tgtEl>
                                        <p:attrNameLst>
                                          <p:attrName>style.visibility</p:attrName>
                                        </p:attrNameLst>
                                      </p:cBhvr>
                                      <p:to>
                                        <p:strVal val="visible"/>
                                      </p:to>
                                    </p:set>
                                    <p:anim calcmode="lin" valueType="num">
                                      <p:cBhvr additive="base">
                                        <p:cTn dur="1500"/>
                                        <p:tgtEl>
                                          <p:spTgt spid="32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7"/>
                                        </p:tgtEl>
                                        <p:attrNameLst>
                                          <p:attrName>style.visibility</p:attrName>
                                        </p:attrNameLst>
                                      </p:cBhvr>
                                      <p:to>
                                        <p:strVal val="visible"/>
                                      </p:to>
                                    </p:set>
                                    <p:anim calcmode="lin" valueType="num">
                                      <p:cBhvr additive="base">
                                        <p:cTn dur="2000"/>
                                        <p:tgtEl>
                                          <p:spTgt spid="327"/>
                                        </p:tgtEl>
                                        <p:attrNameLst>
                                          <p:attrName>ppt_w</p:attrName>
                                        </p:attrNameLst>
                                      </p:cBhvr>
                                      <p:tavLst>
                                        <p:tav fmla="" tm="0">
                                          <p:val>
                                            <p:strVal val="0"/>
                                          </p:val>
                                        </p:tav>
                                        <p:tav fmla="" tm="100000">
                                          <p:val>
                                            <p:strVal val="#ppt_w"/>
                                          </p:val>
                                        </p:tav>
                                      </p:tavLst>
                                    </p:anim>
                                    <p:anim calcmode="lin" valueType="num">
                                      <p:cBhvr additive="base">
                                        <p:cTn dur="2000"/>
                                        <p:tgtEl>
                                          <p:spTgt spid="327"/>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3"/>
          <p:cNvSpPr txBox="1"/>
          <p:nvPr>
            <p:ph type="title"/>
          </p:nvPr>
        </p:nvSpPr>
        <p:spPr>
          <a:xfrm>
            <a:off x="762000" y="381000"/>
            <a:ext cx="7543800" cy="9906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262626"/>
              </a:buClr>
              <a:buSzPts val="5400"/>
              <a:buFont typeface="Impact"/>
              <a:buNone/>
            </a:pPr>
            <a:r>
              <a:rPr lang="en-US"/>
              <a:t>Why </a:t>
            </a:r>
            <a:r>
              <a:rPr lang="en-US">
                <a:solidFill>
                  <a:srgbClr val="FF0000"/>
                </a:solidFill>
              </a:rPr>
              <a:t>#WeDontPuff</a:t>
            </a:r>
            <a:endParaRPr>
              <a:solidFill>
                <a:srgbClr val="FF0000"/>
              </a:solidFill>
            </a:endParaRPr>
          </a:p>
        </p:txBody>
      </p:sp>
      <p:sp>
        <p:nvSpPr>
          <p:cNvPr id="334" name="Google Shape;334;p23"/>
          <p:cNvSpPr txBox="1"/>
          <p:nvPr>
            <p:ph idx="1" type="body"/>
          </p:nvPr>
        </p:nvSpPr>
        <p:spPr>
          <a:xfrm>
            <a:off x="819149" y="1503358"/>
            <a:ext cx="7543800" cy="444024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3600"/>
              <a:buNone/>
            </a:pPr>
            <a:r>
              <a:rPr lang="en-US" sz="3600">
                <a:solidFill>
                  <a:srgbClr val="FF0000"/>
                </a:solidFill>
              </a:rPr>
              <a:t>#WeDontPuff </a:t>
            </a:r>
            <a:r>
              <a:rPr lang="en-US" sz="3600"/>
              <a:t>because…</a:t>
            </a:r>
            <a:endParaRPr/>
          </a:p>
          <a:p>
            <a:pPr indent="-274319" lvl="1" marL="594360" rtl="0" algn="l">
              <a:spcBef>
                <a:spcPts val="540"/>
              </a:spcBef>
              <a:spcAft>
                <a:spcPts val="0"/>
              </a:spcAft>
              <a:buSzPts val="2700"/>
              <a:buChar char="•"/>
            </a:pPr>
            <a:r>
              <a:rPr lang="en-US" sz="2700"/>
              <a:t>Most people choose not to smoke</a:t>
            </a:r>
            <a:endParaRPr/>
          </a:p>
          <a:p>
            <a:pPr indent="-274319" lvl="1" marL="594360" rtl="0" algn="l">
              <a:spcBef>
                <a:spcPts val="540"/>
              </a:spcBef>
              <a:spcAft>
                <a:spcPts val="0"/>
              </a:spcAft>
              <a:buSzPts val="2700"/>
              <a:buChar char="•"/>
            </a:pPr>
            <a:r>
              <a:rPr lang="en-US" sz="2700"/>
              <a:t>Our health is important</a:t>
            </a:r>
            <a:endParaRPr/>
          </a:p>
          <a:p>
            <a:pPr indent="-274319" lvl="1" marL="594360" rtl="0" algn="l">
              <a:spcBef>
                <a:spcPts val="540"/>
              </a:spcBef>
              <a:spcAft>
                <a:spcPts val="0"/>
              </a:spcAft>
              <a:buSzPts val="2700"/>
              <a:buChar char="•"/>
            </a:pPr>
            <a:r>
              <a:rPr lang="en-US" sz="2700"/>
              <a:t>We don’t think smoking is cool</a:t>
            </a:r>
            <a:endParaRPr/>
          </a:p>
          <a:p>
            <a:pPr indent="-274319" lvl="1" marL="594360" rtl="0" algn="l">
              <a:spcBef>
                <a:spcPts val="540"/>
              </a:spcBef>
              <a:spcAft>
                <a:spcPts val="0"/>
              </a:spcAft>
              <a:buSzPts val="2700"/>
              <a:buChar char="•"/>
            </a:pPr>
            <a:r>
              <a:rPr lang="en-US" sz="2700"/>
              <a:t>We know that ENDS are this generation’s cigarettes</a:t>
            </a:r>
            <a:endParaRPr/>
          </a:p>
          <a:p>
            <a:pPr indent="-274319" lvl="1" marL="594360" rtl="0" algn="l">
              <a:spcBef>
                <a:spcPts val="540"/>
              </a:spcBef>
              <a:spcAft>
                <a:spcPts val="0"/>
              </a:spcAft>
              <a:buSzPts val="2700"/>
              <a:buChar char="•"/>
            </a:pPr>
            <a:r>
              <a:rPr lang="en-US" sz="2700"/>
              <a:t>We don’t want to waste our money on   cigarettes or other tobacco products</a:t>
            </a:r>
            <a:endParaRPr/>
          </a:p>
        </p:txBody>
      </p:sp>
      <p:pic>
        <p:nvPicPr>
          <p:cNvPr id="335" name="Google Shape;335;p23"/>
          <p:cNvPicPr preferRelativeResize="0"/>
          <p:nvPr/>
        </p:nvPicPr>
        <p:blipFill rotWithShape="1">
          <a:blip r:embed="rId3">
            <a:alphaModFix/>
          </a:blip>
          <a:srcRect b="0" l="9091" r="0" t="0"/>
          <a:stretch/>
        </p:blipFill>
        <p:spPr>
          <a:xfrm>
            <a:off x="0" y="5791200"/>
            <a:ext cx="1219200" cy="1066800"/>
          </a:xfrm>
          <a:prstGeom prst="rect">
            <a:avLst/>
          </a:prstGeom>
          <a:noFill/>
          <a:ln>
            <a:noFill/>
          </a:ln>
        </p:spPr>
      </p:pic>
      <p:pic>
        <p:nvPicPr>
          <p:cNvPr id="336" name="Google Shape;336;p23"/>
          <p:cNvPicPr preferRelativeResize="0"/>
          <p:nvPr/>
        </p:nvPicPr>
        <p:blipFill rotWithShape="1">
          <a:blip r:embed="rId4">
            <a:alphaModFix/>
          </a:blip>
          <a:srcRect b="0" l="0" r="0" t="0"/>
          <a:stretch/>
        </p:blipFill>
        <p:spPr>
          <a:xfrm>
            <a:off x="6934200" y="4424077"/>
            <a:ext cx="1447799" cy="169256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4"/>
          <p:cNvSpPr txBox="1"/>
          <p:nvPr>
            <p:ph type="title"/>
          </p:nvPr>
        </p:nvSpPr>
        <p:spPr>
          <a:xfrm>
            <a:off x="762000" y="381000"/>
            <a:ext cx="7543800" cy="25908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262626"/>
              </a:buClr>
              <a:buSzPts val="5400"/>
              <a:buFont typeface="Impact"/>
              <a:buNone/>
            </a:pPr>
            <a:r>
              <a:rPr lang="en-US"/>
              <a:t>Refuse to be a Target.</a:t>
            </a:r>
            <a:br>
              <a:rPr lang="en-US"/>
            </a:br>
            <a:r>
              <a:rPr lang="en-US"/>
              <a:t>Resist the Pressure. </a:t>
            </a:r>
            <a:br>
              <a:rPr lang="en-US"/>
            </a:br>
            <a:r>
              <a:rPr lang="en-US"/>
              <a:t>Be the CHANGE!</a:t>
            </a:r>
            <a:endParaRPr/>
          </a:p>
        </p:txBody>
      </p:sp>
      <p:pic>
        <p:nvPicPr>
          <p:cNvPr id="343" name="Google Shape;343;p24"/>
          <p:cNvPicPr preferRelativeResize="0"/>
          <p:nvPr>
            <p:ph idx="1" type="body"/>
          </p:nvPr>
        </p:nvPicPr>
        <p:blipFill rotWithShape="1">
          <a:blip r:embed="rId3">
            <a:alphaModFix/>
          </a:blip>
          <a:srcRect b="0" l="0" r="0" t="0"/>
          <a:stretch/>
        </p:blipFill>
        <p:spPr>
          <a:xfrm>
            <a:off x="3084571" y="2895600"/>
            <a:ext cx="2898658" cy="3352800"/>
          </a:xfrm>
          <a:prstGeom prst="rect">
            <a:avLst/>
          </a:prstGeom>
          <a:noFill/>
          <a:ln>
            <a:noFill/>
          </a:ln>
        </p:spPr>
      </p:pic>
      <p:pic>
        <p:nvPicPr>
          <p:cNvPr id="344" name="Google Shape;344;p24"/>
          <p:cNvPicPr preferRelativeResize="0"/>
          <p:nvPr/>
        </p:nvPicPr>
        <p:blipFill rotWithShape="1">
          <a:blip r:embed="rId4">
            <a:alphaModFix/>
          </a:blip>
          <a:srcRect b="0" l="9091" r="0" t="0"/>
          <a:stretch/>
        </p:blipFill>
        <p:spPr>
          <a:xfrm>
            <a:off x="0" y="5791200"/>
            <a:ext cx="1219200" cy="1066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5"/>
          <p:cNvSpPr txBox="1"/>
          <p:nvPr>
            <p:ph type="title"/>
          </p:nvPr>
        </p:nvSpPr>
        <p:spPr>
          <a:xfrm>
            <a:off x="762000" y="381000"/>
            <a:ext cx="7543800" cy="10668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262626"/>
              </a:buClr>
              <a:buSzPts val="5400"/>
              <a:buFont typeface="Impact"/>
              <a:buNone/>
            </a:pPr>
            <a:r>
              <a:rPr lang="en-US"/>
              <a:t>Questions?</a:t>
            </a:r>
            <a:endParaRPr/>
          </a:p>
        </p:txBody>
      </p:sp>
      <p:pic>
        <p:nvPicPr>
          <p:cNvPr id="350" name="Google Shape;350;p25"/>
          <p:cNvPicPr preferRelativeResize="0"/>
          <p:nvPr>
            <p:ph idx="1" type="body"/>
          </p:nvPr>
        </p:nvPicPr>
        <p:blipFill rotWithShape="1">
          <a:blip r:embed="rId3">
            <a:alphaModFix/>
          </a:blip>
          <a:srcRect b="0" l="0" r="0" t="0"/>
          <a:stretch/>
        </p:blipFill>
        <p:spPr>
          <a:xfrm>
            <a:off x="2590800" y="1828800"/>
            <a:ext cx="3886200" cy="3886200"/>
          </a:xfrm>
          <a:prstGeom prst="rect">
            <a:avLst/>
          </a:prstGeom>
          <a:noFill/>
          <a:ln>
            <a:noFill/>
          </a:ln>
        </p:spPr>
      </p:pic>
      <p:pic>
        <p:nvPicPr>
          <p:cNvPr id="351" name="Google Shape;351;p25"/>
          <p:cNvPicPr preferRelativeResize="0"/>
          <p:nvPr/>
        </p:nvPicPr>
        <p:blipFill rotWithShape="1">
          <a:blip r:embed="rId4">
            <a:alphaModFix/>
          </a:blip>
          <a:srcRect b="0" l="9091" r="0" t="0"/>
          <a:stretch/>
        </p:blipFill>
        <p:spPr>
          <a:xfrm>
            <a:off x="0" y="5791200"/>
            <a:ext cx="1219200" cy="1066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4000" fill="hold"/>
                                        <p:tgtEl>
                                          <p:spTgt spid="350"/>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descr="Image result for thank you red" id="356" name="Google Shape;356;p26"/>
          <p:cNvPicPr preferRelativeResize="0"/>
          <p:nvPr/>
        </p:nvPicPr>
        <p:blipFill rotWithShape="1">
          <a:blip r:embed="rId3">
            <a:alphaModFix/>
          </a:blip>
          <a:srcRect b="0" l="0" r="0" t="0"/>
          <a:stretch/>
        </p:blipFill>
        <p:spPr>
          <a:xfrm>
            <a:off x="1981200" y="1143000"/>
            <a:ext cx="5029200" cy="4423528"/>
          </a:xfrm>
          <a:prstGeom prst="rect">
            <a:avLst/>
          </a:prstGeom>
          <a:noFill/>
          <a:ln>
            <a:noFill/>
          </a:ln>
        </p:spPr>
      </p:pic>
      <p:pic>
        <p:nvPicPr>
          <p:cNvPr id="357" name="Google Shape;357;p26"/>
          <p:cNvPicPr preferRelativeResize="0"/>
          <p:nvPr/>
        </p:nvPicPr>
        <p:blipFill rotWithShape="1">
          <a:blip r:embed="rId4">
            <a:alphaModFix/>
          </a:blip>
          <a:srcRect b="0" l="9091" r="0" t="0"/>
          <a:stretch/>
        </p:blipFill>
        <p:spPr>
          <a:xfrm>
            <a:off x="0" y="5791200"/>
            <a:ext cx="1219200" cy="1066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7"/>
          <p:cNvSpPr txBox="1"/>
          <p:nvPr>
            <p:ph type="title"/>
          </p:nvPr>
        </p:nvSpPr>
        <p:spPr>
          <a:xfrm>
            <a:off x="762000" y="381000"/>
            <a:ext cx="7543800" cy="10668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262626"/>
              </a:buClr>
              <a:buSzPts val="5400"/>
              <a:buFont typeface="Impact"/>
              <a:buNone/>
            </a:pPr>
            <a:r>
              <a:rPr lang="en-US"/>
              <a:t>Contact Information</a:t>
            </a:r>
            <a:endParaRPr/>
          </a:p>
        </p:txBody>
      </p:sp>
      <p:pic>
        <p:nvPicPr>
          <p:cNvPr id="363" name="Google Shape;363;p27"/>
          <p:cNvPicPr preferRelativeResize="0"/>
          <p:nvPr/>
        </p:nvPicPr>
        <p:blipFill rotWithShape="1">
          <a:blip r:embed="rId3">
            <a:alphaModFix/>
          </a:blip>
          <a:srcRect b="0" l="9091" r="0" t="0"/>
          <a:stretch/>
        </p:blipFill>
        <p:spPr>
          <a:xfrm>
            <a:off x="0" y="5791200"/>
            <a:ext cx="1219200" cy="1066800"/>
          </a:xfrm>
          <a:prstGeom prst="rect">
            <a:avLst/>
          </a:prstGeom>
          <a:noFill/>
          <a:ln>
            <a:noFill/>
          </a:ln>
        </p:spPr>
      </p:pic>
      <p:sp>
        <p:nvSpPr>
          <p:cNvPr id="364" name="Google Shape;364;p27"/>
          <p:cNvSpPr txBox="1"/>
          <p:nvPr/>
        </p:nvSpPr>
        <p:spPr>
          <a:xfrm>
            <a:off x="762000" y="2133600"/>
            <a:ext cx="7543800" cy="3886200"/>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spcBef>
                <a:spcPts val="0"/>
              </a:spcBef>
              <a:spcAft>
                <a:spcPts val="0"/>
              </a:spcAft>
              <a:buClr>
                <a:schemeClr val="accent1"/>
              </a:buClr>
              <a:buSzPct val="100000"/>
              <a:buFont typeface="Arial"/>
              <a:buNone/>
            </a:pPr>
            <a:r>
              <a:rPr b="1" lang="en-US" sz="4000">
                <a:solidFill>
                  <a:schemeClr val="dk2"/>
                </a:solidFill>
                <a:latin typeface="Times New Roman"/>
                <a:ea typeface="Times New Roman"/>
                <a:cs typeface="Times New Roman"/>
                <a:sym typeface="Times New Roman"/>
              </a:rPr>
              <a:t>Kaci Foster, MPH</a:t>
            </a:r>
            <a:endParaRPr/>
          </a:p>
          <a:p>
            <a:pPr indent="0" lvl="0" marL="0" marR="0" rtl="0" algn="ctr">
              <a:spcBef>
                <a:spcPts val="740"/>
              </a:spcBef>
              <a:spcAft>
                <a:spcPts val="0"/>
              </a:spcAft>
              <a:buClr>
                <a:schemeClr val="accent1"/>
              </a:buClr>
              <a:buSzPct val="100000"/>
              <a:buFont typeface="Arial"/>
              <a:buNone/>
            </a:pPr>
            <a:r>
              <a:rPr b="1" lang="en-US" sz="4000">
                <a:solidFill>
                  <a:schemeClr val="dk2"/>
                </a:solidFill>
                <a:latin typeface="Times New Roman"/>
                <a:ea typeface="Times New Roman"/>
                <a:cs typeface="Times New Roman"/>
                <a:sym typeface="Times New Roman"/>
              </a:rPr>
              <a:t>901.222.9528</a:t>
            </a:r>
            <a:endParaRPr/>
          </a:p>
          <a:p>
            <a:pPr indent="0" lvl="0" marL="0" marR="0" rtl="0" algn="ctr">
              <a:spcBef>
                <a:spcPts val="740"/>
              </a:spcBef>
              <a:spcAft>
                <a:spcPts val="0"/>
              </a:spcAft>
              <a:buClr>
                <a:schemeClr val="accent1"/>
              </a:buClr>
              <a:buSzPct val="100000"/>
              <a:buFont typeface="Arial"/>
              <a:buNone/>
            </a:pPr>
            <a:r>
              <a:rPr b="1" lang="en-US" sz="4000">
                <a:solidFill>
                  <a:schemeClr val="dk2"/>
                </a:solidFill>
                <a:latin typeface="Times New Roman"/>
                <a:ea typeface="Times New Roman"/>
                <a:cs typeface="Times New Roman"/>
                <a:sym typeface="Times New Roman"/>
              </a:rPr>
              <a:t>Kaci.Foster@shelbycountytn.gov</a:t>
            </a:r>
            <a:endParaRPr/>
          </a:p>
          <a:p>
            <a:pPr indent="0" lvl="0" marL="0" marR="0" rtl="0" algn="ctr">
              <a:spcBef>
                <a:spcPts val="555"/>
              </a:spcBef>
              <a:spcAft>
                <a:spcPts val="0"/>
              </a:spcAft>
              <a:buClr>
                <a:schemeClr val="accent1"/>
              </a:buClr>
              <a:buSzPct val="100000"/>
              <a:buFont typeface="Arial"/>
              <a:buNone/>
            </a:pPr>
            <a:r>
              <a:t/>
            </a:r>
            <a:endParaRPr b="1" sz="3000">
              <a:solidFill>
                <a:schemeClr val="dk2"/>
              </a:solidFill>
              <a:latin typeface="Times New Roman"/>
              <a:ea typeface="Times New Roman"/>
              <a:cs typeface="Times New Roman"/>
              <a:sym typeface="Times New Roman"/>
            </a:endParaRPr>
          </a:p>
          <a:p>
            <a:pPr indent="0" lvl="0" marL="0" marR="0" rtl="0" algn="ctr">
              <a:spcBef>
                <a:spcPts val="518"/>
              </a:spcBef>
              <a:spcAft>
                <a:spcPts val="0"/>
              </a:spcAft>
              <a:buClr>
                <a:schemeClr val="accent1"/>
              </a:buClr>
              <a:buSzPct val="100000"/>
              <a:buFont typeface="Arial"/>
              <a:buNone/>
            </a:pPr>
            <a:r>
              <a:rPr b="1" lang="en-US" sz="2800">
                <a:solidFill>
                  <a:schemeClr val="dk2"/>
                </a:solidFill>
                <a:latin typeface="Times New Roman"/>
                <a:ea typeface="Times New Roman"/>
                <a:cs typeface="Times New Roman"/>
                <a:sym typeface="Times New Roman"/>
              </a:rPr>
              <a:t>Connect With Us:</a:t>
            </a:r>
            <a:endParaRPr/>
          </a:p>
          <a:p>
            <a:pPr indent="0" lvl="0" marL="0" marR="0" rtl="0" algn="ctr">
              <a:spcBef>
                <a:spcPts val="407"/>
              </a:spcBef>
              <a:spcAft>
                <a:spcPts val="0"/>
              </a:spcAft>
              <a:buClr>
                <a:schemeClr val="accent1"/>
              </a:buClr>
              <a:buSzPct val="100000"/>
              <a:buFont typeface="Arial"/>
              <a:buNone/>
            </a:pPr>
            <a:r>
              <a:rPr b="1" lang="en-US" sz="2200">
                <a:solidFill>
                  <a:schemeClr val="dk2"/>
                </a:solidFill>
                <a:latin typeface="Times New Roman"/>
                <a:ea typeface="Times New Roman"/>
                <a:cs typeface="Times New Roman"/>
                <a:sym typeface="Times New Roman"/>
              </a:rPr>
              <a:t>www.ShelbyTNHealth.com</a:t>
            </a:r>
            <a:endParaRPr/>
          </a:p>
          <a:p>
            <a:pPr indent="0" lvl="0" marL="0" marR="0" rtl="0" algn="ctr">
              <a:spcBef>
                <a:spcPts val="407"/>
              </a:spcBef>
              <a:spcAft>
                <a:spcPts val="0"/>
              </a:spcAft>
              <a:buClr>
                <a:schemeClr val="accent1"/>
              </a:buClr>
              <a:buSzPct val="100000"/>
              <a:buFont typeface="Arial"/>
              <a:buNone/>
            </a:pPr>
            <a:r>
              <a:rPr b="1" lang="en-US" sz="2200">
                <a:solidFill>
                  <a:schemeClr val="dk2"/>
                </a:solidFill>
                <a:latin typeface="Times New Roman"/>
                <a:ea typeface="Times New Roman"/>
                <a:cs typeface="Times New Roman"/>
                <a:sym typeface="Times New Roman"/>
              </a:rPr>
              <a:t>Facebook: Facebook.com/ShelbyTNHealth</a:t>
            </a:r>
            <a:endParaRPr b="1" sz="2200">
              <a:solidFill>
                <a:schemeClr val="dk2"/>
              </a:solidFill>
              <a:latin typeface="Times New Roman"/>
              <a:ea typeface="Times New Roman"/>
              <a:cs typeface="Times New Roman"/>
              <a:sym typeface="Times New Roman"/>
            </a:endParaRPr>
          </a:p>
          <a:p>
            <a:pPr indent="0" lvl="0" marL="0" marR="0" rtl="0" algn="ctr">
              <a:spcBef>
                <a:spcPts val="407"/>
              </a:spcBef>
              <a:spcAft>
                <a:spcPts val="0"/>
              </a:spcAft>
              <a:buClr>
                <a:schemeClr val="accent1"/>
              </a:buClr>
              <a:buSzPct val="100000"/>
              <a:buFont typeface="Arial"/>
              <a:buNone/>
            </a:pPr>
            <a:r>
              <a:rPr b="1" lang="en-US" sz="2200">
                <a:solidFill>
                  <a:schemeClr val="dk2"/>
                </a:solidFill>
                <a:latin typeface="Times New Roman"/>
                <a:ea typeface="Times New Roman"/>
                <a:cs typeface="Times New Roman"/>
                <a:sym typeface="Times New Roman"/>
              </a:rPr>
              <a:t>Twitter: @ShelbyTNHealth</a:t>
            </a:r>
            <a:endParaRPr b="1" sz="2200">
              <a:solidFill>
                <a:schemeClr val="dk2"/>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3"/>
          <p:cNvSpPr txBox="1"/>
          <p:nvPr>
            <p:ph type="title"/>
          </p:nvPr>
        </p:nvSpPr>
        <p:spPr>
          <a:xfrm>
            <a:off x="762000" y="381000"/>
            <a:ext cx="7543800" cy="10668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262626"/>
              </a:buClr>
              <a:buSzPts val="5400"/>
              <a:buFont typeface="Impact"/>
              <a:buNone/>
            </a:pPr>
            <a:r>
              <a:rPr lang="en-US"/>
              <a:t>What is </a:t>
            </a:r>
            <a:r>
              <a:rPr lang="en-US">
                <a:solidFill>
                  <a:srgbClr val="FF0000"/>
                </a:solidFill>
              </a:rPr>
              <a:t>#WeDontPuff</a:t>
            </a:r>
            <a:r>
              <a:rPr lang="en-US"/>
              <a:t>?</a:t>
            </a:r>
            <a:endParaRPr/>
          </a:p>
        </p:txBody>
      </p:sp>
      <p:sp>
        <p:nvSpPr>
          <p:cNvPr id="129" name="Google Shape;129;p3"/>
          <p:cNvSpPr txBox="1"/>
          <p:nvPr>
            <p:ph idx="1" type="body"/>
          </p:nvPr>
        </p:nvSpPr>
        <p:spPr>
          <a:xfrm>
            <a:off x="762000" y="1523999"/>
            <a:ext cx="7543800" cy="4592643"/>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SzPts val="2600"/>
              <a:buNone/>
            </a:pPr>
            <a:r>
              <a:rPr lang="en-US" sz="2600">
                <a:solidFill>
                  <a:srgbClr val="FF0000"/>
                </a:solidFill>
              </a:rPr>
              <a:t>#WeDontPuff </a:t>
            </a:r>
            <a:r>
              <a:rPr lang="en-US" sz="2600"/>
              <a:t>is a declaration that we will never use tobacco or nicotine products.  It is a declaration that we will not inhale secondhand smoke from tobacco and nicotine products, that we will never use dip or chew, and that we are not going to use tobacco papers or products to smoke other substances. </a:t>
            </a:r>
            <a:r>
              <a:rPr lang="en-US" sz="2600">
                <a:solidFill>
                  <a:srgbClr val="FF0000"/>
                </a:solidFill>
              </a:rPr>
              <a:t>#WeDontPuff </a:t>
            </a:r>
            <a:r>
              <a:rPr lang="en-US" sz="2600"/>
              <a:t>is a declaration that we will serve as positive                  role models for others in the                          community through our words and                             our behavior.</a:t>
            </a:r>
            <a:endParaRPr/>
          </a:p>
        </p:txBody>
      </p:sp>
      <p:pic>
        <p:nvPicPr>
          <p:cNvPr id="130" name="Google Shape;130;p3"/>
          <p:cNvPicPr preferRelativeResize="0"/>
          <p:nvPr/>
        </p:nvPicPr>
        <p:blipFill rotWithShape="1">
          <a:blip r:embed="rId3">
            <a:alphaModFix/>
          </a:blip>
          <a:srcRect b="0" l="0" r="0" t="0"/>
          <a:stretch/>
        </p:blipFill>
        <p:spPr>
          <a:xfrm>
            <a:off x="6934200" y="4424077"/>
            <a:ext cx="1447799" cy="1692566"/>
          </a:xfrm>
          <a:prstGeom prst="rect">
            <a:avLst/>
          </a:prstGeom>
          <a:noFill/>
          <a:ln>
            <a:noFill/>
          </a:ln>
        </p:spPr>
      </p:pic>
      <p:pic>
        <p:nvPicPr>
          <p:cNvPr id="131" name="Google Shape;131;p3"/>
          <p:cNvPicPr preferRelativeResize="0"/>
          <p:nvPr/>
        </p:nvPicPr>
        <p:blipFill rotWithShape="1">
          <a:blip r:embed="rId4">
            <a:alphaModFix/>
          </a:blip>
          <a:srcRect b="0" l="9091" r="0" t="0"/>
          <a:stretch/>
        </p:blipFill>
        <p:spPr>
          <a:xfrm>
            <a:off x="0" y="5791200"/>
            <a:ext cx="1219200" cy="1066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4"/>
          <p:cNvSpPr txBox="1"/>
          <p:nvPr>
            <p:ph type="title"/>
          </p:nvPr>
        </p:nvSpPr>
        <p:spPr>
          <a:xfrm>
            <a:off x="762000" y="381000"/>
            <a:ext cx="7543800" cy="10668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262626"/>
              </a:buClr>
              <a:buSzPts val="5400"/>
              <a:buFont typeface="Impact"/>
              <a:buNone/>
            </a:pPr>
            <a:r>
              <a:rPr lang="en-US"/>
              <a:t>Why </a:t>
            </a:r>
            <a:r>
              <a:rPr lang="en-US">
                <a:solidFill>
                  <a:srgbClr val="FF0000"/>
                </a:solidFill>
              </a:rPr>
              <a:t>#WeDontPuff</a:t>
            </a:r>
            <a:endParaRPr/>
          </a:p>
        </p:txBody>
      </p:sp>
      <p:pic>
        <p:nvPicPr>
          <p:cNvPr id="138" name="Google Shape;138;p4"/>
          <p:cNvPicPr preferRelativeResize="0"/>
          <p:nvPr/>
        </p:nvPicPr>
        <p:blipFill rotWithShape="1">
          <a:blip r:embed="rId3">
            <a:alphaModFix/>
          </a:blip>
          <a:srcRect b="0" l="0" r="0" t="0"/>
          <a:stretch/>
        </p:blipFill>
        <p:spPr>
          <a:xfrm>
            <a:off x="6934200" y="4424077"/>
            <a:ext cx="1447799" cy="1692566"/>
          </a:xfrm>
          <a:prstGeom prst="rect">
            <a:avLst/>
          </a:prstGeom>
          <a:noFill/>
          <a:ln>
            <a:noFill/>
          </a:ln>
        </p:spPr>
      </p:pic>
      <p:pic>
        <p:nvPicPr>
          <p:cNvPr id="139" name="Google Shape;139;p4"/>
          <p:cNvPicPr preferRelativeResize="0"/>
          <p:nvPr/>
        </p:nvPicPr>
        <p:blipFill rotWithShape="1">
          <a:blip r:embed="rId4">
            <a:alphaModFix/>
          </a:blip>
          <a:srcRect b="0" l="9091" r="0" t="0"/>
          <a:stretch/>
        </p:blipFill>
        <p:spPr>
          <a:xfrm>
            <a:off x="0" y="5791200"/>
            <a:ext cx="1219200" cy="1066800"/>
          </a:xfrm>
          <a:prstGeom prst="rect">
            <a:avLst/>
          </a:prstGeom>
          <a:noFill/>
          <a:ln>
            <a:noFill/>
          </a:ln>
        </p:spPr>
      </p:pic>
      <p:pic>
        <p:nvPicPr>
          <p:cNvPr id="140" name="Google Shape;140;p4"/>
          <p:cNvPicPr preferRelativeResize="0"/>
          <p:nvPr/>
        </p:nvPicPr>
        <p:blipFill rotWithShape="1">
          <a:blip r:embed="rId5">
            <a:alphaModFix/>
          </a:blip>
          <a:srcRect b="0" l="29045" r="28013" t="0"/>
          <a:stretch/>
        </p:blipFill>
        <p:spPr>
          <a:xfrm>
            <a:off x="1143000" y="1683488"/>
            <a:ext cx="1577163" cy="3901440"/>
          </a:xfrm>
          <a:prstGeom prst="rect">
            <a:avLst/>
          </a:prstGeom>
          <a:noFill/>
          <a:ln>
            <a:noFill/>
          </a:ln>
        </p:spPr>
      </p:pic>
      <p:pic>
        <p:nvPicPr>
          <p:cNvPr id="141" name="Google Shape;141;p4"/>
          <p:cNvPicPr preferRelativeResize="0"/>
          <p:nvPr/>
        </p:nvPicPr>
        <p:blipFill rotWithShape="1">
          <a:blip r:embed="rId6">
            <a:alphaModFix/>
          </a:blip>
          <a:srcRect b="0" l="29045" r="28013" t="0"/>
          <a:stretch/>
        </p:blipFill>
        <p:spPr>
          <a:xfrm>
            <a:off x="4724400" y="1683488"/>
            <a:ext cx="1577163" cy="3901440"/>
          </a:xfrm>
          <a:prstGeom prst="rect">
            <a:avLst/>
          </a:prstGeom>
          <a:noFill/>
          <a:ln>
            <a:noFill/>
          </a:ln>
        </p:spPr>
      </p:pic>
      <p:sp>
        <p:nvSpPr>
          <p:cNvPr id="142" name="Google Shape;142;p4"/>
          <p:cNvSpPr/>
          <p:nvPr/>
        </p:nvSpPr>
        <p:spPr>
          <a:xfrm>
            <a:off x="2514600" y="3165312"/>
            <a:ext cx="2133600" cy="937792"/>
          </a:xfrm>
          <a:prstGeom prst="rightArrow">
            <a:avLst>
              <a:gd fmla="val 50000" name="adj1"/>
              <a:gd fmla="val 50000" name="adj2"/>
            </a:avLst>
          </a:prstGeom>
          <a:solidFill>
            <a:schemeClr val="accent1"/>
          </a:solidFill>
          <a:ln cap="flat" cmpd="sng" w="22225">
            <a:solidFill>
              <a:srgbClr val="7E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43" name="Google Shape;143;p4"/>
          <p:cNvSpPr txBox="1"/>
          <p:nvPr/>
        </p:nvSpPr>
        <p:spPr>
          <a:xfrm>
            <a:off x="1398181" y="5714999"/>
            <a:ext cx="106679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FF0000"/>
                </a:solidFill>
                <a:latin typeface="Times New Roman"/>
                <a:ea typeface="Times New Roman"/>
                <a:cs typeface="Times New Roman"/>
                <a:sym typeface="Times New Roman"/>
              </a:rPr>
              <a:t>1300</a:t>
            </a:r>
            <a:endParaRPr b="1" sz="3200">
              <a:solidFill>
                <a:srgbClr val="FF0000"/>
              </a:solidFill>
              <a:latin typeface="Times New Roman"/>
              <a:ea typeface="Times New Roman"/>
              <a:cs typeface="Times New Roman"/>
              <a:sym typeface="Times New Roman"/>
            </a:endParaRPr>
          </a:p>
        </p:txBody>
      </p:sp>
      <p:sp>
        <p:nvSpPr>
          <p:cNvPr id="144" name="Google Shape;144;p4"/>
          <p:cNvSpPr txBox="1"/>
          <p:nvPr/>
        </p:nvSpPr>
        <p:spPr>
          <a:xfrm>
            <a:off x="5562600" y="5714999"/>
            <a:ext cx="106679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1600</a:t>
            </a:r>
            <a:endParaRPr b="1" sz="3200">
              <a:solidFill>
                <a:srgbClr val="FF0000"/>
              </a:solidFill>
              <a:latin typeface="Times New Roman"/>
              <a:ea typeface="Times New Roman"/>
              <a:cs typeface="Times New Roman"/>
              <a:sym typeface="Times New Roman"/>
            </a:endParaRPr>
          </a:p>
        </p:txBody>
      </p:sp>
      <p:pic>
        <p:nvPicPr>
          <p:cNvPr id="145" name="Google Shape;145;p4"/>
          <p:cNvPicPr preferRelativeResize="0"/>
          <p:nvPr/>
        </p:nvPicPr>
        <p:blipFill rotWithShape="1">
          <a:blip r:embed="rId7">
            <a:alphaModFix/>
          </a:blip>
          <a:srcRect b="0" l="29045" r="54900" t="0"/>
          <a:stretch/>
        </p:blipFill>
        <p:spPr>
          <a:xfrm>
            <a:off x="5917840" y="1683488"/>
            <a:ext cx="589644" cy="390144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5"/>
          <p:cNvSpPr txBox="1"/>
          <p:nvPr>
            <p:ph type="title"/>
          </p:nvPr>
        </p:nvSpPr>
        <p:spPr>
          <a:xfrm>
            <a:off x="762000" y="381000"/>
            <a:ext cx="7543800" cy="10668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262626"/>
              </a:buClr>
              <a:buSzPts val="5400"/>
              <a:buFont typeface="Impact"/>
              <a:buNone/>
            </a:pPr>
            <a:r>
              <a:rPr lang="en-US"/>
              <a:t>Why </a:t>
            </a:r>
            <a:r>
              <a:rPr lang="en-US">
                <a:solidFill>
                  <a:srgbClr val="FF0000"/>
                </a:solidFill>
              </a:rPr>
              <a:t>#WeDontPuff</a:t>
            </a:r>
            <a:endParaRPr/>
          </a:p>
        </p:txBody>
      </p:sp>
      <p:sp>
        <p:nvSpPr>
          <p:cNvPr id="152" name="Google Shape;152;p5"/>
          <p:cNvSpPr txBox="1"/>
          <p:nvPr>
            <p:ph idx="1" type="body"/>
          </p:nvPr>
        </p:nvSpPr>
        <p:spPr>
          <a:xfrm>
            <a:off x="609600" y="2209800"/>
            <a:ext cx="7848600" cy="373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SzPts val="4000"/>
              <a:buNone/>
            </a:pPr>
            <a:r>
              <a:rPr b="1" lang="en-US" sz="4000"/>
              <a:t>In 2019, 27.9% of Tennessee high school youth reported currently using any tobacco product, including e-cigarettes, cigars and smokeless tobacco</a:t>
            </a:r>
            <a:endParaRPr b="1" sz="4000"/>
          </a:p>
          <a:p>
            <a:pPr indent="0" lvl="0" marL="0" rtl="0" algn="ctr">
              <a:spcBef>
                <a:spcPts val="360"/>
              </a:spcBef>
              <a:spcAft>
                <a:spcPts val="0"/>
              </a:spcAft>
              <a:buSzPts val="1800"/>
              <a:buNone/>
            </a:pPr>
            <a:r>
              <a:t/>
            </a:r>
            <a:endParaRPr b="1" sz="1800"/>
          </a:p>
          <a:p>
            <a:pPr indent="0" lvl="0" marL="0" rtl="0" algn="ctr">
              <a:spcBef>
                <a:spcPts val="480"/>
              </a:spcBef>
              <a:spcAft>
                <a:spcPts val="0"/>
              </a:spcAft>
              <a:buSzPts val="2400"/>
              <a:buNone/>
            </a:pPr>
            <a:r>
              <a:t/>
            </a:r>
            <a:endParaRPr/>
          </a:p>
        </p:txBody>
      </p:sp>
      <p:pic>
        <p:nvPicPr>
          <p:cNvPr id="153" name="Google Shape;153;p5"/>
          <p:cNvPicPr preferRelativeResize="0"/>
          <p:nvPr/>
        </p:nvPicPr>
        <p:blipFill rotWithShape="1">
          <a:blip r:embed="rId3">
            <a:alphaModFix/>
          </a:blip>
          <a:srcRect b="0" l="9091" r="0" t="0"/>
          <a:stretch/>
        </p:blipFill>
        <p:spPr>
          <a:xfrm>
            <a:off x="0" y="5791200"/>
            <a:ext cx="1219200" cy="1066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6"/>
          <p:cNvSpPr txBox="1"/>
          <p:nvPr>
            <p:ph type="title"/>
          </p:nvPr>
        </p:nvSpPr>
        <p:spPr>
          <a:xfrm>
            <a:off x="762000" y="381000"/>
            <a:ext cx="7543800" cy="10668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262626"/>
              </a:buClr>
              <a:buSzPts val="5400"/>
              <a:buFont typeface="Impact"/>
              <a:buNone/>
            </a:pPr>
            <a:r>
              <a:rPr lang="en-US"/>
              <a:t>Why </a:t>
            </a:r>
            <a:r>
              <a:rPr lang="en-US">
                <a:solidFill>
                  <a:srgbClr val="FF0000"/>
                </a:solidFill>
              </a:rPr>
              <a:t>#WeDontPuff</a:t>
            </a:r>
            <a:endParaRPr/>
          </a:p>
        </p:txBody>
      </p:sp>
      <p:sp>
        <p:nvSpPr>
          <p:cNvPr id="160" name="Google Shape;160;p6"/>
          <p:cNvSpPr txBox="1"/>
          <p:nvPr>
            <p:ph idx="1" type="body"/>
          </p:nvPr>
        </p:nvSpPr>
        <p:spPr>
          <a:xfrm>
            <a:off x="609600" y="1828800"/>
            <a:ext cx="7848600" cy="4495800"/>
          </a:xfrm>
          <a:prstGeom prst="rect">
            <a:avLst/>
          </a:prstGeom>
          <a:noFill/>
          <a:ln>
            <a:noFill/>
          </a:ln>
        </p:spPr>
        <p:txBody>
          <a:bodyPr anchorCtr="0" anchor="ctr" bIns="45700" lIns="91425" spcFirstLastPara="1" rIns="91425" wrap="square" tIns="45700">
            <a:normAutofit fontScale="85000" lnSpcReduction="10000"/>
          </a:bodyPr>
          <a:lstStyle/>
          <a:p>
            <a:pPr indent="0" lvl="0" marL="0" rtl="0" algn="ctr">
              <a:spcBef>
                <a:spcPts val="0"/>
              </a:spcBef>
              <a:spcAft>
                <a:spcPts val="0"/>
              </a:spcAft>
              <a:buSzPct val="100000"/>
              <a:buNone/>
            </a:pPr>
            <a:r>
              <a:t/>
            </a:r>
            <a:endParaRPr b="1" sz="1800"/>
          </a:p>
          <a:p>
            <a:pPr indent="0" lvl="0" marL="0" rtl="0" algn="ctr">
              <a:spcBef>
                <a:spcPts val="680"/>
              </a:spcBef>
              <a:spcAft>
                <a:spcPts val="0"/>
              </a:spcAft>
              <a:buSzPct val="100000"/>
              <a:buNone/>
            </a:pPr>
            <a:r>
              <a:rPr b="1" lang="en-US" sz="4000"/>
              <a:t>Life expectancy for smokers is at least 10 years shorter than life expectancy for non-smokers</a:t>
            </a:r>
            <a:endParaRPr/>
          </a:p>
          <a:p>
            <a:pPr indent="0" lvl="0" marL="0" rtl="0" algn="ctr">
              <a:spcBef>
                <a:spcPts val="408"/>
              </a:spcBef>
              <a:spcAft>
                <a:spcPts val="0"/>
              </a:spcAft>
              <a:buSzPct val="100000"/>
              <a:buNone/>
            </a:pPr>
            <a:r>
              <a:t/>
            </a:r>
            <a:endParaRPr b="1">
              <a:solidFill>
                <a:srgbClr val="FF0000"/>
              </a:solidFill>
            </a:endParaRPr>
          </a:p>
          <a:p>
            <a:pPr indent="0" lvl="0" marL="0" rtl="0" algn="ctr">
              <a:spcBef>
                <a:spcPts val="782"/>
              </a:spcBef>
              <a:spcAft>
                <a:spcPts val="0"/>
              </a:spcAft>
              <a:buSzPct val="100000"/>
              <a:buNone/>
            </a:pPr>
            <a:r>
              <a:rPr b="1" lang="en-US" sz="4600">
                <a:solidFill>
                  <a:srgbClr val="FF0000"/>
                </a:solidFill>
              </a:rPr>
              <a:t>Smoking kills more people than alcohol, AIDS, car crashes, illegal drugs, murders and suicides                                 COMBINED</a:t>
            </a:r>
            <a:r>
              <a:rPr b="1" baseline="30000" lang="en-US" sz="3400">
                <a:solidFill>
                  <a:srgbClr val="FF0000"/>
                </a:solidFill>
              </a:rPr>
              <a:t>1</a:t>
            </a:r>
            <a:endParaRPr b="1" baseline="30000" sz="3400">
              <a:solidFill>
                <a:srgbClr val="FF0000"/>
              </a:solidFill>
            </a:endParaRPr>
          </a:p>
          <a:p>
            <a:pPr indent="0" lvl="0" marL="0" rtl="0" algn="ctr">
              <a:spcBef>
                <a:spcPts val="408"/>
              </a:spcBef>
              <a:spcAft>
                <a:spcPts val="0"/>
              </a:spcAft>
              <a:buSzPct val="100000"/>
              <a:buNone/>
            </a:pPr>
            <a:r>
              <a:t/>
            </a:r>
            <a:endParaRPr/>
          </a:p>
        </p:txBody>
      </p:sp>
      <p:pic>
        <p:nvPicPr>
          <p:cNvPr id="161" name="Google Shape;161;p6"/>
          <p:cNvPicPr preferRelativeResize="0"/>
          <p:nvPr/>
        </p:nvPicPr>
        <p:blipFill rotWithShape="1">
          <a:blip r:embed="rId3">
            <a:alphaModFix/>
          </a:blip>
          <a:srcRect b="0" l="9091" r="0" t="0"/>
          <a:stretch/>
        </p:blipFill>
        <p:spPr>
          <a:xfrm>
            <a:off x="0" y="5791200"/>
            <a:ext cx="1219200" cy="1066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7"/>
          <p:cNvSpPr txBox="1"/>
          <p:nvPr>
            <p:ph type="title"/>
          </p:nvPr>
        </p:nvSpPr>
        <p:spPr>
          <a:xfrm>
            <a:off x="762000" y="381000"/>
            <a:ext cx="7543800" cy="10668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262626"/>
              </a:buClr>
              <a:buSzPts val="5400"/>
              <a:buFont typeface="Impact"/>
              <a:buNone/>
            </a:pPr>
            <a:r>
              <a:rPr lang="en-US"/>
              <a:t>What is Tobacco?</a:t>
            </a:r>
            <a:endParaRPr/>
          </a:p>
        </p:txBody>
      </p:sp>
      <p:sp>
        <p:nvSpPr>
          <p:cNvPr id="168" name="Google Shape;168;p7"/>
          <p:cNvSpPr txBox="1"/>
          <p:nvPr>
            <p:ph idx="1" type="body"/>
          </p:nvPr>
        </p:nvSpPr>
        <p:spPr>
          <a:xfrm>
            <a:off x="762000" y="1676400"/>
            <a:ext cx="3657600" cy="4114800"/>
          </a:xfrm>
          <a:prstGeom prst="rect">
            <a:avLst/>
          </a:prstGeom>
          <a:noFill/>
          <a:ln>
            <a:noFill/>
          </a:ln>
        </p:spPr>
        <p:txBody>
          <a:bodyPr anchorCtr="0" anchor="ctr" bIns="45700" lIns="91425" spcFirstLastPara="1" rIns="91425" wrap="square" tIns="45700">
            <a:noAutofit/>
          </a:bodyPr>
          <a:lstStyle/>
          <a:p>
            <a:pPr indent="-274320" lvl="0" marL="274320" rtl="0" algn="r">
              <a:spcBef>
                <a:spcPts val="0"/>
              </a:spcBef>
              <a:spcAft>
                <a:spcPts val="0"/>
              </a:spcAft>
              <a:buSzPts val="3200"/>
              <a:buChar char="•"/>
            </a:pPr>
            <a:r>
              <a:rPr lang="en-US" sz="3200"/>
              <a:t>Plant</a:t>
            </a:r>
            <a:endParaRPr/>
          </a:p>
          <a:p>
            <a:pPr indent="-274320" lvl="0" marL="274320" rtl="0" algn="r">
              <a:spcBef>
                <a:spcPts val="640"/>
              </a:spcBef>
              <a:spcAft>
                <a:spcPts val="0"/>
              </a:spcAft>
              <a:buSzPts val="3200"/>
              <a:buChar char="•"/>
            </a:pPr>
            <a:r>
              <a:rPr lang="en-US" sz="3200"/>
              <a:t>Contains nicotine, a highly addictive substance</a:t>
            </a:r>
            <a:endParaRPr/>
          </a:p>
          <a:p>
            <a:pPr indent="-274320" lvl="0" marL="274320" rtl="0" algn="r">
              <a:spcBef>
                <a:spcPts val="640"/>
              </a:spcBef>
              <a:spcAft>
                <a:spcPts val="0"/>
              </a:spcAft>
              <a:buSzPts val="3200"/>
              <a:buChar char="•"/>
            </a:pPr>
            <a:r>
              <a:rPr lang="en-US" sz="3200"/>
              <a:t>Tobacco companies add over 7000 harmful chemicals</a:t>
            </a:r>
            <a:endParaRPr/>
          </a:p>
        </p:txBody>
      </p:sp>
      <p:pic>
        <p:nvPicPr>
          <p:cNvPr id="169" name="Google Shape;169;p7"/>
          <p:cNvPicPr preferRelativeResize="0"/>
          <p:nvPr/>
        </p:nvPicPr>
        <p:blipFill rotWithShape="1">
          <a:blip r:embed="rId3">
            <a:alphaModFix/>
          </a:blip>
          <a:srcRect b="0" l="9091" r="0" t="0"/>
          <a:stretch/>
        </p:blipFill>
        <p:spPr>
          <a:xfrm>
            <a:off x="0" y="5791200"/>
            <a:ext cx="1219200" cy="1066800"/>
          </a:xfrm>
          <a:prstGeom prst="rect">
            <a:avLst/>
          </a:prstGeom>
          <a:noFill/>
          <a:ln>
            <a:noFill/>
          </a:ln>
        </p:spPr>
      </p:pic>
      <p:pic>
        <p:nvPicPr>
          <p:cNvPr descr="C:\Users\paul.richardson\AppData\Local\Microsoft\Windows\Temporary Internet Files\Content.IE5\CDBQUAKG\Nicotiana_Tobacco_Plants_1909px[1].jpg" id="170" name="Google Shape;170;p7"/>
          <p:cNvPicPr preferRelativeResize="0"/>
          <p:nvPr>
            <p:ph idx="2" type="body"/>
          </p:nvPr>
        </p:nvPicPr>
        <p:blipFill rotWithShape="1">
          <a:blip r:embed="rId4">
            <a:alphaModFix/>
          </a:blip>
          <a:srcRect b="0" l="0" r="0" t="0"/>
          <a:stretch/>
        </p:blipFill>
        <p:spPr>
          <a:xfrm>
            <a:off x="4800600" y="1752600"/>
            <a:ext cx="3085915" cy="3962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0" st="0"/>
                                            </p:txEl>
                                          </p:spTgt>
                                        </p:tgtEl>
                                        <p:attrNameLst>
                                          <p:attrName>style.visibility</p:attrName>
                                        </p:attrNameLst>
                                      </p:cBhvr>
                                      <p:to>
                                        <p:strVal val="visible"/>
                                      </p:to>
                                    </p:set>
                                    <p:animEffect filter="fade" transition="in">
                                      <p:cBhvr>
                                        <p:cTn dur="3000"/>
                                        <p:tgtEl>
                                          <p:spTgt spid="1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1" st="1"/>
                                            </p:txEl>
                                          </p:spTgt>
                                        </p:tgtEl>
                                        <p:attrNameLst>
                                          <p:attrName>style.visibility</p:attrName>
                                        </p:attrNameLst>
                                      </p:cBhvr>
                                      <p:to>
                                        <p:strVal val="visible"/>
                                      </p:to>
                                    </p:set>
                                    <p:animEffect filter="fade" transition="in">
                                      <p:cBhvr>
                                        <p:cTn dur="3000"/>
                                        <p:tgtEl>
                                          <p:spTgt spid="1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2" st="2"/>
                                            </p:txEl>
                                          </p:spTgt>
                                        </p:tgtEl>
                                        <p:attrNameLst>
                                          <p:attrName>style.visibility</p:attrName>
                                        </p:attrNameLst>
                                      </p:cBhvr>
                                      <p:to>
                                        <p:strVal val="visible"/>
                                      </p:to>
                                    </p:set>
                                    <p:animEffect filter="fade" transition="in">
                                      <p:cBhvr>
                                        <p:cTn dur="3000"/>
                                        <p:tgtEl>
                                          <p:spTgt spid="16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8"/>
          <p:cNvSpPr txBox="1"/>
          <p:nvPr>
            <p:ph type="title"/>
          </p:nvPr>
        </p:nvSpPr>
        <p:spPr>
          <a:xfrm>
            <a:off x="762000" y="381000"/>
            <a:ext cx="7543800" cy="16002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262626"/>
              </a:buClr>
              <a:buSzPts val="4800"/>
              <a:buFont typeface="Impact"/>
              <a:buNone/>
            </a:pPr>
            <a:r>
              <a:rPr lang="en-US" sz="4800"/>
              <a:t>Harmful Chemicals in Tobacco Products</a:t>
            </a:r>
            <a:endParaRPr sz="4800"/>
          </a:p>
        </p:txBody>
      </p:sp>
      <p:sp>
        <p:nvSpPr>
          <p:cNvPr id="177" name="Google Shape;177;p8"/>
          <p:cNvSpPr txBox="1"/>
          <p:nvPr>
            <p:ph idx="1" type="body"/>
          </p:nvPr>
        </p:nvSpPr>
        <p:spPr>
          <a:xfrm>
            <a:off x="762000" y="1981200"/>
            <a:ext cx="7543800" cy="4191000"/>
          </a:xfrm>
          <a:prstGeom prst="rect">
            <a:avLst/>
          </a:prstGeom>
          <a:noFill/>
          <a:ln>
            <a:noFill/>
          </a:ln>
        </p:spPr>
        <p:txBody>
          <a:bodyPr anchorCtr="0" anchor="ctr" bIns="45700" lIns="91425" spcFirstLastPara="1" rIns="91425" wrap="square" tIns="45700">
            <a:normAutofit/>
          </a:bodyPr>
          <a:lstStyle/>
          <a:p>
            <a:pPr indent="-274320" lvl="0" marL="274320" rtl="0" algn="l">
              <a:spcBef>
                <a:spcPts val="0"/>
              </a:spcBef>
              <a:spcAft>
                <a:spcPts val="0"/>
              </a:spcAft>
              <a:buSzPts val="2400"/>
              <a:buChar char="•"/>
            </a:pPr>
            <a:r>
              <a:rPr lang="en-US"/>
              <a:t>Nail Polish Remover (Acetone)</a:t>
            </a:r>
            <a:endParaRPr/>
          </a:p>
          <a:p>
            <a:pPr indent="-274320" lvl="0" marL="274320" rtl="0" algn="l">
              <a:spcBef>
                <a:spcPts val="480"/>
              </a:spcBef>
              <a:spcAft>
                <a:spcPts val="0"/>
              </a:spcAft>
              <a:buSzPts val="2400"/>
              <a:buChar char="•"/>
            </a:pPr>
            <a:r>
              <a:rPr lang="en-US"/>
              <a:t>Toilet Cleaner (Ammonia)</a:t>
            </a:r>
            <a:endParaRPr/>
          </a:p>
          <a:p>
            <a:pPr indent="-274320" lvl="0" marL="274320" rtl="0" algn="l">
              <a:spcBef>
                <a:spcPts val="480"/>
              </a:spcBef>
              <a:spcAft>
                <a:spcPts val="0"/>
              </a:spcAft>
              <a:buSzPts val="2400"/>
              <a:buChar char="•"/>
            </a:pPr>
            <a:r>
              <a:rPr lang="en-US"/>
              <a:t>Rat Poison (Arsenic)</a:t>
            </a:r>
            <a:endParaRPr/>
          </a:p>
          <a:p>
            <a:pPr indent="-274320" lvl="0" marL="274320" rtl="0" algn="l">
              <a:spcBef>
                <a:spcPts val="480"/>
              </a:spcBef>
              <a:spcAft>
                <a:spcPts val="0"/>
              </a:spcAft>
              <a:buSzPts val="2400"/>
              <a:buChar char="•"/>
            </a:pPr>
            <a:r>
              <a:rPr lang="en-US"/>
              <a:t>Lighter Fluid (Butane)</a:t>
            </a:r>
            <a:endParaRPr/>
          </a:p>
          <a:p>
            <a:pPr indent="-274320" lvl="0" marL="274320" rtl="0" algn="l">
              <a:spcBef>
                <a:spcPts val="480"/>
              </a:spcBef>
              <a:spcAft>
                <a:spcPts val="0"/>
              </a:spcAft>
              <a:buSzPts val="2400"/>
              <a:buChar char="•"/>
            </a:pPr>
            <a:r>
              <a:rPr lang="en-US"/>
              <a:t>Battery Acid (Cadmium)</a:t>
            </a:r>
            <a:endParaRPr/>
          </a:p>
          <a:p>
            <a:pPr indent="-274320" lvl="0" marL="274320" rtl="0" algn="l">
              <a:spcBef>
                <a:spcPts val="480"/>
              </a:spcBef>
              <a:spcAft>
                <a:spcPts val="0"/>
              </a:spcAft>
              <a:buSzPts val="2400"/>
              <a:buChar char="•"/>
            </a:pPr>
            <a:r>
              <a:rPr lang="en-US"/>
              <a:t>Sewer Gas (Methane)</a:t>
            </a:r>
            <a:endParaRPr/>
          </a:p>
          <a:p>
            <a:pPr indent="-274320" lvl="0" marL="274320" rtl="0" algn="l">
              <a:spcBef>
                <a:spcPts val="480"/>
              </a:spcBef>
              <a:spcAft>
                <a:spcPts val="0"/>
              </a:spcAft>
              <a:buSzPts val="2400"/>
              <a:buChar char="•"/>
            </a:pPr>
            <a:r>
              <a:rPr lang="en-US"/>
              <a:t>Rocket Fuel (Methanol)</a:t>
            </a:r>
            <a:endParaRPr/>
          </a:p>
          <a:p>
            <a:pPr indent="-274320" lvl="0" marL="274320" rtl="0" algn="l">
              <a:spcBef>
                <a:spcPts val="480"/>
              </a:spcBef>
              <a:spcAft>
                <a:spcPts val="0"/>
              </a:spcAft>
              <a:buSzPts val="2400"/>
              <a:buChar char="•"/>
            </a:pPr>
            <a:r>
              <a:rPr lang="en-US"/>
              <a:t>Carbon Monoxide</a:t>
            </a:r>
            <a:endParaRPr/>
          </a:p>
          <a:p>
            <a:pPr indent="-274320" lvl="0" marL="274320" rtl="0" algn="l">
              <a:spcBef>
                <a:spcPts val="480"/>
              </a:spcBef>
              <a:spcAft>
                <a:spcPts val="0"/>
              </a:spcAft>
              <a:buSzPts val="2400"/>
              <a:buChar char="•"/>
            </a:pPr>
            <a:r>
              <a:rPr lang="en-US"/>
              <a:t>Nicotine</a:t>
            </a:r>
            <a:endParaRPr/>
          </a:p>
        </p:txBody>
      </p:sp>
      <p:pic>
        <p:nvPicPr>
          <p:cNvPr id="178" name="Google Shape;178;p8"/>
          <p:cNvPicPr preferRelativeResize="0"/>
          <p:nvPr/>
        </p:nvPicPr>
        <p:blipFill rotWithShape="1">
          <a:blip r:embed="rId3">
            <a:alphaModFix/>
          </a:blip>
          <a:srcRect b="0" l="9091" r="0" t="0"/>
          <a:stretch/>
        </p:blipFill>
        <p:spPr>
          <a:xfrm>
            <a:off x="0" y="5791200"/>
            <a:ext cx="1219200" cy="1066800"/>
          </a:xfrm>
          <a:prstGeom prst="rect">
            <a:avLst/>
          </a:prstGeom>
          <a:noFill/>
          <a:ln>
            <a:noFill/>
          </a:ln>
        </p:spPr>
      </p:pic>
      <p:pic>
        <p:nvPicPr>
          <p:cNvPr id="179" name="Google Shape;179;p8"/>
          <p:cNvPicPr preferRelativeResize="0"/>
          <p:nvPr/>
        </p:nvPicPr>
        <p:blipFill rotWithShape="1">
          <a:blip r:embed="rId4">
            <a:alphaModFix/>
          </a:blip>
          <a:srcRect b="0" l="0" r="0" t="0"/>
          <a:stretch/>
        </p:blipFill>
        <p:spPr>
          <a:xfrm>
            <a:off x="4495800" y="2743200"/>
            <a:ext cx="4191000" cy="2895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822"/>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9"/>
          <p:cNvSpPr txBox="1"/>
          <p:nvPr>
            <p:ph type="title"/>
          </p:nvPr>
        </p:nvSpPr>
        <p:spPr>
          <a:xfrm>
            <a:off x="460375" y="381000"/>
            <a:ext cx="8275193" cy="8382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262626"/>
              </a:buClr>
              <a:buSzPts val="5000"/>
              <a:buFont typeface="Impact"/>
              <a:buNone/>
            </a:pPr>
            <a:r>
              <a:rPr lang="en-US" sz="5000"/>
              <a:t>Tobacco &amp; Nicotine Products</a:t>
            </a:r>
            <a:endParaRPr sz="5000"/>
          </a:p>
        </p:txBody>
      </p:sp>
      <p:pic>
        <p:nvPicPr>
          <p:cNvPr id="186" name="Google Shape;186;p9"/>
          <p:cNvPicPr preferRelativeResize="0"/>
          <p:nvPr/>
        </p:nvPicPr>
        <p:blipFill rotWithShape="1">
          <a:blip r:embed="rId3">
            <a:alphaModFix/>
          </a:blip>
          <a:srcRect b="0" l="0" r="0" t="0"/>
          <a:stretch/>
        </p:blipFill>
        <p:spPr>
          <a:xfrm>
            <a:off x="308023" y="2351671"/>
            <a:ext cx="1713449" cy="1140223"/>
          </a:xfrm>
          <a:prstGeom prst="rect">
            <a:avLst/>
          </a:prstGeom>
          <a:noFill/>
          <a:ln>
            <a:noFill/>
          </a:ln>
        </p:spPr>
      </p:pic>
      <p:pic>
        <p:nvPicPr>
          <p:cNvPr descr="Image result for cigars" id="187" name="Google Shape;187;p9"/>
          <p:cNvPicPr preferRelativeResize="0"/>
          <p:nvPr/>
        </p:nvPicPr>
        <p:blipFill rotWithShape="1">
          <a:blip r:embed="rId4">
            <a:alphaModFix/>
          </a:blip>
          <a:srcRect b="0" l="0" r="0" t="0"/>
          <a:stretch/>
        </p:blipFill>
        <p:spPr>
          <a:xfrm>
            <a:off x="2738177" y="2425926"/>
            <a:ext cx="1577518" cy="1105568"/>
          </a:xfrm>
          <a:prstGeom prst="rect">
            <a:avLst/>
          </a:prstGeom>
          <a:noFill/>
          <a:ln>
            <a:noFill/>
          </a:ln>
        </p:spPr>
      </p:pic>
      <p:pic>
        <p:nvPicPr>
          <p:cNvPr descr="Image result for nasal snuff tobacco" id="188" name="Google Shape;188;p9"/>
          <p:cNvPicPr preferRelativeResize="0"/>
          <p:nvPr/>
        </p:nvPicPr>
        <p:blipFill rotWithShape="1">
          <a:blip r:embed="rId5">
            <a:alphaModFix/>
          </a:blip>
          <a:srcRect b="5668" l="14667" r="8296" t="970"/>
          <a:stretch/>
        </p:blipFill>
        <p:spPr>
          <a:xfrm>
            <a:off x="307974" y="4858178"/>
            <a:ext cx="1713497" cy="1085422"/>
          </a:xfrm>
          <a:prstGeom prst="rect">
            <a:avLst/>
          </a:prstGeom>
          <a:noFill/>
          <a:ln>
            <a:noFill/>
          </a:ln>
        </p:spPr>
      </p:pic>
      <p:pic>
        <p:nvPicPr>
          <p:cNvPr id="189" name="Google Shape;189;p9"/>
          <p:cNvPicPr preferRelativeResize="0"/>
          <p:nvPr/>
        </p:nvPicPr>
        <p:blipFill rotWithShape="1">
          <a:blip r:embed="rId6">
            <a:alphaModFix/>
          </a:blip>
          <a:srcRect b="0" l="9091" r="0" t="0"/>
          <a:stretch/>
        </p:blipFill>
        <p:spPr>
          <a:xfrm>
            <a:off x="0" y="5791200"/>
            <a:ext cx="1219200" cy="1066800"/>
          </a:xfrm>
          <a:prstGeom prst="rect">
            <a:avLst/>
          </a:prstGeom>
          <a:noFill/>
          <a:ln>
            <a:noFill/>
          </a:ln>
        </p:spPr>
      </p:pic>
      <p:sp>
        <p:nvSpPr>
          <p:cNvPr descr="Image result for black and mild" id="190" name="Google Shape;190;p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descr="Image result for black and mild" id="191" name="Google Shape;191;p9"/>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descr="Image result for black and mild" id="192" name="Google Shape;192;p9"/>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pic>
        <p:nvPicPr>
          <p:cNvPr descr="Image result for black and mild" id="193" name="Google Shape;193;p9"/>
          <p:cNvPicPr preferRelativeResize="0"/>
          <p:nvPr/>
        </p:nvPicPr>
        <p:blipFill rotWithShape="1">
          <a:blip r:embed="rId7">
            <a:alphaModFix/>
          </a:blip>
          <a:srcRect b="0" l="20524" r="21361" t="24871"/>
          <a:stretch/>
        </p:blipFill>
        <p:spPr>
          <a:xfrm>
            <a:off x="2738176" y="4858178"/>
            <a:ext cx="1577141" cy="1085422"/>
          </a:xfrm>
          <a:prstGeom prst="rect">
            <a:avLst/>
          </a:prstGeom>
          <a:noFill/>
          <a:ln>
            <a:noFill/>
          </a:ln>
        </p:spPr>
      </p:pic>
      <p:pic>
        <p:nvPicPr>
          <p:cNvPr id="194" name="Google Shape;194;p9"/>
          <p:cNvPicPr preferRelativeResize="0"/>
          <p:nvPr/>
        </p:nvPicPr>
        <p:blipFill rotWithShape="1">
          <a:blip r:embed="rId8">
            <a:alphaModFix/>
          </a:blip>
          <a:srcRect b="0" l="0" r="0" t="0"/>
          <a:stretch/>
        </p:blipFill>
        <p:spPr>
          <a:xfrm>
            <a:off x="1409488" y="3627162"/>
            <a:ext cx="1712328" cy="1135348"/>
          </a:xfrm>
          <a:prstGeom prst="rect">
            <a:avLst/>
          </a:prstGeom>
          <a:noFill/>
          <a:ln>
            <a:noFill/>
          </a:ln>
        </p:spPr>
      </p:pic>
      <p:cxnSp>
        <p:nvCxnSpPr>
          <p:cNvPr id="195" name="Google Shape;195;p9"/>
          <p:cNvCxnSpPr>
            <a:stCxn id="185" idx="2"/>
          </p:cNvCxnSpPr>
          <p:nvPr/>
        </p:nvCxnSpPr>
        <p:spPr>
          <a:xfrm>
            <a:off x="4597971" y="1219200"/>
            <a:ext cx="0" cy="4876800"/>
          </a:xfrm>
          <a:prstGeom prst="straightConnector1">
            <a:avLst/>
          </a:prstGeom>
          <a:noFill/>
          <a:ln cap="flat" cmpd="sng" w="15875">
            <a:solidFill>
              <a:schemeClr val="accent1"/>
            </a:solidFill>
            <a:prstDash val="solid"/>
            <a:round/>
            <a:headEnd len="sm" w="sm" type="none"/>
            <a:tailEnd len="sm" w="sm" type="none"/>
          </a:ln>
        </p:spPr>
      </p:cxnSp>
      <p:sp>
        <p:nvSpPr>
          <p:cNvPr id="196" name="Google Shape;196;p9"/>
          <p:cNvSpPr txBox="1"/>
          <p:nvPr/>
        </p:nvSpPr>
        <p:spPr>
          <a:xfrm>
            <a:off x="1317123" y="182880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97" name="Google Shape;197;p9"/>
          <p:cNvSpPr txBox="1"/>
          <p:nvPr/>
        </p:nvSpPr>
        <p:spPr>
          <a:xfrm>
            <a:off x="1058448" y="1446994"/>
            <a:ext cx="242547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u="sng">
                <a:solidFill>
                  <a:schemeClr val="dk1"/>
                </a:solidFill>
                <a:latin typeface="Impact"/>
                <a:ea typeface="Impact"/>
                <a:cs typeface="Impact"/>
                <a:sym typeface="Impact"/>
              </a:rPr>
              <a:t>Traditional</a:t>
            </a:r>
            <a:endParaRPr sz="3600" u="sng">
              <a:solidFill>
                <a:schemeClr val="dk1"/>
              </a:solidFill>
              <a:latin typeface="Impact"/>
              <a:ea typeface="Impact"/>
              <a:cs typeface="Impact"/>
              <a:sym typeface="Impact"/>
            </a:endParaRPr>
          </a:p>
        </p:txBody>
      </p:sp>
      <p:sp>
        <p:nvSpPr>
          <p:cNvPr id="198" name="Google Shape;198;p9"/>
          <p:cNvSpPr txBox="1"/>
          <p:nvPr/>
        </p:nvSpPr>
        <p:spPr>
          <a:xfrm>
            <a:off x="5103794" y="1446994"/>
            <a:ext cx="32433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u="sng">
                <a:solidFill>
                  <a:schemeClr val="dk1"/>
                </a:solidFill>
                <a:latin typeface="Impact"/>
                <a:ea typeface="Impact"/>
                <a:cs typeface="Impact"/>
                <a:sym typeface="Impact"/>
              </a:rPr>
              <a:t>New Generation</a:t>
            </a:r>
            <a:endParaRPr sz="3600" u="sng">
              <a:solidFill>
                <a:schemeClr val="dk1"/>
              </a:solidFill>
              <a:latin typeface="Impact"/>
              <a:ea typeface="Impact"/>
              <a:cs typeface="Impact"/>
              <a:sym typeface="Impact"/>
            </a:endParaRPr>
          </a:p>
        </p:txBody>
      </p:sp>
      <p:pic>
        <p:nvPicPr>
          <p:cNvPr id="199" name="Google Shape;199;p9"/>
          <p:cNvPicPr preferRelativeResize="0"/>
          <p:nvPr/>
        </p:nvPicPr>
        <p:blipFill rotWithShape="1">
          <a:blip r:embed="rId9">
            <a:alphaModFix/>
          </a:blip>
          <a:srcRect b="0" l="16500" r="19000" t="0"/>
          <a:stretch/>
        </p:blipFill>
        <p:spPr>
          <a:xfrm>
            <a:off x="4786087" y="2344099"/>
            <a:ext cx="1843313" cy="3505200"/>
          </a:xfrm>
          <a:prstGeom prst="rect">
            <a:avLst/>
          </a:prstGeom>
          <a:noFill/>
          <a:ln>
            <a:noFill/>
          </a:ln>
        </p:spPr>
      </p:pic>
      <p:pic>
        <p:nvPicPr>
          <p:cNvPr id="200" name="Google Shape;200;p9"/>
          <p:cNvPicPr preferRelativeResize="0"/>
          <p:nvPr>
            <p:ph idx="1" type="body"/>
          </p:nvPr>
        </p:nvPicPr>
        <p:blipFill rotWithShape="1">
          <a:blip r:embed="rId10">
            <a:alphaModFix/>
          </a:blip>
          <a:srcRect b="26981" l="2783" r="5383" t="5142"/>
          <a:stretch/>
        </p:blipFill>
        <p:spPr>
          <a:xfrm>
            <a:off x="6795744" y="2353494"/>
            <a:ext cx="1869742" cy="34958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20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20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ewsPrint">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2019-09-27T19:49:15Z</dcterms:created>
  <dc:creator>Foster, Kaci</dc:creator>
</cp:coreProperties>
</file>