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pelw.weebly.com/gladis-informational-vide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Fisher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02293"/>
            <a:ext cx="7543800" cy="2622107"/>
          </a:xfrm>
        </p:spPr>
        <p:txBody>
          <a:bodyPr/>
          <a:lstStyle/>
          <a:p>
            <a:r>
              <a:rPr lang="en-US" dirty="0" smtClean="0"/>
              <a:t>Student Growth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4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you post-test your students and use the scoring guide to determine their final level of mastery.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37126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563290" y="2438400"/>
            <a:ext cx="1981200" cy="22233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difference between their pre-test and their post-test to determine how many levels of growth they have made.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8935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657703" y="2590800"/>
            <a:ext cx="1981200" cy="18941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0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figure out how many levels </a:t>
            </a:r>
            <a:r>
              <a:rPr lang="en-US" b="1" i="1" dirty="0" smtClean="0"/>
              <a:t>on average</a:t>
            </a:r>
            <a:r>
              <a:rPr lang="en-US" b="1" dirty="0" smtClean="0"/>
              <a:t> </a:t>
            </a:r>
            <a:r>
              <a:rPr lang="en-US" dirty="0" smtClean="0"/>
              <a:t>students made.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25358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Emerging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</a:t>
                      </a:r>
                      <a:r>
                        <a:rPr lang="en-US" dirty="0" smtClean="0"/>
                        <a:t>3= </a:t>
                      </a:r>
                      <a:r>
                        <a:rPr lang="en-US" dirty="0" smtClean="0"/>
                        <a:t>1.66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629400" y="5562600"/>
            <a:ext cx="1981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8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principles of scoring, this evidence collection would receive a 4.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590800"/>
            <a:ext cx="6248400" cy="1331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4074" y="2743200"/>
            <a:ext cx="61221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Level 4</a:t>
            </a:r>
            <a:r>
              <a:rPr lang="en-US" sz="2000" dirty="0"/>
              <a:t> </a:t>
            </a:r>
            <a:r>
              <a:rPr lang="en-US" sz="2000" b="1" dirty="0"/>
              <a:t>(Above Expectations):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On average, more than one level of student growth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8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Score &amp; Closing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watch video in in the link called self-score and closing out. This video is </a:t>
            </a:r>
            <a:r>
              <a:rPr lang="en-US" b="1" u="sng" dirty="0" smtClean="0"/>
              <a:t>VERY</a:t>
            </a:r>
            <a:r>
              <a:rPr lang="en-US" dirty="0" smtClean="0"/>
              <a:t> important.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http://hpelw.weebly.com/gladis-informational-</a:t>
            </a:r>
            <a:r>
              <a:rPr lang="en-US" dirty="0" smtClean="0">
                <a:hlinkClick r:id="rId2"/>
              </a:rPr>
              <a:t>video.html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3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information </a:t>
            </a:r>
            <a:r>
              <a:rPr lang="en-US" dirty="0" err="1" smtClean="0"/>
              <a:t>weebly</a:t>
            </a:r>
            <a:r>
              <a:rPr lang="en-US" smtClean="0"/>
              <a:t> site </a:t>
            </a:r>
            <a:endParaRPr lang="en-US" dirty="0" smtClean="0"/>
          </a:p>
          <a:p>
            <a:r>
              <a:rPr lang="en-US" dirty="0" smtClean="0"/>
              <a:t>Cognitive or Type II Collections</a:t>
            </a:r>
          </a:p>
          <a:p>
            <a:r>
              <a:rPr lang="en-US" dirty="0" smtClean="0"/>
              <a:t>Go over how to calculate growth for Type II collections</a:t>
            </a:r>
          </a:p>
          <a:p>
            <a:r>
              <a:rPr lang="en-US" dirty="0" smtClean="0"/>
              <a:t>My Self–Score &amp; Closure </a:t>
            </a:r>
          </a:p>
          <a:p>
            <a:r>
              <a:rPr lang="en-US" dirty="0" smtClean="0"/>
              <a:t>Take questions from index Cards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5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we are at the state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three county’s portfolio's are due to be submitted by </a:t>
            </a:r>
            <a:r>
              <a:rPr lang="en-US" sz="2800" b="1" u="sng" dirty="0" smtClean="0"/>
              <a:t>May 1</a:t>
            </a:r>
            <a:r>
              <a:rPr lang="en-US" sz="2800" b="1" u="sng" baseline="30000" dirty="0" smtClean="0"/>
              <a:t>st</a:t>
            </a:r>
            <a:r>
              <a:rPr lang="en-US" sz="2800" b="1" u="sng" dirty="0" smtClean="0"/>
              <a:t>.</a:t>
            </a:r>
          </a:p>
          <a:p>
            <a:endParaRPr lang="en-US" b="1" u="sng" dirty="0"/>
          </a:p>
          <a:p>
            <a:r>
              <a:rPr lang="en-US" dirty="0" smtClean="0"/>
              <a:t>Peer-Reviewer Training - When? TBA  </a:t>
            </a:r>
          </a:p>
          <a:p>
            <a:endParaRPr lang="en-US" dirty="0"/>
          </a:p>
          <a:p>
            <a:r>
              <a:rPr lang="en-US" dirty="0" smtClean="0"/>
              <a:t>All portfolio's reviewed by the First week in June  </a:t>
            </a:r>
          </a:p>
          <a:p>
            <a:endParaRPr lang="en-US" dirty="0"/>
          </a:p>
          <a:p>
            <a:r>
              <a:rPr lang="en-US" dirty="0" smtClean="0"/>
              <a:t>Results go to the Tennessee Board of Education July 25</a:t>
            </a:r>
            <a:r>
              <a:rPr lang="en-US" baseline="30000" dirty="0" smtClean="0"/>
              <a:t>th</a:t>
            </a:r>
            <a:r>
              <a:rPr lang="en-US" dirty="0" smtClean="0"/>
              <a:t> for approval.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2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Resent technology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Chrome &amp; Safari are useable Browsers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70" y="2875067"/>
            <a:ext cx="6848957" cy="276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8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52" y="562237"/>
            <a:ext cx="6781800" cy="1164656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 changes to collecting evidence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Only required to collect evidence for one grade level instead of two.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800" b="1" dirty="0" smtClean="0"/>
              <a:t>Pick 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or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grade. But must include three evidence collections from the grade level you chose. </a:t>
            </a:r>
            <a:endParaRPr lang="en-US" sz="1800" b="1" dirty="0"/>
          </a:p>
          <a:p>
            <a:r>
              <a:rPr lang="en-US" dirty="0" smtClean="0"/>
              <a:t>Example: 2</a:t>
            </a:r>
            <a:r>
              <a:rPr lang="en-US" baseline="30000" dirty="0" smtClean="0"/>
              <a:t>nd</a:t>
            </a:r>
            <a:r>
              <a:rPr lang="en-US" dirty="0" smtClean="0"/>
              <a:t> grade </a:t>
            </a:r>
          </a:p>
          <a:p>
            <a:pPr lvl="3"/>
            <a:r>
              <a:rPr lang="en-US" dirty="0" smtClean="0"/>
              <a:t>Perform </a:t>
            </a:r>
            <a:r>
              <a:rPr lang="en-US" dirty="0" err="1" smtClean="0"/>
              <a:t>Locomotor</a:t>
            </a:r>
            <a:r>
              <a:rPr lang="en-US" dirty="0" smtClean="0"/>
              <a:t> Skills – Whole Class  (</a:t>
            </a:r>
            <a:r>
              <a:rPr lang="en-US" dirty="0"/>
              <a:t>M</a:t>
            </a:r>
            <a:r>
              <a:rPr lang="en-US" dirty="0" smtClean="0"/>
              <a:t>andatory)</a:t>
            </a:r>
          </a:p>
          <a:p>
            <a:pPr lvl="3"/>
            <a:r>
              <a:rPr lang="en-US" dirty="0" smtClean="0"/>
              <a:t>Perform List of Options – Whole Class</a:t>
            </a:r>
          </a:p>
          <a:p>
            <a:pPr lvl="3"/>
            <a:r>
              <a:rPr lang="en-US" dirty="0" smtClean="0"/>
              <a:t>One collection from Respond, Create, or Collect – Whole class or Purposeful Sample</a:t>
            </a:r>
          </a:p>
          <a:p>
            <a:r>
              <a:rPr lang="en-US" dirty="0"/>
              <a:t>Example: </a:t>
            </a:r>
            <a:r>
              <a:rPr lang="en-US" dirty="0" smtClean="0"/>
              <a:t>5th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grade </a:t>
            </a:r>
          </a:p>
          <a:p>
            <a:pPr lvl="3"/>
            <a:r>
              <a:rPr lang="en-US" dirty="0"/>
              <a:t>Perform </a:t>
            </a:r>
            <a:r>
              <a:rPr lang="en-US" dirty="0" smtClean="0"/>
              <a:t>O</a:t>
            </a:r>
            <a:r>
              <a:rPr lang="en-US" dirty="0"/>
              <a:t>v</a:t>
            </a:r>
            <a:r>
              <a:rPr lang="en-US" dirty="0" smtClean="0"/>
              <a:t>erhand </a:t>
            </a:r>
            <a:r>
              <a:rPr lang="en-US" dirty="0"/>
              <a:t>Skills – Whole Class  (Mandatory)</a:t>
            </a:r>
          </a:p>
          <a:p>
            <a:pPr lvl="3"/>
            <a:r>
              <a:rPr lang="en-US" dirty="0"/>
              <a:t>Perform List of Options – Whole Class</a:t>
            </a:r>
          </a:p>
          <a:p>
            <a:pPr lvl="3"/>
            <a:r>
              <a:rPr lang="en-US" dirty="0"/>
              <a:t>One collection from Respond, Create, or Collect – Whole class or Purposeful Sample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49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Updated Resources on </a:t>
            </a:r>
            <a:r>
              <a:rPr lang="en-US" dirty="0" err="1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3200" b="1" dirty="0" smtClean="0"/>
              <a:t>Score recording sheeting</a:t>
            </a:r>
          </a:p>
          <a:p>
            <a:endParaRPr lang="en-US" dirty="0" smtClean="0"/>
          </a:p>
          <a:p>
            <a:r>
              <a:rPr lang="en-US" dirty="0" smtClean="0"/>
              <a:t>Create, Connect, and Respond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1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Scoring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548988"/>
            <a:ext cx="1934817" cy="13090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Student Work (PRE)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953000" y="4548988"/>
            <a:ext cx="1974573" cy="127861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Student Work (POST)</a:t>
            </a:r>
            <a:endParaRPr lang="en-US" sz="2200" b="1" dirty="0"/>
          </a:p>
        </p:txBody>
      </p:sp>
      <p:sp>
        <p:nvSpPr>
          <p:cNvPr id="8" name="Circular Arrow 7"/>
          <p:cNvSpPr/>
          <p:nvPr/>
        </p:nvSpPr>
        <p:spPr>
          <a:xfrm>
            <a:off x="2910356" y="2743200"/>
            <a:ext cx="3378454" cy="3578319"/>
          </a:xfrm>
          <a:prstGeom prst="circularArrow">
            <a:avLst>
              <a:gd name="adj1" fmla="val 4118"/>
              <a:gd name="adj2" fmla="val 946005"/>
              <a:gd name="adj3" fmla="val 20427828"/>
              <a:gd name="adj4" fmla="val 11286146"/>
              <a:gd name="adj5" fmla="val 11944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99583" y="2256208"/>
            <a:ext cx="0" cy="7620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347148" y="1349970"/>
            <a:ext cx="466725" cy="762000"/>
            <a:chOff x="800468" y="1524000"/>
            <a:chExt cx="466725" cy="762000"/>
          </a:xfrm>
          <a:solidFill>
            <a:schemeClr val="accent1"/>
          </a:solidFill>
        </p:grpSpPr>
        <p:sp>
          <p:nvSpPr>
            <p:cNvPr id="11" name="Flowchart: Connector 10"/>
            <p:cNvSpPr/>
            <p:nvPr/>
          </p:nvSpPr>
          <p:spPr>
            <a:xfrm>
              <a:off x="838200" y="1524000"/>
              <a:ext cx="381000" cy="400050"/>
            </a:xfrm>
            <a:prstGeom prst="flowChartConnector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847727" y="1866534"/>
              <a:ext cx="372207" cy="466725"/>
            </a:xfrm>
            <a:prstGeom prst="flowChartDelay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89983" y="353301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16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We expect </a:t>
            </a:r>
            <a:r>
              <a:rPr lang="en-US" sz="1800" dirty="0" smtClean="0"/>
              <a:t>students to </a:t>
            </a:r>
            <a:r>
              <a:rPr lang="en-US" sz="1800" dirty="0"/>
              <a:t>grow approximately one level each year.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>
                <a:solidFill>
                  <a:srgbClr val="008000"/>
                </a:solidFill>
              </a:rPr>
              <a:t>Level </a:t>
            </a:r>
            <a:r>
              <a:rPr lang="en-US" sz="1800" u="sng" dirty="0" smtClean="0">
                <a:solidFill>
                  <a:srgbClr val="008000"/>
                </a:solidFill>
              </a:rPr>
              <a:t>1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b="1" dirty="0" smtClean="0"/>
              <a:t>(Significantly Below Expectations):</a:t>
            </a:r>
            <a:r>
              <a:rPr lang="en-US" sz="1800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.01 – 0.5</a:t>
            </a:r>
            <a:endParaRPr lang="en-US" dirty="0" smtClean="0"/>
          </a:p>
          <a:p>
            <a:r>
              <a:rPr lang="en-US" sz="1800" dirty="0" smtClean="0"/>
              <a:t>No or extremely limited </a:t>
            </a:r>
            <a:r>
              <a:rPr lang="en-US" sz="1800" dirty="0"/>
              <a:t>student </a:t>
            </a:r>
            <a:r>
              <a:rPr lang="en-US" sz="1800" dirty="0" smtClean="0"/>
              <a:t>growth</a:t>
            </a:r>
            <a:endParaRPr lang="en-US" sz="1800" dirty="0"/>
          </a:p>
          <a:p>
            <a:pPr marL="0" indent="0">
              <a:buNone/>
            </a:pPr>
            <a:r>
              <a:rPr lang="en-US" sz="1800" u="sng" dirty="0">
                <a:solidFill>
                  <a:srgbClr val="008000"/>
                </a:solidFill>
              </a:rPr>
              <a:t>Level </a:t>
            </a:r>
            <a:r>
              <a:rPr lang="en-US" sz="1800" u="sng" dirty="0" smtClean="0">
                <a:solidFill>
                  <a:srgbClr val="008000"/>
                </a:solidFill>
              </a:rPr>
              <a:t>2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b="1" dirty="0"/>
              <a:t>(</a:t>
            </a:r>
            <a:r>
              <a:rPr lang="en-US" sz="1800" b="1" dirty="0" smtClean="0"/>
              <a:t>Below Expectations):</a:t>
            </a:r>
            <a:r>
              <a:rPr lang="en-US" sz="1800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0.6 - .99</a:t>
            </a:r>
            <a:endParaRPr lang="en-US" dirty="0" smtClean="0"/>
          </a:p>
          <a:p>
            <a:r>
              <a:rPr lang="en-US" sz="1800" dirty="0" smtClean="0"/>
              <a:t>On </a:t>
            </a:r>
            <a:r>
              <a:rPr lang="en-US" sz="1800" dirty="0"/>
              <a:t>average, less than one level of student </a:t>
            </a:r>
            <a:r>
              <a:rPr lang="en-US" sz="1800" dirty="0" smtClean="0"/>
              <a:t>growth</a:t>
            </a:r>
            <a:endParaRPr lang="en-US" sz="1800" dirty="0"/>
          </a:p>
          <a:p>
            <a:pPr marL="0" indent="0">
              <a:buNone/>
            </a:pPr>
            <a:r>
              <a:rPr lang="en-US" sz="1800" u="sng" dirty="0">
                <a:solidFill>
                  <a:srgbClr val="008000"/>
                </a:solidFill>
              </a:rPr>
              <a:t>Level </a:t>
            </a:r>
            <a:r>
              <a:rPr lang="en-US" sz="1800" u="sng" dirty="0" smtClean="0">
                <a:solidFill>
                  <a:srgbClr val="008000"/>
                </a:solidFill>
              </a:rPr>
              <a:t>3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b="1" dirty="0" smtClean="0"/>
              <a:t>(At Expectations)</a:t>
            </a:r>
            <a:r>
              <a:rPr lang="en-US" sz="1800" dirty="0" smtClean="0"/>
              <a:t>: </a:t>
            </a:r>
            <a:r>
              <a:rPr lang="en-US" b="1" dirty="0" smtClean="0">
                <a:solidFill>
                  <a:srgbClr val="0000FF"/>
                </a:solidFill>
              </a:rPr>
              <a:t>1.0</a:t>
            </a:r>
          </a:p>
          <a:p>
            <a:r>
              <a:rPr lang="en-US" sz="1800" dirty="0" smtClean="0"/>
              <a:t>On </a:t>
            </a:r>
            <a:r>
              <a:rPr lang="en-US" sz="1800" dirty="0"/>
              <a:t>average, one level of student </a:t>
            </a:r>
            <a:r>
              <a:rPr lang="en-US" sz="1800" dirty="0" smtClean="0"/>
              <a:t>growth</a:t>
            </a:r>
            <a:endParaRPr lang="en-US" sz="1800" dirty="0"/>
          </a:p>
          <a:p>
            <a:pPr marL="0" indent="0">
              <a:buNone/>
            </a:pPr>
            <a:r>
              <a:rPr lang="en-US" sz="1800" u="sng" dirty="0">
                <a:solidFill>
                  <a:srgbClr val="008000"/>
                </a:solidFill>
              </a:rPr>
              <a:t>Level </a:t>
            </a:r>
            <a:r>
              <a:rPr lang="en-US" sz="1800" u="sng" dirty="0" smtClean="0">
                <a:solidFill>
                  <a:srgbClr val="008000"/>
                </a:solidFill>
              </a:rPr>
              <a:t>4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b="1" dirty="0" smtClean="0"/>
              <a:t>(Above Expectations):</a:t>
            </a:r>
            <a:r>
              <a:rPr lang="en-US" sz="1800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1.1 – 1.9</a:t>
            </a:r>
            <a:endParaRPr lang="en-US" dirty="0" smtClean="0"/>
          </a:p>
          <a:p>
            <a:r>
              <a:rPr lang="en-US" sz="1800" dirty="0" smtClean="0"/>
              <a:t>On </a:t>
            </a:r>
            <a:r>
              <a:rPr lang="en-US" sz="1800" dirty="0"/>
              <a:t>average, </a:t>
            </a:r>
            <a:r>
              <a:rPr lang="en-US" sz="1800" dirty="0" smtClean="0"/>
              <a:t>more than one level of student growth</a:t>
            </a:r>
            <a:endParaRPr lang="en-US" sz="1800" u="sng" dirty="0"/>
          </a:p>
          <a:p>
            <a:pPr marL="0" indent="0">
              <a:buNone/>
            </a:pPr>
            <a:r>
              <a:rPr lang="en-US" sz="1800" u="sng" dirty="0" smtClean="0">
                <a:solidFill>
                  <a:srgbClr val="008000"/>
                </a:solidFill>
              </a:rPr>
              <a:t>Level 5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b="1" dirty="0" smtClean="0"/>
              <a:t>(Significantly </a:t>
            </a:r>
            <a:r>
              <a:rPr lang="en-US" sz="1800" b="1" dirty="0"/>
              <a:t>Above </a:t>
            </a:r>
            <a:r>
              <a:rPr lang="en-US" sz="1800" b="1" dirty="0" smtClean="0"/>
              <a:t>Expectations): </a:t>
            </a:r>
            <a:r>
              <a:rPr lang="en-US" b="1" dirty="0" smtClean="0">
                <a:solidFill>
                  <a:srgbClr val="0000FF"/>
                </a:solidFill>
              </a:rPr>
              <a:t>2.0+</a:t>
            </a:r>
            <a:endParaRPr lang="en-US" b="1" dirty="0" smtClean="0"/>
          </a:p>
          <a:p>
            <a:r>
              <a:rPr lang="en-US" sz="1800" dirty="0" smtClean="0"/>
              <a:t>Two or more levels </a:t>
            </a:r>
            <a:r>
              <a:rPr lang="en-US" sz="1800" dirty="0"/>
              <a:t>of student </a:t>
            </a:r>
            <a:r>
              <a:rPr lang="en-US" sz="1800" dirty="0" smtClean="0"/>
              <a:t>growth</a:t>
            </a:r>
            <a:endParaRPr lang="en-US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Type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pre-test your students on </a:t>
            </a:r>
            <a:r>
              <a:rPr lang="en-US" dirty="0" smtClean="0"/>
              <a:t>Respond Identify </a:t>
            </a:r>
            <a:r>
              <a:rPr lang="en-US" dirty="0" err="1" smtClean="0"/>
              <a:t>locomotor</a:t>
            </a:r>
            <a:r>
              <a:rPr lang="en-US" dirty="0" smtClean="0"/>
              <a:t> </a:t>
            </a:r>
            <a:r>
              <a:rPr lang="en-US" dirty="0" smtClean="0"/>
              <a:t>skills and use the scoring guide to determine their baseline level.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44296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Emerging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514600" y="2438400"/>
            <a:ext cx="1981200" cy="19822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6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527</TotalTime>
  <Words>606</Words>
  <Application>Microsoft Macintosh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Student Growth Workshop</vt:lpstr>
      <vt:lpstr>Objective</vt:lpstr>
      <vt:lpstr>Were we are at the state level?</vt:lpstr>
      <vt:lpstr>Resent technology changes</vt:lpstr>
      <vt:lpstr>Review changes to collecting evidence </vt:lpstr>
      <vt:lpstr>Updated Resources on Weebly</vt:lpstr>
      <vt:lpstr>Portfolio Scoring</vt:lpstr>
      <vt:lpstr>Principles of Scoring</vt:lpstr>
      <vt:lpstr>Scoring Example Type II</vt:lpstr>
      <vt:lpstr>Scoring Example cont.</vt:lpstr>
      <vt:lpstr>Scoring Example cont.</vt:lpstr>
      <vt:lpstr>Scoring Example cont.</vt:lpstr>
      <vt:lpstr>Scoring Example cont.</vt:lpstr>
      <vt:lpstr>Self Score &amp; Closing out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Workshop</dc:title>
  <dc:creator>Shelby County Schools</dc:creator>
  <cp:lastModifiedBy>Shelby County Schools</cp:lastModifiedBy>
  <cp:revision>14</cp:revision>
  <dcterms:created xsi:type="dcterms:W3CDTF">2014-03-26T19:29:24Z</dcterms:created>
  <dcterms:modified xsi:type="dcterms:W3CDTF">2014-04-16T03:30:51Z</dcterms:modified>
</cp:coreProperties>
</file>