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2" r:id="rId13"/>
    <p:sldId id="273" r:id="rId14"/>
    <p:sldId id="274" r:id="rId15"/>
    <p:sldId id="276" r:id="rId16"/>
    <p:sldId id="275" r:id="rId17"/>
    <p:sldId id="277" r:id="rId18"/>
    <p:sldId id="278" r:id="rId19"/>
    <p:sldId id="279" r:id="rId20"/>
    <p:sldId id="266" r:id="rId21"/>
    <p:sldId id="267" r:id="rId22"/>
    <p:sldId id="268" r:id="rId23"/>
    <p:sldId id="269" r:id="rId24"/>
    <p:sldId id="27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5"/>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5/28/18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5/28/18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5/28/18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5/28/18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5/28/18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team-tn.org/non-tested-grades-subjects/physical-educ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oachmartinpe.weebl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02FB-CEFD-A640-A061-DF37A10AE4B1}"/>
              </a:ext>
            </a:extLst>
          </p:cNvPr>
          <p:cNvSpPr>
            <a:spLocks noGrp="1"/>
          </p:cNvSpPr>
          <p:nvPr>
            <p:ph type="ctrTitle"/>
          </p:nvPr>
        </p:nvSpPr>
        <p:spPr/>
        <p:txBody>
          <a:bodyPr/>
          <a:lstStyle/>
          <a:p>
            <a:r>
              <a:rPr lang="en-US" dirty="0"/>
              <a:t>TN Physical Education portfolio </a:t>
            </a:r>
          </a:p>
        </p:txBody>
      </p:sp>
      <p:sp>
        <p:nvSpPr>
          <p:cNvPr id="3" name="Subtitle 2">
            <a:extLst>
              <a:ext uri="{FF2B5EF4-FFF2-40B4-BE49-F238E27FC236}">
                <a16:creationId xmlns:a16="http://schemas.microsoft.com/office/drawing/2014/main" id="{C3B904B3-629A-8046-850D-8B5BD46073F8}"/>
              </a:ext>
            </a:extLst>
          </p:cNvPr>
          <p:cNvSpPr>
            <a:spLocks noGrp="1"/>
          </p:cNvSpPr>
          <p:nvPr>
            <p:ph type="subTitle" idx="1"/>
          </p:nvPr>
        </p:nvSpPr>
        <p:spPr/>
        <p:txBody>
          <a:bodyPr>
            <a:normAutofit fontScale="92500" lnSpcReduction="20000"/>
          </a:bodyPr>
          <a:lstStyle/>
          <a:p>
            <a:r>
              <a:rPr lang="en-US" dirty="0"/>
              <a:t>Middle School Grades</a:t>
            </a:r>
          </a:p>
          <a:p>
            <a:r>
              <a:rPr lang="en-US" dirty="0"/>
              <a:t>Andrew Martin</a:t>
            </a:r>
          </a:p>
        </p:txBody>
      </p:sp>
      <p:pic>
        <p:nvPicPr>
          <p:cNvPr id="5" name="Picture 4">
            <a:extLst>
              <a:ext uri="{FF2B5EF4-FFF2-40B4-BE49-F238E27FC236}">
                <a16:creationId xmlns:a16="http://schemas.microsoft.com/office/drawing/2014/main" id="{98839CA4-D517-0B45-B822-062C1E4C30D2}"/>
              </a:ext>
            </a:extLst>
          </p:cNvPr>
          <p:cNvPicPr>
            <a:picLocks noChangeAspect="1"/>
          </p:cNvPicPr>
          <p:nvPr/>
        </p:nvPicPr>
        <p:blipFill>
          <a:blip r:embed="rId2"/>
          <a:stretch>
            <a:fillRect/>
          </a:stretch>
        </p:blipFill>
        <p:spPr>
          <a:xfrm>
            <a:off x="1400173" y="3592511"/>
            <a:ext cx="9499555" cy="1922464"/>
          </a:xfrm>
          <a:prstGeom prst="rect">
            <a:avLst/>
          </a:prstGeom>
        </p:spPr>
      </p:pic>
    </p:spTree>
    <p:extLst>
      <p:ext uri="{BB962C8B-B14F-4D97-AF65-F5344CB8AC3E}">
        <p14:creationId xmlns:p14="http://schemas.microsoft.com/office/powerpoint/2010/main" val="2391977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6B05-9944-C64B-AAAC-418E3F4B63F0}"/>
              </a:ext>
            </a:extLst>
          </p:cNvPr>
          <p:cNvSpPr>
            <a:spLocks noGrp="1"/>
          </p:cNvSpPr>
          <p:nvPr>
            <p:ph type="title"/>
          </p:nvPr>
        </p:nvSpPr>
        <p:spPr/>
        <p:txBody>
          <a:bodyPr/>
          <a:lstStyle/>
          <a:p>
            <a:pPr algn="ctr"/>
            <a:r>
              <a:rPr lang="en-US" dirty="0"/>
              <a:t>Grade 6-8: perform</a:t>
            </a:r>
          </a:p>
        </p:txBody>
      </p:sp>
      <p:sp>
        <p:nvSpPr>
          <p:cNvPr id="3" name="Content Placeholder 2">
            <a:extLst>
              <a:ext uri="{FF2B5EF4-FFF2-40B4-BE49-F238E27FC236}">
                <a16:creationId xmlns:a16="http://schemas.microsoft.com/office/drawing/2014/main" id="{643ADB8E-DB39-FC40-B32F-050F2EF29434}"/>
              </a:ext>
            </a:extLst>
          </p:cNvPr>
          <p:cNvSpPr>
            <a:spLocks noGrp="1"/>
          </p:cNvSpPr>
          <p:nvPr>
            <p:ph idx="1"/>
          </p:nvPr>
        </p:nvSpPr>
        <p:spPr/>
        <p:txBody>
          <a:bodyPr>
            <a:normAutofit fontScale="92500" lnSpcReduction="10000"/>
          </a:bodyPr>
          <a:lstStyle/>
          <a:p>
            <a:r>
              <a:rPr lang="en-US" b="1" dirty="0"/>
              <a:t>GRADE 6: PERFORM</a:t>
            </a:r>
          </a:p>
          <a:p>
            <a:r>
              <a:rPr lang="en-US" dirty="0"/>
              <a:t>Backhand Striking </a:t>
            </a:r>
          </a:p>
          <a:p>
            <a:r>
              <a:rPr lang="en-US" dirty="0"/>
              <a:t>Underhand Serve </a:t>
            </a:r>
          </a:p>
          <a:p>
            <a:r>
              <a:rPr lang="en-US" dirty="0"/>
              <a:t>Advanced Dribbling </a:t>
            </a:r>
          </a:p>
          <a:p>
            <a:r>
              <a:rPr lang="en-US" dirty="0"/>
              <a:t>Catching on the Move </a:t>
            </a:r>
          </a:p>
          <a:p>
            <a:r>
              <a:rPr lang="en-US" b="1" dirty="0"/>
              <a:t>GRADE 7/8: PERFORM</a:t>
            </a:r>
          </a:p>
          <a:p>
            <a:r>
              <a:rPr lang="en-US" dirty="0"/>
              <a:t>Forehand &amp; Backhand Striking</a:t>
            </a:r>
          </a:p>
          <a:p>
            <a:r>
              <a:rPr lang="en-US" dirty="0"/>
              <a:t>Underhand Serve </a:t>
            </a:r>
            <a:r>
              <a:rPr lang="en-US"/>
              <a:t>for Accuracy</a:t>
            </a:r>
          </a:p>
          <a:p>
            <a:r>
              <a:rPr lang="en-US"/>
              <a:t>Advanced </a:t>
            </a:r>
            <a:r>
              <a:rPr lang="en-US" dirty="0"/>
              <a:t>Dribble Against a Passive Defender </a:t>
            </a:r>
          </a:p>
          <a:p>
            <a:r>
              <a:rPr lang="en-US" dirty="0"/>
              <a:t>Passing </a:t>
            </a:r>
          </a:p>
          <a:p>
            <a:endParaRPr lang="en-US" dirty="0"/>
          </a:p>
        </p:txBody>
      </p:sp>
    </p:spTree>
    <p:extLst>
      <p:ext uri="{BB962C8B-B14F-4D97-AF65-F5344CB8AC3E}">
        <p14:creationId xmlns:p14="http://schemas.microsoft.com/office/powerpoint/2010/main" val="2655747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B34E7-803C-144D-9518-F7955899CEA3}"/>
              </a:ext>
            </a:extLst>
          </p:cNvPr>
          <p:cNvSpPr>
            <a:spLocks noGrp="1"/>
          </p:cNvSpPr>
          <p:nvPr>
            <p:ph type="title"/>
          </p:nvPr>
        </p:nvSpPr>
        <p:spPr/>
        <p:txBody>
          <a:bodyPr/>
          <a:lstStyle/>
          <a:p>
            <a:pPr algn="ctr"/>
            <a:r>
              <a:rPr lang="en-US" dirty="0"/>
              <a:t>Backhand striking</a:t>
            </a:r>
          </a:p>
        </p:txBody>
      </p:sp>
      <p:sp>
        <p:nvSpPr>
          <p:cNvPr id="3" name="Text Placeholder 2">
            <a:extLst>
              <a:ext uri="{FF2B5EF4-FFF2-40B4-BE49-F238E27FC236}">
                <a16:creationId xmlns:a16="http://schemas.microsoft.com/office/drawing/2014/main" id="{974BE60C-D5CD-1846-B5DD-5DE064D6A9D0}"/>
              </a:ext>
            </a:extLst>
          </p:cNvPr>
          <p:cNvSpPr>
            <a:spLocks noGrp="1"/>
          </p:cNvSpPr>
          <p:nvPr>
            <p:ph type="body" idx="1"/>
          </p:nvPr>
        </p:nvSpPr>
        <p:spPr/>
        <p:txBody>
          <a:bodyPr/>
          <a:lstStyle/>
          <a:p>
            <a:r>
              <a:rPr lang="en-US" dirty="0"/>
              <a:t>Critical Elements </a:t>
            </a:r>
          </a:p>
        </p:txBody>
      </p:sp>
      <p:sp>
        <p:nvSpPr>
          <p:cNvPr id="4" name="Content Placeholder 3">
            <a:extLst>
              <a:ext uri="{FF2B5EF4-FFF2-40B4-BE49-F238E27FC236}">
                <a16:creationId xmlns:a16="http://schemas.microsoft.com/office/drawing/2014/main" id="{34192139-22A6-5A40-B03B-43B956E23665}"/>
              </a:ext>
            </a:extLst>
          </p:cNvPr>
          <p:cNvSpPr>
            <a:spLocks noGrp="1"/>
          </p:cNvSpPr>
          <p:nvPr>
            <p:ph sz="half" idx="2"/>
          </p:nvPr>
        </p:nvSpPr>
        <p:spPr/>
        <p:txBody>
          <a:bodyPr>
            <a:normAutofit fontScale="77500" lnSpcReduction="20000"/>
          </a:bodyPr>
          <a:lstStyle/>
          <a:p>
            <a:r>
              <a:rPr lang="en-US" dirty="0"/>
              <a:t>1) Ball is contacted at or just below waist level on the backhand side (non-dominant)</a:t>
            </a:r>
          </a:p>
          <a:p>
            <a:r>
              <a:rPr lang="en-US" dirty="0"/>
              <a:t>2) Steps into the swing OR shifts weight from back foot to dominant foot </a:t>
            </a:r>
          </a:p>
          <a:p>
            <a:r>
              <a:rPr lang="en-US" dirty="0"/>
              <a:t>3) Student maintains closed position (side to target) throughout stroke </a:t>
            </a:r>
          </a:p>
          <a:p>
            <a:r>
              <a:rPr lang="en-US" dirty="0"/>
              <a:t>4) Follow through at or beyond shoulder height </a:t>
            </a:r>
          </a:p>
          <a:p>
            <a:endParaRPr lang="en-US" dirty="0"/>
          </a:p>
        </p:txBody>
      </p:sp>
      <p:sp>
        <p:nvSpPr>
          <p:cNvPr id="5" name="Text Placeholder 4">
            <a:extLst>
              <a:ext uri="{FF2B5EF4-FFF2-40B4-BE49-F238E27FC236}">
                <a16:creationId xmlns:a16="http://schemas.microsoft.com/office/drawing/2014/main" id="{336DD842-C627-B041-A7AA-A6B789F320F5}"/>
              </a:ext>
            </a:extLst>
          </p:cNvPr>
          <p:cNvSpPr>
            <a:spLocks noGrp="1"/>
          </p:cNvSpPr>
          <p:nvPr>
            <p:ph type="body" sz="quarter" idx="3"/>
          </p:nvPr>
        </p:nvSpPr>
        <p:spPr/>
        <p:txBody>
          <a:bodyPr/>
          <a:lstStyle/>
          <a:p>
            <a:r>
              <a:rPr lang="en-US" dirty="0"/>
              <a:t>Scoring </a:t>
            </a:r>
          </a:p>
        </p:txBody>
      </p:sp>
      <p:sp>
        <p:nvSpPr>
          <p:cNvPr id="6" name="Content Placeholder 5">
            <a:extLst>
              <a:ext uri="{FF2B5EF4-FFF2-40B4-BE49-F238E27FC236}">
                <a16:creationId xmlns:a16="http://schemas.microsoft.com/office/drawing/2014/main" id="{C2F31CB9-BB89-1441-9DAC-6897CE9A3334}"/>
              </a:ext>
            </a:extLst>
          </p:cNvPr>
          <p:cNvSpPr>
            <a:spLocks noGrp="1"/>
          </p:cNvSpPr>
          <p:nvPr>
            <p:ph sz="quarter" idx="4"/>
          </p:nvPr>
        </p:nvSpPr>
        <p:spPr>
          <a:xfrm>
            <a:off x="5974294" y="2926052"/>
            <a:ext cx="5946359" cy="3274026"/>
          </a:xfrm>
        </p:spPr>
        <p:txBody>
          <a:bodyPr>
            <a:normAutofit fontScale="77500" lnSpcReduction="20000"/>
          </a:bodyPr>
          <a:lstStyle/>
          <a:p>
            <a:r>
              <a:rPr lang="en-US" dirty="0"/>
              <a:t>1 = Student hits two or less balls over the net OR usually* demonstrates 1 of the 4 critical elements. </a:t>
            </a:r>
          </a:p>
          <a:p>
            <a:r>
              <a:rPr lang="en-US" dirty="0"/>
              <a:t>2 = Student hits 3 or 4 balls over the net AND usually* demonstrates 2 of the 4 critical elements.</a:t>
            </a:r>
          </a:p>
          <a:p>
            <a:r>
              <a:rPr lang="en-US" dirty="0"/>
              <a:t>3 = Student hits 3 or 4 balls over the net AND usually* demonstrates 3 of the 4 critical elements.</a:t>
            </a:r>
          </a:p>
          <a:p>
            <a:r>
              <a:rPr lang="en-US" dirty="0"/>
              <a:t>4 = Student hits 3 or 4 balls over the net AND usually* demonstrates 4 of the 4 critical elements. </a:t>
            </a:r>
          </a:p>
          <a:p>
            <a:r>
              <a:rPr lang="en-US" dirty="0"/>
              <a:t>5 = Student hits all 4 balls over the net AND always demonstrates 4 of the 4 critical elements.</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178415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3DB2-0C89-5E4D-92CC-B1A0497F922E}"/>
              </a:ext>
            </a:extLst>
          </p:cNvPr>
          <p:cNvSpPr>
            <a:spLocks noGrp="1"/>
          </p:cNvSpPr>
          <p:nvPr>
            <p:ph type="title"/>
          </p:nvPr>
        </p:nvSpPr>
        <p:spPr/>
        <p:txBody>
          <a:bodyPr/>
          <a:lstStyle/>
          <a:p>
            <a:pPr algn="ctr"/>
            <a:r>
              <a:rPr lang="en-US" dirty="0"/>
              <a:t>Underhand serve</a:t>
            </a:r>
          </a:p>
        </p:txBody>
      </p:sp>
      <p:sp>
        <p:nvSpPr>
          <p:cNvPr id="3" name="Text Placeholder 2">
            <a:extLst>
              <a:ext uri="{FF2B5EF4-FFF2-40B4-BE49-F238E27FC236}">
                <a16:creationId xmlns:a16="http://schemas.microsoft.com/office/drawing/2014/main" id="{A7C12ADA-EAFA-E84D-9656-E1E2583649B1}"/>
              </a:ext>
            </a:extLst>
          </p:cNvPr>
          <p:cNvSpPr>
            <a:spLocks noGrp="1"/>
          </p:cNvSpPr>
          <p:nvPr>
            <p:ph type="body" idx="1"/>
          </p:nvPr>
        </p:nvSpPr>
        <p:spPr/>
        <p:txBody>
          <a:bodyPr/>
          <a:lstStyle/>
          <a:p>
            <a:r>
              <a:rPr lang="en-US" dirty="0"/>
              <a:t>Critical Elements</a:t>
            </a:r>
          </a:p>
        </p:txBody>
      </p:sp>
      <p:sp>
        <p:nvSpPr>
          <p:cNvPr id="4" name="Content Placeholder 3">
            <a:extLst>
              <a:ext uri="{FF2B5EF4-FFF2-40B4-BE49-F238E27FC236}">
                <a16:creationId xmlns:a16="http://schemas.microsoft.com/office/drawing/2014/main" id="{7CB52A97-3E12-D94A-85B9-61603E928362}"/>
              </a:ext>
            </a:extLst>
          </p:cNvPr>
          <p:cNvSpPr>
            <a:spLocks noGrp="1"/>
          </p:cNvSpPr>
          <p:nvPr>
            <p:ph sz="half" idx="2"/>
          </p:nvPr>
        </p:nvSpPr>
        <p:spPr/>
        <p:txBody>
          <a:bodyPr>
            <a:normAutofit fontScale="70000" lnSpcReduction="20000"/>
          </a:bodyPr>
          <a:lstStyle/>
          <a:p>
            <a:r>
              <a:rPr lang="en-US" dirty="0"/>
              <a:t>1) Preparation: shoulders square, striking object across body and aligned with dominate foot.</a:t>
            </a:r>
          </a:p>
          <a:p>
            <a:r>
              <a:rPr lang="en-US" dirty="0"/>
              <a:t>2) Coordinated serving motion: back and forward hand/racket swing where opposite foot step occurs </a:t>
            </a:r>
            <a:r>
              <a:rPr lang="en-US" i="1" dirty="0"/>
              <a:t>simultaneous </a:t>
            </a:r>
            <a:r>
              <a:rPr lang="en-US" dirty="0"/>
              <a:t>to the forward swing motion or student starts with opposite foot forward and demonstrates an obvious weight transfer/extended step forward.</a:t>
            </a:r>
          </a:p>
          <a:p>
            <a:r>
              <a:rPr lang="en-US" dirty="0"/>
              <a:t>3) Contact flat service of the striking object or hand (base of palm).</a:t>
            </a:r>
          </a:p>
          <a:p>
            <a:r>
              <a:rPr lang="en-US" dirty="0"/>
              <a:t>4) Contact with object is made below chest height.</a:t>
            </a:r>
          </a:p>
          <a:p>
            <a:r>
              <a:rPr lang="en-US" dirty="0"/>
              <a:t>5) Follow through at or near shoulder height. </a:t>
            </a:r>
          </a:p>
          <a:p>
            <a:endParaRPr lang="en-US" dirty="0"/>
          </a:p>
        </p:txBody>
      </p:sp>
      <p:sp>
        <p:nvSpPr>
          <p:cNvPr id="5" name="Text Placeholder 4">
            <a:extLst>
              <a:ext uri="{FF2B5EF4-FFF2-40B4-BE49-F238E27FC236}">
                <a16:creationId xmlns:a16="http://schemas.microsoft.com/office/drawing/2014/main" id="{C9022F93-B373-0942-8FD3-648ACC03EAEA}"/>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2CB4F411-F4E5-5647-81D2-525EBF4DD62E}"/>
              </a:ext>
            </a:extLst>
          </p:cNvPr>
          <p:cNvSpPr>
            <a:spLocks noGrp="1"/>
          </p:cNvSpPr>
          <p:nvPr>
            <p:ph sz="quarter" idx="4"/>
          </p:nvPr>
        </p:nvSpPr>
        <p:spPr>
          <a:xfrm>
            <a:off x="5974294" y="2926052"/>
            <a:ext cx="5636515" cy="3017548"/>
          </a:xfrm>
        </p:spPr>
        <p:txBody>
          <a:bodyPr>
            <a:normAutofit fontScale="70000" lnSpcReduction="20000"/>
          </a:bodyPr>
          <a:lstStyle/>
          <a:p>
            <a:r>
              <a:rPr lang="en-US" dirty="0"/>
              <a:t>1 = Student does not underhand serve OR demonstrates 1 or less of the 5 critical elements. </a:t>
            </a:r>
          </a:p>
          <a:p>
            <a:r>
              <a:rPr lang="en-US" dirty="0"/>
              <a:t>2 = Student underhand serves and demonstrates 2 of the 5 critical elements.</a:t>
            </a:r>
          </a:p>
          <a:p>
            <a:r>
              <a:rPr lang="en-US" dirty="0"/>
              <a:t>3 = Student underhand serves and demonstrates 3 of the 5 critical elements.</a:t>
            </a:r>
          </a:p>
          <a:p>
            <a:r>
              <a:rPr lang="en-US" dirty="0"/>
              <a:t>4 = Student underhand serves and demonstrates 4 of the 5 critical elements. </a:t>
            </a:r>
          </a:p>
          <a:p>
            <a:r>
              <a:rPr lang="en-US" dirty="0"/>
              <a:t>5 = Student underhand serves and demonstrates 5 of the 5 critical elements.</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32016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61539-36C3-C04A-82B2-87D79387B97D}"/>
              </a:ext>
            </a:extLst>
          </p:cNvPr>
          <p:cNvSpPr>
            <a:spLocks noGrp="1"/>
          </p:cNvSpPr>
          <p:nvPr>
            <p:ph type="title"/>
          </p:nvPr>
        </p:nvSpPr>
        <p:spPr/>
        <p:txBody>
          <a:bodyPr/>
          <a:lstStyle/>
          <a:p>
            <a:pPr algn="ctr"/>
            <a:r>
              <a:rPr lang="en-US" dirty="0"/>
              <a:t>Advanced dribbling</a:t>
            </a:r>
          </a:p>
        </p:txBody>
      </p:sp>
      <p:sp>
        <p:nvSpPr>
          <p:cNvPr id="3" name="Text Placeholder 2">
            <a:extLst>
              <a:ext uri="{FF2B5EF4-FFF2-40B4-BE49-F238E27FC236}">
                <a16:creationId xmlns:a16="http://schemas.microsoft.com/office/drawing/2014/main" id="{587CB30F-5413-044B-BE94-B96AF95C1AA6}"/>
              </a:ext>
            </a:extLst>
          </p:cNvPr>
          <p:cNvSpPr>
            <a:spLocks noGrp="1"/>
          </p:cNvSpPr>
          <p:nvPr>
            <p:ph type="body" idx="1"/>
          </p:nvPr>
        </p:nvSpPr>
        <p:spPr/>
        <p:txBody>
          <a:bodyPr/>
          <a:lstStyle/>
          <a:p>
            <a:r>
              <a:rPr lang="en-US" dirty="0"/>
              <a:t>Critical Elements</a:t>
            </a:r>
          </a:p>
        </p:txBody>
      </p:sp>
      <p:sp>
        <p:nvSpPr>
          <p:cNvPr id="4" name="Content Placeholder 3">
            <a:extLst>
              <a:ext uri="{FF2B5EF4-FFF2-40B4-BE49-F238E27FC236}">
                <a16:creationId xmlns:a16="http://schemas.microsoft.com/office/drawing/2014/main" id="{0C5A9F14-0512-E443-9DD6-A7BA9EFE514D}"/>
              </a:ext>
            </a:extLst>
          </p:cNvPr>
          <p:cNvSpPr>
            <a:spLocks noGrp="1"/>
          </p:cNvSpPr>
          <p:nvPr>
            <p:ph sz="half" idx="2"/>
          </p:nvPr>
        </p:nvSpPr>
        <p:spPr/>
        <p:txBody>
          <a:bodyPr>
            <a:normAutofit fontScale="70000" lnSpcReduction="20000"/>
          </a:bodyPr>
          <a:lstStyle/>
          <a:p>
            <a:r>
              <a:rPr lang="en-US" dirty="0"/>
              <a:t>1) Demonstrates obvious contrast in speeds (jog &amp; sprint)</a:t>
            </a:r>
          </a:p>
          <a:p>
            <a:r>
              <a:rPr lang="en-US" dirty="0"/>
              <a:t>2) Relationship of body and object (basketball is at or below chest level; hockey ball/puck or soccer ball is in front and leads stick or body by at least one step).</a:t>
            </a:r>
          </a:p>
          <a:p>
            <a:r>
              <a:rPr lang="en-US" dirty="0"/>
              <a:t>3) Head facing forward most of the time (only occasional glances at ball/puck)</a:t>
            </a:r>
          </a:p>
          <a:p>
            <a:r>
              <a:rPr lang="en-US" dirty="0"/>
              <a:t>4) Body is lowered during cuts around markers </a:t>
            </a:r>
          </a:p>
          <a:p>
            <a:endParaRPr lang="en-US" dirty="0"/>
          </a:p>
        </p:txBody>
      </p:sp>
      <p:sp>
        <p:nvSpPr>
          <p:cNvPr id="5" name="Text Placeholder 4">
            <a:extLst>
              <a:ext uri="{FF2B5EF4-FFF2-40B4-BE49-F238E27FC236}">
                <a16:creationId xmlns:a16="http://schemas.microsoft.com/office/drawing/2014/main" id="{2C0926F3-4900-8C49-A8F5-45E789CED271}"/>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661D01C3-1D4F-014A-80E3-968BAC7C18C1}"/>
              </a:ext>
            </a:extLst>
          </p:cNvPr>
          <p:cNvSpPr>
            <a:spLocks noGrp="1"/>
          </p:cNvSpPr>
          <p:nvPr>
            <p:ph sz="quarter" idx="4"/>
          </p:nvPr>
        </p:nvSpPr>
        <p:spPr>
          <a:xfrm>
            <a:off x="5974294" y="2926052"/>
            <a:ext cx="5901755" cy="3251724"/>
          </a:xfrm>
        </p:spPr>
        <p:txBody>
          <a:bodyPr>
            <a:normAutofit fontScale="70000" lnSpcReduction="20000"/>
          </a:bodyPr>
          <a:lstStyle/>
          <a:p>
            <a:r>
              <a:rPr lang="en-US" dirty="0"/>
              <a:t>1 = Student loses possession of the object before completing the course OR maintains possession and demonstrates 1 of the 4 critical elements. </a:t>
            </a:r>
          </a:p>
          <a:p>
            <a:r>
              <a:rPr lang="en-US" dirty="0"/>
              <a:t>2 = Student maintains possession AND demonstrates 2 of the 4 critical elements.</a:t>
            </a:r>
          </a:p>
          <a:p>
            <a:r>
              <a:rPr lang="en-US" dirty="0"/>
              <a:t>3 = Student maintains possession AND demonstrates 3 of the 4 critical elements.</a:t>
            </a:r>
          </a:p>
          <a:p>
            <a:r>
              <a:rPr lang="en-US" dirty="0"/>
              <a:t>4 = Student maintains possession AND demonstrates 4 of the 4 critical elements.</a:t>
            </a:r>
          </a:p>
          <a:p>
            <a:r>
              <a:rPr lang="en-US" dirty="0"/>
              <a:t>5 = Student maintains possession AND demonstrates 4 of the 4 critical elements AND keeps the ball on the outside of the cone (body between ball and cone)</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1538197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4B2E9-7FD2-8E44-BB0B-58719D08EBEA}"/>
              </a:ext>
            </a:extLst>
          </p:cNvPr>
          <p:cNvSpPr>
            <a:spLocks noGrp="1"/>
          </p:cNvSpPr>
          <p:nvPr>
            <p:ph type="title"/>
          </p:nvPr>
        </p:nvSpPr>
        <p:spPr/>
        <p:txBody>
          <a:bodyPr/>
          <a:lstStyle/>
          <a:p>
            <a:pPr algn="ctr"/>
            <a:r>
              <a:rPr lang="en-US" dirty="0"/>
              <a:t>Catching on the move</a:t>
            </a:r>
          </a:p>
        </p:txBody>
      </p:sp>
      <p:sp>
        <p:nvSpPr>
          <p:cNvPr id="3" name="Text Placeholder 2">
            <a:extLst>
              <a:ext uri="{FF2B5EF4-FFF2-40B4-BE49-F238E27FC236}">
                <a16:creationId xmlns:a16="http://schemas.microsoft.com/office/drawing/2014/main" id="{EFDA7F6E-B145-0A42-B549-1EB7D915B0F4}"/>
              </a:ext>
            </a:extLst>
          </p:cNvPr>
          <p:cNvSpPr>
            <a:spLocks noGrp="1"/>
          </p:cNvSpPr>
          <p:nvPr>
            <p:ph type="body" idx="1"/>
          </p:nvPr>
        </p:nvSpPr>
        <p:spPr/>
        <p:txBody>
          <a:bodyPr/>
          <a:lstStyle/>
          <a:p>
            <a:r>
              <a:rPr lang="en-US" dirty="0"/>
              <a:t>Critical Elements</a:t>
            </a:r>
          </a:p>
        </p:txBody>
      </p:sp>
      <p:sp>
        <p:nvSpPr>
          <p:cNvPr id="4" name="Content Placeholder 3">
            <a:extLst>
              <a:ext uri="{FF2B5EF4-FFF2-40B4-BE49-F238E27FC236}">
                <a16:creationId xmlns:a16="http://schemas.microsoft.com/office/drawing/2014/main" id="{5C2DD476-CEDC-B64E-9FB1-509E011D9208}"/>
              </a:ext>
            </a:extLst>
          </p:cNvPr>
          <p:cNvSpPr>
            <a:spLocks noGrp="1"/>
          </p:cNvSpPr>
          <p:nvPr>
            <p:ph sz="half" idx="2"/>
          </p:nvPr>
        </p:nvSpPr>
        <p:spPr/>
        <p:txBody>
          <a:bodyPr>
            <a:normAutofit fontScale="70000" lnSpcReduction="20000"/>
          </a:bodyPr>
          <a:lstStyle/>
          <a:p>
            <a:r>
              <a:rPr lang="en-US" dirty="0"/>
              <a:t>1) Student shows target of “lead hand” while moving.</a:t>
            </a:r>
          </a:p>
          <a:p>
            <a:r>
              <a:rPr lang="en-US" dirty="0"/>
              <a:t>2) Extend arms/hands out to ball</a:t>
            </a:r>
          </a:p>
          <a:p>
            <a:r>
              <a:rPr lang="en-US" dirty="0"/>
              <a:t>3) Catch with hands only</a:t>
            </a:r>
          </a:p>
          <a:p>
            <a:r>
              <a:rPr lang="en-US" dirty="0"/>
              <a:t>4) Student catches in stride (takes one or more steps after catch) </a:t>
            </a:r>
          </a:p>
          <a:p>
            <a:endParaRPr lang="en-US" dirty="0"/>
          </a:p>
        </p:txBody>
      </p:sp>
      <p:sp>
        <p:nvSpPr>
          <p:cNvPr id="5" name="Text Placeholder 4">
            <a:extLst>
              <a:ext uri="{FF2B5EF4-FFF2-40B4-BE49-F238E27FC236}">
                <a16:creationId xmlns:a16="http://schemas.microsoft.com/office/drawing/2014/main" id="{522C3487-8EB5-534C-A148-F9DAB9EF0C58}"/>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69B4679E-5BF1-0B43-8288-2A338E5F51DD}"/>
              </a:ext>
            </a:extLst>
          </p:cNvPr>
          <p:cNvSpPr>
            <a:spLocks noGrp="1"/>
          </p:cNvSpPr>
          <p:nvPr>
            <p:ph sz="quarter" idx="4"/>
          </p:nvPr>
        </p:nvSpPr>
        <p:spPr>
          <a:xfrm>
            <a:off x="5419492" y="2926051"/>
            <a:ext cx="6445405" cy="3296329"/>
          </a:xfrm>
        </p:spPr>
        <p:txBody>
          <a:bodyPr>
            <a:normAutofit fontScale="70000" lnSpcReduction="20000"/>
          </a:bodyPr>
          <a:lstStyle/>
          <a:p>
            <a:r>
              <a:rPr lang="en-US" dirty="0"/>
              <a:t>1 = Student catches two or less balls OR usually* demonstrates less than two critical elements. </a:t>
            </a:r>
          </a:p>
          <a:p>
            <a:r>
              <a:rPr lang="en-US" dirty="0"/>
              <a:t>2 = Student catches 3 or 4 balls AND usually* demonstrates 2 of the 4 critical elements.</a:t>
            </a:r>
          </a:p>
          <a:p>
            <a:r>
              <a:rPr lang="en-US" dirty="0"/>
              <a:t>3 = Student catches 3 or 4 balls AND usually* demonstrates 3 of the 4 critical elements.</a:t>
            </a:r>
          </a:p>
          <a:p>
            <a:r>
              <a:rPr lang="en-US" dirty="0"/>
              <a:t>4 = Student catches 3 or 4 balls AND usually* demonstrates 4 of the 4 critical elements. </a:t>
            </a:r>
          </a:p>
          <a:p>
            <a:r>
              <a:rPr lang="en-US" dirty="0"/>
              <a:t>5 = Student catches all 4 balls AND always demonstrates 4 of the 4 critical elements.</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r>
              <a:rPr lang="en-US" i="1" dirty="0"/>
              <a:t>*Usually is defined as 3 of the 4 tries. </a:t>
            </a:r>
            <a:endParaRPr lang="en-US" dirty="0"/>
          </a:p>
          <a:p>
            <a:endParaRPr lang="en-US" dirty="0"/>
          </a:p>
        </p:txBody>
      </p:sp>
    </p:spTree>
    <p:extLst>
      <p:ext uri="{BB962C8B-B14F-4D97-AF65-F5344CB8AC3E}">
        <p14:creationId xmlns:p14="http://schemas.microsoft.com/office/powerpoint/2010/main" val="2239564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E52B-071C-FC43-A6B4-27A3AA6BEC7C}"/>
              </a:ext>
            </a:extLst>
          </p:cNvPr>
          <p:cNvSpPr>
            <a:spLocks noGrp="1"/>
          </p:cNvSpPr>
          <p:nvPr>
            <p:ph type="title"/>
          </p:nvPr>
        </p:nvSpPr>
        <p:spPr/>
        <p:txBody>
          <a:bodyPr/>
          <a:lstStyle/>
          <a:p>
            <a:pPr algn="ctr"/>
            <a:r>
              <a:rPr lang="en-US" dirty="0"/>
              <a:t>Evidence of critical thinking</a:t>
            </a:r>
          </a:p>
        </p:txBody>
      </p:sp>
      <p:sp>
        <p:nvSpPr>
          <p:cNvPr id="3" name="Content Placeholder 2">
            <a:extLst>
              <a:ext uri="{FF2B5EF4-FFF2-40B4-BE49-F238E27FC236}">
                <a16:creationId xmlns:a16="http://schemas.microsoft.com/office/drawing/2014/main" id="{3080C741-9034-EE4A-8B98-5513051E71A4}"/>
              </a:ext>
            </a:extLst>
          </p:cNvPr>
          <p:cNvSpPr>
            <a:spLocks noGrp="1"/>
          </p:cNvSpPr>
          <p:nvPr>
            <p:ph sz="half" idx="1"/>
          </p:nvPr>
        </p:nvSpPr>
        <p:spPr/>
        <p:txBody>
          <a:bodyPr>
            <a:normAutofit fontScale="92500" lnSpcReduction="20000"/>
          </a:bodyPr>
          <a:lstStyle/>
          <a:p>
            <a:r>
              <a:rPr lang="en-US" b="1" dirty="0"/>
              <a:t>EVIDENCE OF CRITICAL THINKING </a:t>
            </a:r>
            <a:endParaRPr lang="en-US" dirty="0"/>
          </a:p>
          <a:p>
            <a:r>
              <a:rPr lang="en-US" dirty="0"/>
              <a:t>Teachers may submit evidence of critical thinking for students who exhibit </a:t>
            </a:r>
            <a:r>
              <a:rPr lang="en-US" dirty="0">
                <a:highlight>
                  <a:srgbClr val="FFFF00"/>
                </a:highlight>
              </a:rPr>
              <a:t>level 3 growth or better. </a:t>
            </a:r>
            <a:r>
              <a:rPr lang="en-US" dirty="0"/>
              <a:t>It is most appropriate to collect evidence of critical thinking at the end of the unit of instruction. The evidence should be in the students’ handwriting. The options and criteria for Seventh/Eighth grade are: </a:t>
            </a:r>
          </a:p>
          <a:p>
            <a:endParaRPr lang="en-US" b="1" dirty="0"/>
          </a:p>
          <a:p>
            <a:r>
              <a:rPr lang="en-US" b="1" dirty="0"/>
              <a:t>Seventh/Eighth Grade Self-Critique </a:t>
            </a:r>
            <a:endParaRPr lang="en-US" dirty="0"/>
          </a:p>
          <a:p>
            <a:r>
              <a:rPr lang="en-US" dirty="0"/>
              <a:t>Student is shown a recording of his/her own performance and provides a critique of his/her own performance that addresses all five criteria* listed. This performance must exhibit flaws and should come from the pre-test (point A) assessment. </a:t>
            </a:r>
          </a:p>
          <a:p>
            <a:endParaRPr lang="en-US" dirty="0"/>
          </a:p>
        </p:txBody>
      </p:sp>
      <p:sp>
        <p:nvSpPr>
          <p:cNvPr id="4" name="Content Placeholder 3">
            <a:extLst>
              <a:ext uri="{FF2B5EF4-FFF2-40B4-BE49-F238E27FC236}">
                <a16:creationId xmlns:a16="http://schemas.microsoft.com/office/drawing/2014/main" id="{CB278A8D-C860-6149-BB91-A1AD48EE12F0}"/>
              </a:ext>
            </a:extLst>
          </p:cNvPr>
          <p:cNvSpPr>
            <a:spLocks noGrp="1"/>
          </p:cNvSpPr>
          <p:nvPr>
            <p:ph sz="half" idx="2"/>
          </p:nvPr>
        </p:nvSpPr>
        <p:spPr/>
        <p:txBody>
          <a:bodyPr>
            <a:normAutofit fontScale="92500" lnSpcReduction="20000"/>
          </a:bodyPr>
          <a:lstStyle/>
          <a:p>
            <a:r>
              <a:rPr lang="en-US" b="1" dirty="0"/>
              <a:t>Seventh/Eighth Grade Critique </a:t>
            </a:r>
            <a:endParaRPr lang="en-US" dirty="0"/>
          </a:p>
          <a:p>
            <a:r>
              <a:rPr lang="en-US" dirty="0"/>
              <a:t>The teacher generates a video of himself/herself performing a skill or activity. Student is shown that recording of the teacher’s performance and provides a critique of the teacher’s performance that addresses at least four of the five criteria* listed. This performance must exhibit obvious flaws and the video must be uploaded along with other artifacts from the collection. </a:t>
            </a:r>
          </a:p>
          <a:p>
            <a:endParaRPr lang="en-US" b="1" dirty="0"/>
          </a:p>
          <a:p>
            <a:r>
              <a:rPr lang="en-US" b="1" dirty="0"/>
              <a:t>Seventh/Eighth Grade Game Strategy </a:t>
            </a:r>
            <a:endParaRPr lang="en-US" dirty="0"/>
          </a:p>
          <a:p>
            <a:r>
              <a:rPr lang="en-US" dirty="0"/>
              <a:t>Student is shown a recording of his/her own performance in a small group activity. The student is to develop a strategy based on his/her own performance that addresses all four criteria** listed. </a:t>
            </a:r>
          </a:p>
          <a:p>
            <a:endParaRPr lang="en-US" dirty="0"/>
          </a:p>
        </p:txBody>
      </p:sp>
    </p:spTree>
    <p:extLst>
      <p:ext uri="{BB962C8B-B14F-4D97-AF65-F5344CB8AC3E}">
        <p14:creationId xmlns:p14="http://schemas.microsoft.com/office/powerpoint/2010/main" val="345877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1270C-6834-4647-AE8F-36D36A25FAF9}"/>
              </a:ext>
            </a:extLst>
          </p:cNvPr>
          <p:cNvSpPr>
            <a:spLocks noGrp="1"/>
          </p:cNvSpPr>
          <p:nvPr>
            <p:ph type="title"/>
          </p:nvPr>
        </p:nvSpPr>
        <p:spPr/>
        <p:txBody>
          <a:bodyPr/>
          <a:lstStyle/>
          <a:p>
            <a:pPr algn="ctr"/>
            <a:r>
              <a:rPr lang="en-US" dirty="0"/>
              <a:t>Paddle/</a:t>
            </a:r>
            <a:r>
              <a:rPr lang="en-US" dirty="0" err="1"/>
              <a:t>pickleball</a:t>
            </a:r>
            <a:r>
              <a:rPr lang="en-US" dirty="0"/>
              <a:t> forehand &amp; backhand striking</a:t>
            </a:r>
          </a:p>
        </p:txBody>
      </p:sp>
      <p:sp>
        <p:nvSpPr>
          <p:cNvPr id="3" name="Text Placeholder 2">
            <a:extLst>
              <a:ext uri="{FF2B5EF4-FFF2-40B4-BE49-F238E27FC236}">
                <a16:creationId xmlns:a16="http://schemas.microsoft.com/office/drawing/2014/main" id="{0D4DFFFE-3A01-974E-BC7C-2BA30AD8191B}"/>
              </a:ext>
            </a:extLst>
          </p:cNvPr>
          <p:cNvSpPr>
            <a:spLocks noGrp="1"/>
          </p:cNvSpPr>
          <p:nvPr>
            <p:ph type="body" idx="1"/>
          </p:nvPr>
        </p:nvSpPr>
        <p:spPr/>
        <p:txBody>
          <a:bodyPr/>
          <a:lstStyle/>
          <a:p>
            <a:r>
              <a:rPr lang="en-US" dirty="0"/>
              <a:t>Critique and Strategy Criteria</a:t>
            </a:r>
          </a:p>
        </p:txBody>
      </p:sp>
      <p:sp>
        <p:nvSpPr>
          <p:cNvPr id="4" name="Content Placeholder 3">
            <a:extLst>
              <a:ext uri="{FF2B5EF4-FFF2-40B4-BE49-F238E27FC236}">
                <a16:creationId xmlns:a16="http://schemas.microsoft.com/office/drawing/2014/main" id="{4E08B57C-A1CB-2B46-B5E6-089CC1A50C64}"/>
              </a:ext>
            </a:extLst>
          </p:cNvPr>
          <p:cNvSpPr>
            <a:spLocks noGrp="1"/>
          </p:cNvSpPr>
          <p:nvPr>
            <p:ph sz="half" idx="2"/>
          </p:nvPr>
        </p:nvSpPr>
        <p:spPr/>
        <p:txBody>
          <a:bodyPr>
            <a:normAutofit fontScale="70000" lnSpcReduction="20000"/>
          </a:bodyPr>
          <a:lstStyle/>
          <a:p>
            <a:r>
              <a:rPr lang="en-US" b="1" dirty="0"/>
              <a:t>*Critique Criteria: </a:t>
            </a:r>
            <a:endParaRPr lang="en-US" dirty="0"/>
          </a:p>
          <a:p>
            <a:r>
              <a:rPr lang="en-US" dirty="0"/>
              <a:t>1) Identifies the skills and strategies involved</a:t>
            </a:r>
          </a:p>
          <a:p>
            <a:r>
              <a:rPr lang="en-US" dirty="0"/>
              <a:t>2) Highlights positive aspects of the performance 3) Identifies errors in the </a:t>
            </a:r>
            <a:r>
              <a:rPr lang="en-US" dirty="0" err="1"/>
              <a:t>performanc</a:t>
            </a:r>
            <a:r>
              <a:rPr lang="en-US" dirty="0"/>
              <a:t>.</a:t>
            </a:r>
          </a:p>
          <a:p>
            <a:r>
              <a:rPr lang="en-US" dirty="0"/>
              <a:t>4) Provides corrective feedback</a:t>
            </a:r>
          </a:p>
          <a:p>
            <a:r>
              <a:rPr lang="en-US" dirty="0"/>
              <a:t>5) Uses content-specific vocabulary </a:t>
            </a:r>
          </a:p>
          <a:p>
            <a:r>
              <a:rPr lang="en-US" b="1" dirty="0"/>
              <a:t>**Strategy Criteria </a:t>
            </a:r>
            <a:endParaRPr lang="en-US" dirty="0"/>
          </a:p>
          <a:p>
            <a:r>
              <a:rPr lang="en-US" dirty="0"/>
              <a:t>1) Uses content specific vocabulary</a:t>
            </a:r>
            <a:br>
              <a:rPr lang="en-US" dirty="0"/>
            </a:br>
            <a:r>
              <a:rPr lang="en-US" dirty="0"/>
              <a:t>2) Strategy references the student’s skill level and physical attributes </a:t>
            </a:r>
          </a:p>
          <a:p>
            <a:r>
              <a:rPr lang="en-US" dirty="0"/>
              <a:t>3) Strategy references the opponent’s skill level and physical attributes </a:t>
            </a:r>
          </a:p>
          <a:p>
            <a:r>
              <a:rPr lang="en-US" dirty="0"/>
              <a:t>4) Strategy references the use of space </a:t>
            </a:r>
          </a:p>
          <a:p>
            <a:endParaRPr lang="en-US" dirty="0"/>
          </a:p>
        </p:txBody>
      </p:sp>
      <p:sp>
        <p:nvSpPr>
          <p:cNvPr id="5" name="Text Placeholder 4">
            <a:extLst>
              <a:ext uri="{FF2B5EF4-FFF2-40B4-BE49-F238E27FC236}">
                <a16:creationId xmlns:a16="http://schemas.microsoft.com/office/drawing/2014/main" id="{936403C5-C22B-B848-8C5D-4F2DC010D745}"/>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02141B6F-4843-274D-B5F9-C03DA14F0F3F}"/>
              </a:ext>
            </a:extLst>
          </p:cNvPr>
          <p:cNvSpPr>
            <a:spLocks noGrp="1"/>
          </p:cNvSpPr>
          <p:nvPr>
            <p:ph sz="quarter" idx="4"/>
          </p:nvPr>
        </p:nvSpPr>
        <p:spPr>
          <a:xfrm>
            <a:off x="5974294" y="2926052"/>
            <a:ext cx="5636515" cy="3285177"/>
          </a:xfrm>
        </p:spPr>
        <p:txBody>
          <a:bodyPr>
            <a:normAutofit fontScale="70000" lnSpcReduction="20000"/>
          </a:bodyPr>
          <a:lstStyle/>
          <a:p>
            <a:r>
              <a:rPr lang="en-US" dirty="0"/>
              <a:t>1 = Student hits 0 or 1 of 4 balls over the net.</a:t>
            </a:r>
          </a:p>
          <a:p>
            <a:r>
              <a:rPr lang="en-US" dirty="0"/>
              <a:t>2 = Student hits 2 of 4 balls over the net and 1 of 4 in the boundaries.</a:t>
            </a:r>
          </a:p>
          <a:p>
            <a:r>
              <a:rPr lang="en-US" dirty="0"/>
              <a:t>3 = Student hits 3 of 4 balls over the net and 2 of 4 in the boundaries.</a:t>
            </a:r>
          </a:p>
          <a:p>
            <a:r>
              <a:rPr lang="en-US" dirty="0"/>
              <a:t>4 = Student hits 4 of 4 balls over the net and 3 of 4 in the boundaries.</a:t>
            </a:r>
          </a:p>
          <a:p>
            <a:r>
              <a:rPr lang="en-US" dirty="0"/>
              <a:t>5 = Student hits 4 of 4 balls over the net and 4 of 4 in the boundaries.</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60305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D905-490F-CE44-87E9-CACEB69995BE}"/>
              </a:ext>
            </a:extLst>
          </p:cNvPr>
          <p:cNvSpPr>
            <a:spLocks noGrp="1"/>
          </p:cNvSpPr>
          <p:nvPr>
            <p:ph type="title"/>
          </p:nvPr>
        </p:nvSpPr>
        <p:spPr/>
        <p:txBody>
          <a:bodyPr/>
          <a:lstStyle/>
          <a:p>
            <a:pPr algn="ctr"/>
            <a:r>
              <a:rPr lang="en-US" dirty="0"/>
              <a:t>7</a:t>
            </a:r>
            <a:r>
              <a:rPr lang="en-US" baseline="30000" dirty="0"/>
              <a:t>th</a:t>
            </a:r>
            <a:r>
              <a:rPr lang="en-US" dirty="0"/>
              <a:t>/8</a:t>
            </a:r>
            <a:r>
              <a:rPr lang="en-US" baseline="30000" dirty="0"/>
              <a:t>th</a:t>
            </a:r>
            <a:r>
              <a:rPr lang="en-US" dirty="0"/>
              <a:t> Grade accuracy serve</a:t>
            </a:r>
          </a:p>
        </p:txBody>
      </p:sp>
      <p:sp>
        <p:nvSpPr>
          <p:cNvPr id="3" name="Text Placeholder 2">
            <a:extLst>
              <a:ext uri="{FF2B5EF4-FFF2-40B4-BE49-F238E27FC236}">
                <a16:creationId xmlns:a16="http://schemas.microsoft.com/office/drawing/2014/main" id="{2C408E0B-94D6-754B-AB30-021053AE5245}"/>
              </a:ext>
            </a:extLst>
          </p:cNvPr>
          <p:cNvSpPr>
            <a:spLocks noGrp="1"/>
          </p:cNvSpPr>
          <p:nvPr>
            <p:ph type="body" idx="1"/>
          </p:nvPr>
        </p:nvSpPr>
        <p:spPr/>
        <p:txBody>
          <a:bodyPr/>
          <a:lstStyle/>
          <a:p>
            <a:r>
              <a:rPr lang="en-US" dirty="0"/>
              <a:t>Critique and Strategy Criteria</a:t>
            </a:r>
          </a:p>
        </p:txBody>
      </p:sp>
      <p:sp>
        <p:nvSpPr>
          <p:cNvPr id="4" name="Content Placeholder 3">
            <a:extLst>
              <a:ext uri="{FF2B5EF4-FFF2-40B4-BE49-F238E27FC236}">
                <a16:creationId xmlns:a16="http://schemas.microsoft.com/office/drawing/2014/main" id="{CFCD1DC2-C1FE-C246-A85E-640F66FE6B01}"/>
              </a:ext>
            </a:extLst>
          </p:cNvPr>
          <p:cNvSpPr>
            <a:spLocks noGrp="1"/>
          </p:cNvSpPr>
          <p:nvPr>
            <p:ph sz="half" idx="2"/>
          </p:nvPr>
        </p:nvSpPr>
        <p:spPr/>
        <p:txBody>
          <a:bodyPr>
            <a:normAutofit fontScale="62500" lnSpcReduction="20000"/>
          </a:bodyPr>
          <a:lstStyle/>
          <a:p>
            <a:r>
              <a:rPr lang="en-US" b="1" dirty="0"/>
              <a:t>*Critique Criteria: </a:t>
            </a:r>
            <a:endParaRPr lang="en-US" dirty="0"/>
          </a:p>
          <a:p>
            <a:r>
              <a:rPr lang="en-US" dirty="0"/>
              <a:t>1) Identifies the skills and strategies involved</a:t>
            </a:r>
          </a:p>
          <a:p>
            <a:r>
              <a:rPr lang="en-US" dirty="0"/>
              <a:t>2) Highlights positive aspects of the performance 3) Identifies errors in the </a:t>
            </a:r>
            <a:r>
              <a:rPr lang="en-US" dirty="0" err="1"/>
              <a:t>performanc</a:t>
            </a:r>
            <a:r>
              <a:rPr lang="en-US" dirty="0"/>
              <a:t>.</a:t>
            </a:r>
          </a:p>
          <a:p>
            <a:r>
              <a:rPr lang="en-US" dirty="0"/>
              <a:t>4) Provides corrective feedback</a:t>
            </a:r>
          </a:p>
          <a:p>
            <a:r>
              <a:rPr lang="en-US" dirty="0"/>
              <a:t>5) Uses content-specific vocabulary </a:t>
            </a:r>
          </a:p>
          <a:p>
            <a:r>
              <a:rPr lang="en-US" b="1" dirty="0"/>
              <a:t>**Strategy Criteria </a:t>
            </a:r>
            <a:endParaRPr lang="en-US" dirty="0"/>
          </a:p>
          <a:p>
            <a:r>
              <a:rPr lang="en-US" dirty="0"/>
              <a:t>1) Uses content specific vocabulary</a:t>
            </a:r>
            <a:br>
              <a:rPr lang="en-US" dirty="0"/>
            </a:br>
            <a:r>
              <a:rPr lang="en-US" dirty="0"/>
              <a:t>2) Strategy references the student’s skill level and physical attributes </a:t>
            </a:r>
          </a:p>
          <a:p>
            <a:r>
              <a:rPr lang="en-US" dirty="0"/>
              <a:t>3) Strategy references the opponent’s skill level and physical attributes </a:t>
            </a:r>
          </a:p>
          <a:p>
            <a:r>
              <a:rPr lang="en-US" dirty="0"/>
              <a:t>4) Strategy references the use of space </a:t>
            </a:r>
          </a:p>
          <a:p>
            <a:endParaRPr lang="en-US" dirty="0"/>
          </a:p>
        </p:txBody>
      </p:sp>
      <p:sp>
        <p:nvSpPr>
          <p:cNvPr id="5" name="Text Placeholder 4">
            <a:extLst>
              <a:ext uri="{FF2B5EF4-FFF2-40B4-BE49-F238E27FC236}">
                <a16:creationId xmlns:a16="http://schemas.microsoft.com/office/drawing/2014/main" id="{DB71F5A3-A5DD-F14F-9F28-20901AE35F90}"/>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AC627786-CC69-274C-844D-4603A55AC322}"/>
              </a:ext>
            </a:extLst>
          </p:cNvPr>
          <p:cNvSpPr>
            <a:spLocks noGrp="1"/>
          </p:cNvSpPr>
          <p:nvPr>
            <p:ph sz="quarter" idx="4"/>
          </p:nvPr>
        </p:nvSpPr>
        <p:spPr/>
        <p:txBody>
          <a:bodyPr>
            <a:normAutofit fontScale="62500" lnSpcReduction="20000"/>
          </a:bodyPr>
          <a:lstStyle/>
          <a:p>
            <a:r>
              <a:rPr lang="en-US" dirty="0"/>
              <a:t>1 = Student does not execute a legal serve on 3 or more of the 4 attempts.</a:t>
            </a:r>
          </a:p>
          <a:p>
            <a:r>
              <a:rPr lang="en-US" dirty="0"/>
              <a:t>2 = Student executes a legal serve on 3 or more attempts AND 2 of 4 are within the target zone.</a:t>
            </a:r>
          </a:p>
          <a:p>
            <a:r>
              <a:rPr lang="en-US" dirty="0"/>
              <a:t>3 = Student executes a legal serve on all 4 attempts AND 2 of 4 are within the target zone.</a:t>
            </a:r>
          </a:p>
          <a:p>
            <a:r>
              <a:rPr lang="en-US" dirty="0"/>
              <a:t>4 = Student executes a legal serve on all 4 attempts AND 3 of 4 are within the target zone.</a:t>
            </a:r>
          </a:p>
          <a:p>
            <a:r>
              <a:rPr lang="en-US" dirty="0"/>
              <a:t>5 = Student executes a legal serve on all 4 attempts AND 4 of 4 are within the target zone.</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491256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7B8B-09E2-1641-B364-81E0AD144D0D}"/>
              </a:ext>
            </a:extLst>
          </p:cNvPr>
          <p:cNvSpPr>
            <a:spLocks noGrp="1"/>
          </p:cNvSpPr>
          <p:nvPr>
            <p:ph type="title"/>
          </p:nvPr>
        </p:nvSpPr>
        <p:spPr/>
        <p:txBody>
          <a:bodyPr/>
          <a:lstStyle/>
          <a:p>
            <a:pPr algn="ctr"/>
            <a:r>
              <a:rPr lang="en-US" dirty="0"/>
              <a:t>7</a:t>
            </a:r>
            <a:r>
              <a:rPr lang="en-US" baseline="30000" dirty="0"/>
              <a:t>th</a:t>
            </a:r>
            <a:r>
              <a:rPr lang="en-US" dirty="0"/>
              <a:t>/8</a:t>
            </a:r>
            <a:r>
              <a:rPr lang="en-US" baseline="30000" dirty="0"/>
              <a:t>th</a:t>
            </a:r>
            <a:r>
              <a:rPr lang="en-US" dirty="0"/>
              <a:t> grade advanced dribbling vs passive defender</a:t>
            </a:r>
          </a:p>
        </p:txBody>
      </p:sp>
      <p:sp>
        <p:nvSpPr>
          <p:cNvPr id="3" name="Text Placeholder 2">
            <a:extLst>
              <a:ext uri="{FF2B5EF4-FFF2-40B4-BE49-F238E27FC236}">
                <a16:creationId xmlns:a16="http://schemas.microsoft.com/office/drawing/2014/main" id="{D644D917-94B7-3F4E-BE75-FF40DE133852}"/>
              </a:ext>
            </a:extLst>
          </p:cNvPr>
          <p:cNvSpPr>
            <a:spLocks noGrp="1"/>
          </p:cNvSpPr>
          <p:nvPr>
            <p:ph type="body" idx="1"/>
          </p:nvPr>
        </p:nvSpPr>
        <p:spPr/>
        <p:txBody>
          <a:bodyPr/>
          <a:lstStyle/>
          <a:p>
            <a:r>
              <a:rPr lang="en-US" dirty="0"/>
              <a:t>Critical Elements</a:t>
            </a:r>
          </a:p>
        </p:txBody>
      </p:sp>
      <p:sp>
        <p:nvSpPr>
          <p:cNvPr id="4" name="Content Placeholder 3">
            <a:extLst>
              <a:ext uri="{FF2B5EF4-FFF2-40B4-BE49-F238E27FC236}">
                <a16:creationId xmlns:a16="http://schemas.microsoft.com/office/drawing/2014/main" id="{5EE384CE-BB03-D14C-ADE4-786800DD6B8D}"/>
              </a:ext>
            </a:extLst>
          </p:cNvPr>
          <p:cNvSpPr>
            <a:spLocks noGrp="1"/>
          </p:cNvSpPr>
          <p:nvPr>
            <p:ph sz="half" idx="2"/>
          </p:nvPr>
        </p:nvSpPr>
        <p:spPr/>
        <p:txBody>
          <a:bodyPr>
            <a:normAutofit fontScale="62500" lnSpcReduction="20000"/>
          </a:bodyPr>
          <a:lstStyle/>
          <a:p>
            <a:r>
              <a:rPr lang="en-US" sz="2600" dirty="0"/>
              <a:t>1) Crossover at each cone with continuous dribble </a:t>
            </a:r>
          </a:p>
          <a:p>
            <a:r>
              <a:rPr lang="en-US" sz="2600" dirty="0"/>
              <a:t>2) Uses body to shield the ball from defender</a:t>
            </a:r>
          </a:p>
          <a:p>
            <a:r>
              <a:rPr lang="en-US" sz="2600" dirty="0"/>
              <a:t>3) Lowers body during cuts</a:t>
            </a:r>
          </a:p>
          <a:p>
            <a:r>
              <a:rPr lang="en-US" sz="2600" dirty="0"/>
              <a:t>4) Head facing forward between cuts </a:t>
            </a:r>
          </a:p>
          <a:p>
            <a:r>
              <a:rPr lang="en-US" sz="2600" dirty="0"/>
              <a:t>5) Increases speed after cut </a:t>
            </a:r>
          </a:p>
          <a:p>
            <a:endParaRPr lang="en-US" dirty="0"/>
          </a:p>
        </p:txBody>
      </p:sp>
      <p:sp>
        <p:nvSpPr>
          <p:cNvPr id="5" name="Text Placeholder 4">
            <a:extLst>
              <a:ext uri="{FF2B5EF4-FFF2-40B4-BE49-F238E27FC236}">
                <a16:creationId xmlns:a16="http://schemas.microsoft.com/office/drawing/2014/main" id="{C4B381A8-1A24-3B4A-A0ED-6FF564699D72}"/>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6D72B0F9-A970-EF48-81F4-519DC5EA3A8B}"/>
              </a:ext>
            </a:extLst>
          </p:cNvPr>
          <p:cNvSpPr>
            <a:spLocks noGrp="1"/>
          </p:cNvSpPr>
          <p:nvPr>
            <p:ph sz="quarter" idx="4"/>
          </p:nvPr>
        </p:nvSpPr>
        <p:spPr>
          <a:xfrm>
            <a:off x="5754030" y="2926052"/>
            <a:ext cx="5856780" cy="3251724"/>
          </a:xfrm>
        </p:spPr>
        <p:txBody>
          <a:bodyPr>
            <a:normAutofit fontScale="62500" lnSpcReduction="20000"/>
          </a:bodyPr>
          <a:lstStyle/>
          <a:p>
            <a:r>
              <a:rPr lang="en-US" dirty="0"/>
              <a:t>1 = Student loses possession of the object before completing the course OR maintains possession and demonstrates 2 or less of the 5 critical elements. </a:t>
            </a:r>
          </a:p>
          <a:p>
            <a:r>
              <a:rPr lang="en-US" dirty="0"/>
              <a:t>2 = Student maintains possession AND demonstrates 3 of the 5 critical elements.</a:t>
            </a:r>
          </a:p>
          <a:p>
            <a:r>
              <a:rPr lang="en-US" dirty="0"/>
              <a:t>3 = Student maintains possession AND demonstrates 4 of the 5 critical elements.</a:t>
            </a:r>
          </a:p>
          <a:p>
            <a:r>
              <a:rPr lang="en-US" dirty="0"/>
              <a:t>4 = Student maintains possession AND demonstrates 5 of the 5 critical elements.</a:t>
            </a:r>
          </a:p>
          <a:p>
            <a:r>
              <a:rPr lang="en-US" dirty="0"/>
              <a:t>5 = Student maintains possession AND demonstrates 5 of the 5 critical elements AND includes at least two incidences of higher level dribbling techniques (i.e., reverse moves, spin moves, between the legs, behind the back). The same technique can be duplicated.</a:t>
            </a:r>
          </a:p>
          <a:p>
            <a:r>
              <a:rPr lang="en-US" dirty="0"/>
              <a:t>6 = Demonstrates one level of growth from the Level 5 criteria descriptor for this particular grade or course level expectation.</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3276814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C6A0-A666-A040-8613-DE79A182E0C5}"/>
              </a:ext>
            </a:extLst>
          </p:cNvPr>
          <p:cNvSpPr>
            <a:spLocks noGrp="1"/>
          </p:cNvSpPr>
          <p:nvPr>
            <p:ph type="title"/>
          </p:nvPr>
        </p:nvSpPr>
        <p:spPr/>
        <p:txBody>
          <a:bodyPr/>
          <a:lstStyle/>
          <a:p>
            <a:pPr algn="ctr"/>
            <a:r>
              <a:rPr lang="en-US" dirty="0"/>
              <a:t>7</a:t>
            </a:r>
            <a:r>
              <a:rPr lang="en-US" baseline="30000" dirty="0"/>
              <a:t>th</a:t>
            </a:r>
            <a:r>
              <a:rPr lang="en-US" dirty="0"/>
              <a:t>/8</a:t>
            </a:r>
            <a:r>
              <a:rPr lang="en-US" baseline="30000" dirty="0"/>
              <a:t>th</a:t>
            </a:r>
            <a:r>
              <a:rPr lang="en-US" dirty="0"/>
              <a:t> grade passing</a:t>
            </a:r>
          </a:p>
        </p:txBody>
      </p:sp>
      <p:sp>
        <p:nvSpPr>
          <p:cNvPr id="3" name="Text Placeholder 2">
            <a:extLst>
              <a:ext uri="{FF2B5EF4-FFF2-40B4-BE49-F238E27FC236}">
                <a16:creationId xmlns:a16="http://schemas.microsoft.com/office/drawing/2014/main" id="{B56526C8-5A5F-CD43-8D15-77F23FE10401}"/>
              </a:ext>
            </a:extLst>
          </p:cNvPr>
          <p:cNvSpPr>
            <a:spLocks noGrp="1"/>
          </p:cNvSpPr>
          <p:nvPr>
            <p:ph type="body" idx="1"/>
          </p:nvPr>
        </p:nvSpPr>
        <p:spPr/>
        <p:txBody>
          <a:bodyPr/>
          <a:lstStyle/>
          <a:p>
            <a:r>
              <a:rPr lang="en-US" dirty="0"/>
              <a:t>Critical Elements</a:t>
            </a:r>
          </a:p>
        </p:txBody>
      </p:sp>
      <p:sp>
        <p:nvSpPr>
          <p:cNvPr id="4" name="Content Placeholder 3">
            <a:extLst>
              <a:ext uri="{FF2B5EF4-FFF2-40B4-BE49-F238E27FC236}">
                <a16:creationId xmlns:a16="http://schemas.microsoft.com/office/drawing/2014/main" id="{CD1FD807-B094-CA43-BCC1-1BAF820924CC}"/>
              </a:ext>
            </a:extLst>
          </p:cNvPr>
          <p:cNvSpPr>
            <a:spLocks noGrp="1"/>
          </p:cNvSpPr>
          <p:nvPr>
            <p:ph sz="half" idx="2"/>
          </p:nvPr>
        </p:nvSpPr>
        <p:spPr/>
        <p:txBody>
          <a:bodyPr>
            <a:normAutofit fontScale="62500" lnSpcReduction="20000"/>
          </a:bodyPr>
          <a:lstStyle/>
          <a:p>
            <a:r>
              <a:rPr lang="en-US" sz="2900" dirty="0"/>
              <a:t>1) Receives initial throw and progresses into pass motion without obvious hesitation</a:t>
            </a:r>
          </a:p>
          <a:p>
            <a:r>
              <a:rPr lang="en-US" sz="2900" dirty="0"/>
              <a:t>2) Times the pass to be received on or within one step of the route marker</a:t>
            </a:r>
          </a:p>
          <a:p>
            <a:r>
              <a:rPr lang="en-US" sz="2900" dirty="0"/>
              <a:t>3) Places pass at or near chest height of receiver</a:t>
            </a:r>
          </a:p>
          <a:p>
            <a:r>
              <a:rPr lang="en-US" sz="2900" dirty="0"/>
              <a:t>4) Lead placement of pass allows the receiver to gain possession in stride or receive the ball/puck and move into a dribble </a:t>
            </a:r>
          </a:p>
          <a:p>
            <a:endParaRPr lang="en-US" dirty="0"/>
          </a:p>
        </p:txBody>
      </p:sp>
      <p:sp>
        <p:nvSpPr>
          <p:cNvPr id="5" name="Text Placeholder 4">
            <a:extLst>
              <a:ext uri="{FF2B5EF4-FFF2-40B4-BE49-F238E27FC236}">
                <a16:creationId xmlns:a16="http://schemas.microsoft.com/office/drawing/2014/main" id="{39993CEA-87F4-0E4E-94DF-159CA0305A82}"/>
              </a:ext>
            </a:extLst>
          </p:cNvPr>
          <p:cNvSpPr>
            <a:spLocks noGrp="1"/>
          </p:cNvSpPr>
          <p:nvPr>
            <p:ph type="body" sz="quarter" idx="3"/>
          </p:nvPr>
        </p:nvSpPr>
        <p:spPr/>
        <p:txBody>
          <a:bodyPr/>
          <a:lstStyle/>
          <a:p>
            <a:r>
              <a:rPr lang="en-US" dirty="0"/>
              <a:t>Scoring</a:t>
            </a:r>
          </a:p>
        </p:txBody>
      </p:sp>
      <p:sp>
        <p:nvSpPr>
          <p:cNvPr id="6" name="Content Placeholder 5">
            <a:extLst>
              <a:ext uri="{FF2B5EF4-FFF2-40B4-BE49-F238E27FC236}">
                <a16:creationId xmlns:a16="http://schemas.microsoft.com/office/drawing/2014/main" id="{D4910F08-4BDD-DC46-A490-1F1BAB80B0FB}"/>
              </a:ext>
            </a:extLst>
          </p:cNvPr>
          <p:cNvSpPr>
            <a:spLocks noGrp="1"/>
          </p:cNvSpPr>
          <p:nvPr>
            <p:ph sz="quarter" idx="4"/>
          </p:nvPr>
        </p:nvSpPr>
        <p:spPr/>
        <p:txBody>
          <a:bodyPr>
            <a:normAutofit fontScale="62500" lnSpcReduction="20000"/>
          </a:bodyPr>
          <a:lstStyle/>
          <a:p>
            <a:r>
              <a:rPr lang="en-US" dirty="0"/>
              <a:t>1 = Student executes a receivable lead pass on one or less routes OR usually* demonstrates 1 of the 4 critical elements. </a:t>
            </a:r>
          </a:p>
          <a:p>
            <a:r>
              <a:rPr lang="en-US" dirty="0"/>
              <a:t>2 = Student executes a receivable lead pass on 2 of the 4 routes AND usually* demonstrates 2 of the 4 critical elements. </a:t>
            </a:r>
          </a:p>
          <a:p>
            <a:r>
              <a:rPr lang="en-US" dirty="0"/>
              <a:t>3 = Student executes a receivable lead pass on 3 of the 4 routes AND usually* demonstrates 3 of the 4 critical elements. </a:t>
            </a:r>
          </a:p>
          <a:p>
            <a:r>
              <a:rPr lang="en-US" dirty="0"/>
              <a:t>4 = Student executes a receivable lead pass on 3 of the 4 routes AND usually* demonstrates 4 of the 4 critical elements. </a:t>
            </a:r>
          </a:p>
          <a:p>
            <a:r>
              <a:rPr lang="en-US" dirty="0"/>
              <a:t>5 = Student executes a receivable lead pass on all 4 routes AND always demonstrates 4 of the 4 critical elements. </a:t>
            </a:r>
          </a:p>
          <a:p>
            <a:r>
              <a:rPr lang="en-US" dirty="0"/>
              <a:t>6 = Demonstrates one level of growth from the Level 5 criteria descriptor for this particular grade or course level expectation. </a:t>
            </a:r>
          </a:p>
          <a:p>
            <a:r>
              <a:rPr lang="en-US" dirty="0"/>
              <a:t>7 = Demonstrates two levels of growth from the Level 5 criteria descriptor for this particular grade or course level expectation. </a:t>
            </a:r>
          </a:p>
          <a:p>
            <a:endParaRPr lang="en-US" dirty="0"/>
          </a:p>
        </p:txBody>
      </p:sp>
    </p:spTree>
    <p:extLst>
      <p:ext uri="{BB962C8B-B14F-4D97-AF65-F5344CB8AC3E}">
        <p14:creationId xmlns:p14="http://schemas.microsoft.com/office/powerpoint/2010/main" val="46124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3C4CE-E64C-504D-BC0D-97B626117BAD}"/>
              </a:ext>
            </a:extLst>
          </p:cNvPr>
          <p:cNvSpPr>
            <a:spLocks noGrp="1"/>
          </p:cNvSpPr>
          <p:nvPr>
            <p:ph type="title"/>
          </p:nvPr>
        </p:nvSpPr>
        <p:spPr>
          <a:xfrm>
            <a:off x="581192" y="345687"/>
            <a:ext cx="11029616" cy="1639229"/>
          </a:xfrm>
        </p:spPr>
        <p:txBody>
          <a:bodyPr>
            <a:normAutofit/>
          </a:bodyPr>
          <a:lstStyle/>
          <a:p>
            <a:pPr algn="ctr"/>
            <a:r>
              <a:rPr lang="en-US" dirty="0"/>
              <a:t>What is the </a:t>
            </a:r>
            <a:r>
              <a:rPr lang="en-US" dirty="0" err="1"/>
              <a:t>tn</a:t>
            </a:r>
            <a:r>
              <a:rPr lang="en-US" dirty="0"/>
              <a:t> portfolio </a:t>
            </a:r>
            <a:br>
              <a:rPr lang="en-US" dirty="0"/>
            </a:br>
            <a:r>
              <a:rPr lang="en-US" dirty="0"/>
              <a:t> why is it important?</a:t>
            </a:r>
            <a:br>
              <a:rPr lang="en-US" dirty="0"/>
            </a:br>
            <a:endParaRPr lang="en-US" dirty="0"/>
          </a:p>
        </p:txBody>
      </p:sp>
      <p:sp>
        <p:nvSpPr>
          <p:cNvPr id="3" name="Content Placeholder 2">
            <a:extLst>
              <a:ext uri="{FF2B5EF4-FFF2-40B4-BE49-F238E27FC236}">
                <a16:creationId xmlns:a16="http://schemas.microsoft.com/office/drawing/2014/main" id="{3BEFEA3A-5183-3348-A948-EF1D3FA11AF7}"/>
              </a:ext>
            </a:extLst>
          </p:cNvPr>
          <p:cNvSpPr>
            <a:spLocks noGrp="1"/>
          </p:cNvSpPr>
          <p:nvPr>
            <p:ph idx="1"/>
          </p:nvPr>
        </p:nvSpPr>
        <p:spPr/>
        <p:txBody>
          <a:bodyPr/>
          <a:lstStyle/>
          <a:p>
            <a:r>
              <a:rPr lang="en-US" dirty="0"/>
              <a:t>The TN Physical Education portfolio is a sampling of your work that you complete with your students throughout the school year. The portfolio will focus in on specific skills (2 required and 2 teacher choices) that will require the educator to show growth of 3 years in order to receive a 5 or 5+ score</a:t>
            </a:r>
          </a:p>
          <a:p>
            <a:r>
              <a:rPr lang="en-US" dirty="0"/>
              <a:t>The Portfolio score that you earn will compose 35% of your overall TEM score. This is to your benefit as you will not have to take the school’s assessment scores generated from state assessments.</a:t>
            </a:r>
          </a:p>
          <a:p>
            <a:r>
              <a:rPr lang="en-US" dirty="0"/>
              <a:t>The portfolio is a complex task that requires the educator to invest time and energy. Resources will be at your disposal and it is up to you to use those resources for your benefit.</a:t>
            </a:r>
          </a:p>
        </p:txBody>
      </p:sp>
    </p:spTree>
    <p:extLst>
      <p:ext uri="{BB962C8B-B14F-4D97-AF65-F5344CB8AC3E}">
        <p14:creationId xmlns:p14="http://schemas.microsoft.com/office/powerpoint/2010/main" val="3358655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44DB6-2A4C-BC4C-AFBF-CA65564D3B5D}"/>
              </a:ext>
            </a:extLst>
          </p:cNvPr>
          <p:cNvSpPr>
            <a:spLocks noGrp="1"/>
          </p:cNvSpPr>
          <p:nvPr>
            <p:ph type="title"/>
          </p:nvPr>
        </p:nvSpPr>
        <p:spPr/>
        <p:txBody>
          <a:bodyPr/>
          <a:lstStyle/>
          <a:p>
            <a:pPr algn="ctr"/>
            <a:r>
              <a:rPr lang="en-US" dirty="0"/>
              <a:t>GENRERAL ASSESSMENT PROTOCOLS</a:t>
            </a:r>
          </a:p>
        </p:txBody>
      </p:sp>
      <p:sp>
        <p:nvSpPr>
          <p:cNvPr id="3" name="Content Placeholder 2">
            <a:extLst>
              <a:ext uri="{FF2B5EF4-FFF2-40B4-BE49-F238E27FC236}">
                <a16:creationId xmlns:a16="http://schemas.microsoft.com/office/drawing/2014/main" id="{33EC0BE2-650D-CB46-9EDC-C2A72F82F0EA}"/>
              </a:ext>
            </a:extLst>
          </p:cNvPr>
          <p:cNvSpPr>
            <a:spLocks noGrp="1"/>
          </p:cNvSpPr>
          <p:nvPr>
            <p:ph idx="1"/>
          </p:nvPr>
        </p:nvSpPr>
        <p:spPr/>
        <p:txBody>
          <a:bodyPr/>
          <a:lstStyle/>
          <a:p>
            <a:r>
              <a:rPr lang="en-US" b="1" dirty="0"/>
              <a:t>Prior to Assessment</a:t>
            </a:r>
            <a:br>
              <a:rPr lang="en-US" b="1" dirty="0"/>
            </a:br>
            <a:r>
              <a:rPr lang="en-US" dirty="0"/>
              <a:t>o Organize each class used for assessment into PERFORM assessment groups with </a:t>
            </a:r>
            <a:r>
              <a:rPr lang="en-US" b="1" dirty="0"/>
              <a:t>4-6 students per group </a:t>
            </a:r>
            <a:r>
              <a:rPr lang="en-US" dirty="0"/>
              <a:t>and label each as group A, B, C, or D.</a:t>
            </a:r>
            <a:br>
              <a:rPr lang="en-US" dirty="0"/>
            </a:br>
            <a:r>
              <a:rPr lang="en-US" dirty="0"/>
              <a:t>o The assessment score sheets should be completed with student name, letter group, and </a:t>
            </a:r>
            <a:r>
              <a:rPr lang="en-US" dirty="0" err="1"/>
              <a:t>pinnie</a:t>
            </a:r>
            <a:r>
              <a:rPr lang="en-US" dirty="0"/>
              <a:t> number. This is for your records only. No student names will be reported.</a:t>
            </a:r>
            <a:br>
              <a:rPr lang="en-US" dirty="0"/>
            </a:br>
            <a:r>
              <a:rPr lang="en-US" dirty="0"/>
              <a:t>o The exact groups are to be used for both pre- and post-test. The only exception is if a student is absent, moved, or a new student is added to a class after the pre-test. </a:t>
            </a:r>
          </a:p>
          <a:p>
            <a:endParaRPr lang="en-US" dirty="0"/>
          </a:p>
        </p:txBody>
      </p:sp>
    </p:spTree>
    <p:extLst>
      <p:ext uri="{BB962C8B-B14F-4D97-AF65-F5344CB8AC3E}">
        <p14:creationId xmlns:p14="http://schemas.microsoft.com/office/powerpoint/2010/main" val="2659893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40B47-1732-2448-8E61-BE3332C0E5FB}"/>
              </a:ext>
            </a:extLst>
          </p:cNvPr>
          <p:cNvSpPr>
            <a:spLocks noGrp="1"/>
          </p:cNvSpPr>
          <p:nvPr>
            <p:ph type="title"/>
          </p:nvPr>
        </p:nvSpPr>
        <p:spPr/>
        <p:txBody>
          <a:bodyPr/>
          <a:lstStyle/>
          <a:p>
            <a:pPr algn="ctr"/>
            <a:r>
              <a:rPr lang="en-US" dirty="0"/>
              <a:t>GENERAL ASSESSMENT PROTOCOLS </a:t>
            </a:r>
          </a:p>
        </p:txBody>
      </p:sp>
      <p:sp>
        <p:nvSpPr>
          <p:cNvPr id="3" name="Content Placeholder 2">
            <a:extLst>
              <a:ext uri="{FF2B5EF4-FFF2-40B4-BE49-F238E27FC236}">
                <a16:creationId xmlns:a16="http://schemas.microsoft.com/office/drawing/2014/main" id="{9BACEBB6-28C7-284C-A825-24A831CDF53D}"/>
              </a:ext>
            </a:extLst>
          </p:cNvPr>
          <p:cNvSpPr>
            <a:spLocks noGrp="1"/>
          </p:cNvSpPr>
          <p:nvPr>
            <p:ph idx="1"/>
          </p:nvPr>
        </p:nvSpPr>
        <p:spPr/>
        <p:txBody>
          <a:bodyPr>
            <a:normAutofit fontScale="92500" lnSpcReduction="20000"/>
          </a:bodyPr>
          <a:lstStyle/>
          <a:p>
            <a:r>
              <a:rPr lang="en-US" b="1" dirty="0"/>
              <a:t>Teach Before, Direct During, and Evaluate After</a:t>
            </a:r>
            <a:br>
              <a:rPr lang="en-US" b="1" dirty="0"/>
            </a:br>
            <a:r>
              <a:rPr lang="en-US" dirty="0"/>
              <a:t>o Prior to the pre-test, teachers should only instruct the students about exactly how the assessment is conducted. A practice round may be conducted to check for student understanding of protocols.</a:t>
            </a:r>
            <a:br>
              <a:rPr lang="en-US" dirty="0"/>
            </a:br>
            <a:r>
              <a:rPr lang="en-US" dirty="0"/>
              <a:t>o After the pre-test and before the post-test, teachers should </a:t>
            </a:r>
            <a:r>
              <a:rPr lang="en-US" b="1" dirty="0"/>
              <a:t>teach </a:t>
            </a:r>
            <a:r>
              <a:rPr lang="en-US" dirty="0"/>
              <a:t>their curriculum, assuring they are teaching the tested content. </a:t>
            </a:r>
          </a:p>
          <a:p>
            <a:r>
              <a:rPr lang="en-US" dirty="0"/>
              <a:t>Whenever possible, practice tasks similar to the assessment protocol are recommended.</a:t>
            </a:r>
          </a:p>
          <a:p>
            <a:r>
              <a:rPr lang="en-US" dirty="0"/>
              <a:t>Prior to the post-test, teachers should </a:t>
            </a:r>
            <a:r>
              <a:rPr lang="en-US" b="1" dirty="0"/>
              <a:t>review and practice </a:t>
            </a:r>
            <a:r>
              <a:rPr lang="en-US" dirty="0"/>
              <a:t>the testing protocols. The teacher may inform students of their pre-test scores as a means to motivate improvement.</a:t>
            </a:r>
          </a:p>
          <a:p>
            <a:r>
              <a:rPr lang="en-US" dirty="0"/>
              <a:t>On the day of the test, the teacher takes on the role of </a:t>
            </a:r>
            <a:r>
              <a:rPr lang="en-US" b="1" dirty="0"/>
              <a:t>director </a:t>
            </a:r>
            <a:r>
              <a:rPr lang="en-US" dirty="0"/>
              <a:t>of the assessment. No skill/performance instruction or hints are allowed. Once testing starts, students can receive no further instruction from the teacher on </a:t>
            </a:r>
            <a:r>
              <a:rPr lang="en-US" b="1" dirty="0"/>
              <a:t>how </a:t>
            </a:r>
            <a:r>
              <a:rPr lang="en-US" dirty="0"/>
              <a:t>to do the activity.</a:t>
            </a:r>
          </a:p>
          <a:p>
            <a:r>
              <a:rPr lang="en-US" dirty="0"/>
              <a:t>Later, through watching digital recordings of the PERFORM assessments, the teacher becomes an </a:t>
            </a:r>
            <a:r>
              <a:rPr lang="en-US" b="1" dirty="0"/>
              <a:t>evaluator </a:t>
            </a:r>
            <a:r>
              <a:rPr lang="en-US" dirty="0"/>
              <a:t>and should score the growth seen. </a:t>
            </a:r>
          </a:p>
          <a:p>
            <a:endParaRPr lang="en-US" dirty="0"/>
          </a:p>
        </p:txBody>
      </p:sp>
    </p:spTree>
    <p:extLst>
      <p:ext uri="{BB962C8B-B14F-4D97-AF65-F5344CB8AC3E}">
        <p14:creationId xmlns:p14="http://schemas.microsoft.com/office/powerpoint/2010/main" val="72282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D39DE-310D-844D-9B6F-44DFD336C5E5}"/>
              </a:ext>
            </a:extLst>
          </p:cNvPr>
          <p:cNvSpPr>
            <a:spLocks noGrp="1"/>
          </p:cNvSpPr>
          <p:nvPr>
            <p:ph type="title"/>
          </p:nvPr>
        </p:nvSpPr>
        <p:spPr/>
        <p:txBody>
          <a:bodyPr/>
          <a:lstStyle/>
          <a:p>
            <a:pPr algn="ctr"/>
            <a:r>
              <a:rPr lang="en-US" dirty="0"/>
              <a:t>RECORDING OF STUDENT ASSESSMENTS</a:t>
            </a:r>
            <a:br>
              <a:rPr lang="en-US" dirty="0"/>
            </a:br>
            <a:r>
              <a:rPr lang="en-US" dirty="0"/>
              <a:t>QUALITY IS A NECESSITY</a:t>
            </a:r>
          </a:p>
        </p:txBody>
      </p:sp>
      <p:sp>
        <p:nvSpPr>
          <p:cNvPr id="3" name="Content Placeholder 2">
            <a:extLst>
              <a:ext uri="{FF2B5EF4-FFF2-40B4-BE49-F238E27FC236}">
                <a16:creationId xmlns:a16="http://schemas.microsoft.com/office/drawing/2014/main" id="{3A6955FE-DD38-CD48-B458-60E3A7744E00}"/>
              </a:ext>
            </a:extLst>
          </p:cNvPr>
          <p:cNvSpPr>
            <a:spLocks noGrp="1"/>
          </p:cNvSpPr>
          <p:nvPr>
            <p:ph idx="1"/>
          </p:nvPr>
        </p:nvSpPr>
        <p:spPr/>
        <p:txBody>
          <a:bodyPr/>
          <a:lstStyle/>
          <a:p>
            <a:r>
              <a:rPr lang="en-US" b="1" dirty="0"/>
              <a:t>Use of Numbered </a:t>
            </a:r>
            <a:r>
              <a:rPr lang="en-US" b="1" dirty="0" err="1"/>
              <a:t>Pinnies</a:t>
            </a:r>
            <a:r>
              <a:rPr lang="en-US" b="1" dirty="0"/>
              <a:t> (Jerseys) </a:t>
            </a:r>
            <a:endParaRPr lang="en-US" dirty="0"/>
          </a:p>
          <a:p>
            <a:r>
              <a:rPr lang="en-US" b="1" dirty="0"/>
              <a:t>Identification of Students. </a:t>
            </a:r>
            <a:r>
              <a:rPr lang="en-US" dirty="0"/>
              <a:t>(Ex. Group A-Student 1, Group A-Student 2, Group A- Student 3, Group A-Student 4, etc.). </a:t>
            </a:r>
          </a:p>
          <a:p>
            <a:r>
              <a:rPr lang="en-US" b="1" dirty="0"/>
              <a:t>Recording </a:t>
            </a:r>
          </a:p>
          <a:p>
            <a:r>
              <a:rPr lang="en-US" dirty="0"/>
              <a:t>The camera should remain on record after the student number is announced and until that group of students completes the assessment. </a:t>
            </a:r>
            <a:r>
              <a:rPr lang="en-US" b="1" dirty="0"/>
              <a:t>Stop the recording as the next group prepares for assessment </a:t>
            </a:r>
            <a:r>
              <a:rPr lang="en-US" dirty="0"/>
              <a:t>and then repeat the above with Group B, C, and D. This will ensure that the videos remain a manageable size and are easy to upload without condensing. </a:t>
            </a:r>
          </a:p>
          <a:p>
            <a:r>
              <a:rPr lang="en-US" dirty="0"/>
              <a:t>Keep video size as short as possible (Recommended 1-3 minutes, depending on the assessment).</a:t>
            </a:r>
          </a:p>
          <a:p>
            <a:endParaRPr lang="en-US" dirty="0"/>
          </a:p>
          <a:p>
            <a:endParaRPr lang="en-US" dirty="0"/>
          </a:p>
        </p:txBody>
      </p:sp>
    </p:spTree>
    <p:extLst>
      <p:ext uri="{BB962C8B-B14F-4D97-AF65-F5344CB8AC3E}">
        <p14:creationId xmlns:p14="http://schemas.microsoft.com/office/powerpoint/2010/main" val="41044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A484-5567-314B-8775-D0D55EB38970}"/>
              </a:ext>
            </a:extLst>
          </p:cNvPr>
          <p:cNvSpPr>
            <a:spLocks noGrp="1"/>
          </p:cNvSpPr>
          <p:nvPr>
            <p:ph type="title"/>
          </p:nvPr>
        </p:nvSpPr>
        <p:spPr/>
        <p:txBody>
          <a:bodyPr/>
          <a:lstStyle/>
          <a:p>
            <a:pPr algn="ctr"/>
            <a:r>
              <a:rPr lang="en-US" dirty="0"/>
              <a:t>Evaluation of students and score sheets</a:t>
            </a:r>
          </a:p>
        </p:txBody>
      </p:sp>
      <p:sp>
        <p:nvSpPr>
          <p:cNvPr id="3" name="Content Placeholder 2">
            <a:extLst>
              <a:ext uri="{FF2B5EF4-FFF2-40B4-BE49-F238E27FC236}">
                <a16:creationId xmlns:a16="http://schemas.microsoft.com/office/drawing/2014/main" id="{5F6DD4FB-CBD7-4445-833D-04D0021CF741}"/>
              </a:ext>
            </a:extLst>
          </p:cNvPr>
          <p:cNvSpPr>
            <a:spLocks noGrp="1"/>
          </p:cNvSpPr>
          <p:nvPr>
            <p:ph idx="1"/>
          </p:nvPr>
        </p:nvSpPr>
        <p:spPr/>
        <p:txBody>
          <a:bodyPr/>
          <a:lstStyle/>
          <a:p>
            <a:r>
              <a:rPr lang="en-US" b="1" dirty="0"/>
              <a:t>Evaluation of students and score sheets:</a:t>
            </a:r>
          </a:p>
          <a:p>
            <a:r>
              <a:rPr lang="en-US" dirty="0"/>
              <a:t>Teachers should watch the digital recordings and evaluate the students using the scoring guide as soon as possible following the pre-test. </a:t>
            </a:r>
          </a:p>
          <a:p>
            <a:r>
              <a:rPr lang="en-US" dirty="0"/>
              <a:t>Students must appear on the score sheet in the exact order and in the correct group as they appear on the digital recording. </a:t>
            </a:r>
          </a:p>
          <a:p>
            <a:r>
              <a:rPr lang="en-US" dirty="0"/>
              <a:t>Teachers should then determine their </a:t>
            </a:r>
            <a:r>
              <a:rPr lang="en-US" b="1" dirty="0"/>
              <a:t>emerging</a:t>
            </a:r>
            <a:r>
              <a:rPr lang="en-US" dirty="0"/>
              <a:t>, </a:t>
            </a:r>
            <a:r>
              <a:rPr lang="en-US" b="1" dirty="0"/>
              <a:t>proficient</a:t>
            </a:r>
            <a:r>
              <a:rPr lang="en-US" dirty="0"/>
              <a:t>, and </a:t>
            </a:r>
            <a:r>
              <a:rPr lang="en-US" b="1" dirty="0"/>
              <a:t>advanced </a:t>
            </a:r>
            <a:r>
              <a:rPr lang="en-US" dirty="0"/>
              <a:t>students. Ideally, this information should be used to structure teaching to effectively differentiate for all students. </a:t>
            </a:r>
          </a:p>
          <a:p>
            <a:endParaRPr lang="en-US" dirty="0"/>
          </a:p>
        </p:txBody>
      </p:sp>
    </p:spTree>
    <p:extLst>
      <p:ext uri="{BB962C8B-B14F-4D97-AF65-F5344CB8AC3E}">
        <p14:creationId xmlns:p14="http://schemas.microsoft.com/office/powerpoint/2010/main" val="672037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6315-6D3D-1843-8AF5-1D4D19C1365C}"/>
              </a:ext>
            </a:extLst>
          </p:cNvPr>
          <p:cNvSpPr>
            <a:spLocks noGrp="1"/>
          </p:cNvSpPr>
          <p:nvPr>
            <p:ph type="title"/>
          </p:nvPr>
        </p:nvSpPr>
        <p:spPr/>
        <p:txBody>
          <a:bodyPr/>
          <a:lstStyle/>
          <a:p>
            <a:pPr algn="ctr"/>
            <a:r>
              <a:rPr lang="en-US" dirty="0"/>
              <a:t>A look through the available assessments</a:t>
            </a:r>
          </a:p>
        </p:txBody>
      </p:sp>
      <p:sp>
        <p:nvSpPr>
          <p:cNvPr id="3" name="Content Placeholder 2">
            <a:extLst>
              <a:ext uri="{FF2B5EF4-FFF2-40B4-BE49-F238E27FC236}">
                <a16:creationId xmlns:a16="http://schemas.microsoft.com/office/drawing/2014/main" id="{2D536B1E-BA32-5F43-B08B-62BD98E89781}"/>
              </a:ext>
            </a:extLst>
          </p:cNvPr>
          <p:cNvSpPr>
            <a:spLocks noGrp="1"/>
          </p:cNvSpPr>
          <p:nvPr>
            <p:ph idx="1"/>
          </p:nvPr>
        </p:nvSpPr>
        <p:spPr/>
        <p:txBody>
          <a:bodyPr/>
          <a:lstStyle/>
          <a:p>
            <a:r>
              <a:rPr lang="en-US" dirty="0">
                <a:hlinkClick r:id="rId2"/>
              </a:rPr>
              <a:t>http://team-tn.org/non-tested-grades-subjects/physical-education/</a:t>
            </a:r>
            <a:endParaRPr lang="en-US" dirty="0"/>
          </a:p>
          <a:p>
            <a:r>
              <a:rPr lang="en-US" dirty="0"/>
              <a:t>The above link will take you to TN Department of Education’s Website where portfolio resources can be located for grades 6-8.</a:t>
            </a:r>
          </a:p>
        </p:txBody>
      </p:sp>
    </p:spTree>
    <p:extLst>
      <p:ext uri="{BB962C8B-B14F-4D97-AF65-F5344CB8AC3E}">
        <p14:creationId xmlns:p14="http://schemas.microsoft.com/office/powerpoint/2010/main" val="349200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E8F5-73FE-E84F-9B76-5F0EFCEC83B1}"/>
              </a:ext>
            </a:extLst>
          </p:cNvPr>
          <p:cNvSpPr>
            <a:spLocks noGrp="1"/>
          </p:cNvSpPr>
          <p:nvPr>
            <p:ph type="title"/>
          </p:nvPr>
        </p:nvSpPr>
        <p:spPr/>
        <p:txBody>
          <a:bodyPr/>
          <a:lstStyle/>
          <a:p>
            <a:r>
              <a:rPr lang="en-US" dirty="0"/>
              <a:t>What to know before getting started?</a:t>
            </a:r>
          </a:p>
        </p:txBody>
      </p:sp>
      <p:sp>
        <p:nvSpPr>
          <p:cNvPr id="3" name="Content Placeholder 2">
            <a:extLst>
              <a:ext uri="{FF2B5EF4-FFF2-40B4-BE49-F238E27FC236}">
                <a16:creationId xmlns:a16="http://schemas.microsoft.com/office/drawing/2014/main" id="{EBC6F625-F275-A441-BED0-7C35136E1882}"/>
              </a:ext>
            </a:extLst>
          </p:cNvPr>
          <p:cNvSpPr>
            <a:spLocks noGrp="1"/>
          </p:cNvSpPr>
          <p:nvPr>
            <p:ph idx="1"/>
          </p:nvPr>
        </p:nvSpPr>
        <p:spPr/>
        <p:txBody>
          <a:bodyPr/>
          <a:lstStyle/>
          <a:p>
            <a:r>
              <a:rPr lang="en-US" dirty="0"/>
              <a:t>Map out which assessments you are going to complete with your students and determine a timeline that you are able to stick to. The district will provide you with benchmarks (dates that you should have certain parts of the assessment done and uploaded). This is not to get anyone in trouble, but rather to hold everyone accountable and prevent procrastination. </a:t>
            </a:r>
          </a:p>
          <a:p>
            <a:r>
              <a:rPr lang="en-US" dirty="0"/>
              <a:t>Select a portfolio cohort that will work with you and provide you with expertise throughout the process. Most cohort leaders will hold meetings throughout the year to review your work and give you feedback. </a:t>
            </a:r>
          </a:p>
          <a:p>
            <a:r>
              <a:rPr lang="en-US" dirty="0"/>
              <a:t>Follow the protocol! Follow the protocol! Did I mention that you should follow the protocol! The guidelines and recommendations for each assessment provide you with detailed information on how each assessment should be conducted.</a:t>
            </a:r>
          </a:p>
        </p:txBody>
      </p:sp>
    </p:spTree>
    <p:extLst>
      <p:ext uri="{BB962C8B-B14F-4D97-AF65-F5344CB8AC3E}">
        <p14:creationId xmlns:p14="http://schemas.microsoft.com/office/powerpoint/2010/main" val="143731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408AB-2B0D-0440-87A4-62F328BFFDE5}"/>
              </a:ext>
            </a:extLst>
          </p:cNvPr>
          <p:cNvSpPr>
            <a:spLocks noGrp="1"/>
          </p:cNvSpPr>
          <p:nvPr>
            <p:ph type="title"/>
          </p:nvPr>
        </p:nvSpPr>
        <p:spPr/>
        <p:txBody>
          <a:bodyPr/>
          <a:lstStyle/>
          <a:p>
            <a:r>
              <a:rPr lang="en-US" dirty="0"/>
              <a:t>Familiarize yourself with the </a:t>
            </a:r>
            <a:r>
              <a:rPr lang="en-US" dirty="0" err="1"/>
              <a:t>educopia</a:t>
            </a:r>
            <a:r>
              <a:rPr lang="en-US" dirty="0"/>
              <a:t> platform</a:t>
            </a:r>
          </a:p>
        </p:txBody>
      </p:sp>
      <p:sp>
        <p:nvSpPr>
          <p:cNvPr id="3" name="Content Placeholder 2">
            <a:extLst>
              <a:ext uri="{FF2B5EF4-FFF2-40B4-BE49-F238E27FC236}">
                <a16:creationId xmlns:a16="http://schemas.microsoft.com/office/drawing/2014/main" id="{05B539F2-4B71-3541-831F-5F769E2F6FEC}"/>
              </a:ext>
            </a:extLst>
          </p:cNvPr>
          <p:cNvSpPr>
            <a:spLocks noGrp="1"/>
          </p:cNvSpPr>
          <p:nvPr>
            <p:ph idx="1"/>
          </p:nvPr>
        </p:nvSpPr>
        <p:spPr/>
        <p:txBody>
          <a:bodyPr/>
          <a:lstStyle/>
          <a:p>
            <a:r>
              <a:rPr lang="en-US" dirty="0"/>
              <a:t>The platform used for uploading your student works samples for the portfolio is called “</a:t>
            </a:r>
            <a:r>
              <a:rPr lang="en-US" dirty="0" err="1"/>
              <a:t>Educopia</a:t>
            </a:r>
            <a:r>
              <a:rPr lang="en-US" dirty="0"/>
              <a:t>”.</a:t>
            </a:r>
          </a:p>
          <a:p>
            <a:r>
              <a:rPr lang="en-US" dirty="0"/>
              <a:t>The platform has a lot to offer and can be overwhelming to first time users. </a:t>
            </a:r>
          </a:p>
          <a:p>
            <a:r>
              <a:rPr lang="en-US" dirty="0"/>
              <a:t>Tagging evidence is for YOUR benefit only! Reviewers for the state will not be able to view your comments from tagging.</a:t>
            </a:r>
          </a:p>
          <a:p>
            <a:r>
              <a:rPr lang="en-US" dirty="0"/>
              <a:t>Uploading additional work samples can prove vital as it’s an additional point of view that will aid the reviewer in seeing the assessment from your perspective (Student Growth Recording Sheets).</a:t>
            </a:r>
          </a:p>
          <a:p>
            <a:r>
              <a:rPr lang="en-US" dirty="0"/>
              <a:t>You must enter a score for each selection (Point A and B) in order to save and finalize your work.</a:t>
            </a:r>
          </a:p>
        </p:txBody>
      </p:sp>
    </p:spTree>
    <p:extLst>
      <p:ext uri="{BB962C8B-B14F-4D97-AF65-F5344CB8AC3E}">
        <p14:creationId xmlns:p14="http://schemas.microsoft.com/office/powerpoint/2010/main" val="2505380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89B04-1F54-AF4A-BB30-F0AA9BBEDD52}"/>
              </a:ext>
            </a:extLst>
          </p:cNvPr>
          <p:cNvSpPr>
            <a:spLocks noGrp="1"/>
          </p:cNvSpPr>
          <p:nvPr>
            <p:ph type="title"/>
          </p:nvPr>
        </p:nvSpPr>
        <p:spPr/>
        <p:txBody>
          <a:bodyPr/>
          <a:lstStyle/>
          <a:p>
            <a:r>
              <a:rPr lang="en-US" dirty="0"/>
              <a:t>Cohort leaders!</a:t>
            </a:r>
          </a:p>
        </p:txBody>
      </p:sp>
      <p:sp>
        <p:nvSpPr>
          <p:cNvPr id="3" name="Content Placeholder 2">
            <a:extLst>
              <a:ext uri="{FF2B5EF4-FFF2-40B4-BE49-F238E27FC236}">
                <a16:creationId xmlns:a16="http://schemas.microsoft.com/office/drawing/2014/main" id="{470D41FC-14F3-1349-B150-45AF53F25632}"/>
              </a:ext>
            </a:extLst>
          </p:cNvPr>
          <p:cNvSpPr>
            <a:spLocks noGrp="1"/>
          </p:cNvSpPr>
          <p:nvPr>
            <p:ph idx="1"/>
          </p:nvPr>
        </p:nvSpPr>
        <p:spPr/>
        <p:txBody>
          <a:bodyPr/>
          <a:lstStyle/>
          <a:p>
            <a:r>
              <a:rPr lang="en-US" dirty="0"/>
              <a:t>Having a cohort leader could be the difference between a score of a 2 and 5! Never underestimate the importance of having an expert by your side to aid you in something that is new and unfamiliar to you. </a:t>
            </a:r>
          </a:p>
          <a:p>
            <a:r>
              <a:rPr lang="en-US" dirty="0"/>
              <a:t>Those that have discrepancies in their scores at the end of the year are generally the ones that refused to work with someone and seek out help. You must take the initiative to help yourself, before we can help you!</a:t>
            </a:r>
          </a:p>
          <a:p>
            <a:r>
              <a:rPr lang="en-US" dirty="0"/>
              <a:t>The portfolio process is grounded in the belief that reflection on student work artifacts in order to make instructional decisions is the most critical part of the process. Collaborative work with colleagues is an instrumental part of deep reflection. It is encouraged that teachers plan together, share their student work with one another, tag and score their student work together, and identify the most appropriate, differentiated instructional practices together. </a:t>
            </a:r>
          </a:p>
          <a:p>
            <a:endParaRPr lang="en-US" dirty="0"/>
          </a:p>
        </p:txBody>
      </p:sp>
    </p:spTree>
    <p:extLst>
      <p:ext uri="{BB962C8B-B14F-4D97-AF65-F5344CB8AC3E}">
        <p14:creationId xmlns:p14="http://schemas.microsoft.com/office/powerpoint/2010/main" val="197202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A17F-8C51-B34C-8BA6-054623ACC3A3}"/>
              </a:ext>
            </a:extLst>
          </p:cNvPr>
          <p:cNvSpPr>
            <a:spLocks noGrp="1"/>
          </p:cNvSpPr>
          <p:nvPr>
            <p:ph type="title"/>
          </p:nvPr>
        </p:nvSpPr>
        <p:spPr/>
        <p:txBody>
          <a:bodyPr/>
          <a:lstStyle/>
          <a:p>
            <a:r>
              <a:rPr lang="en-US" dirty="0"/>
              <a:t>Examples of elementary assessments</a:t>
            </a:r>
          </a:p>
        </p:txBody>
      </p:sp>
      <p:sp>
        <p:nvSpPr>
          <p:cNvPr id="3" name="Content Placeholder 2">
            <a:extLst>
              <a:ext uri="{FF2B5EF4-FFF2-40B4-BE49-F238E27FC236}">
                <a16:creationId xmlns:a16="http://schemas.microsoft.com/office/drawing/2014/main" id="{6D671B07-596F-5F4C-80C6-B0B102997979}"/>
              </a:ext>
            </a:extLst>
          </p:cNvPr>
          <p:cNvSpPr>
            <a:spLocks noGrp="1"/>
          </p:cNvSpPr>
          <p:nvPr>
            <p:ph idx="1"/>
          </p:nvPr>
        </p:nvSpPr>
        <p:spPr/>
        <p:txBody>
          <a:bodyPr/>
          <a:lstStyle/>
          <a:p>
            <a:r>
              <a:rPr lang="en-US" dirty="0"/>
              <a:t>Required Assessments for Elementary (K-5) </a:t>
            </a:r>
          </a:p>
          <a:p>
            <a:r>
              <a:rPr lang="en-US" dirty="0"/>
              <a:t>-Locomotor Skills (2</a:t>
            </a:r>
            <a:r>
              <a:rPr lang="en-US" baseline="30000" dirty="0"/>
              <a:t>nd</a:t>
            </a:r>
            <a:r>
              <a:rPr lang="en-US" dirty="0"/>
              <a:t> Grade)</a:t>
            </a:r>
          </a:p>
          <a:p>
            <a:r>
              <a:rPr lang="en-US" dirty="0"/>
              <a:t>-Overhand Throw (5</a:t>
            </a:r>
            <a:r>
              <a:rPr lang="en-US" baseline="30000" dirty="0"/>
              <a:t>th</a:t>
            </a:r>
            <a:r>
              <a:rPr lang="en-US" dirty="0"/>
              <a:t> Grade)</a:t>
            </a:r>
          </a:p>
          <a:p>
            <a:r>
              <a:rPr lang="en-US" dirty="0"/>
              <a:t>Optional Assessments (Must have 2)</a:t>
            </a:r>
          </a:p>
          <a:p>
            <a:pPr marL="0" indent="0">
              <a:buNone/>
            </a:pPr>
            <a:r>
              <a:rPr lang="en-US" dirty="0">
                <a:hlinkClick r:id="rId2"/>
              </a:rPr>
              <a:t>https://coachmartinpe.weebly.com</a:t>
            </a:r>
            <a:endParaRPr lang="en-US" dirty="0"/>
          </a:p>
          <a:p>
            <a:pPr marL="0" indent="0">
              <a:buNone/>
            </a:pPr>
            <a:r>
              <a:rPr lang="en-US" dirty="0"/>
              <a:t>Above is access to my website that has visual examples of assessments, student growth sheets, and teaching resources to aid you in completion of your portfolio!</a:t>
            </a:r>
          </a:p>
          <a:p>
            <a:pPr marL="0" indent="0">
              <a:buNone/>
            </a:pPr>
            <a:r>
              <a:rPr lang="en-US" dirty="0"/>
              <a:t>I will add the Middle School Portfolio Resources as soon as they become available to me!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22418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4A665-1715-9449-974F-28E3368FDF4B}"/>
              </a:ext>
            </a:extLst>
          </p:cNvPr>
          <p:cNvSpPr>
            <a:spLocks noGrp="1"/>
          </p:cNvSpPr>
          <p:nvPr>
            <p:ph type="title"/>
          </p:nvPr>
        </p:nvSpPr>
        <p:spPr/>
        <p:txBody>
          <a:bodyPr/>
          <a:lstStyle/>
          <a:p>
            <a:r>
              <a:rPr lang="en-US" dirty="0"/>
              <a:t>Assessment tips</a:t>
            </a:r>
          </a:p>
        </p:txBody>
      </p:sp>
      <p:sp>
        <p:nvSpPr>
          <p:cNvPr id="3" name="Content Placeholder 2">
            <a:extLst>
              <a:ext uri="{FF2B5EF4-FFF2-40B4-BE49-F238E27FC236}">
                <a16:creationId xmlns:a16="http://schemas.microsoft.com/office/drawing/2014/main" id="{A17A5790-DC0B-FE49-8471-9D230238E8FF}"/>
              </a:ext>
            </a:extLst>
          </p:cNvPr>
          <p:cNvSpPr>
            <a:spLocks noGrp="1"/>
          </p:cNvSpPr>
          <p:nvPr>
            <p:ph idx="1"/>
          </p:nvPr>
        </p:nvSpPr>
        <p:spPr/>
        <p:txBody>
          <a:bodyPr/>
          <a:lstStyle/>
          <a:p>
            <a:r>
              <a:rPr lang="en-US" dirty="0"/>
              <a:t>Teach ONLY the test protocols for the assessment prior to the Point A test! You do not want to teach your students the skills until after the Point A assessment is complete. You want to leave room for growth! </a:t>
            </a:r>
          </a:p>
          <a:p>
            <a:r>
              <a:rPr lang="en-US" dirty="0"/>
              <a:t>Use Learning Cues for the skills to help students remember them and Practice them often! When you feel like students are ready for the post, then put it into action.</a:t>
            </a:r>
          </a:p>
          <a:p>
            <a:r>
              <a:rPr lang="en-US" dirty="0"/>
              <a:t>Analyze and reflect on your work. If students did not show much growth in your Point B tests, then practice and assess again! </a:t>
            </a:r>
          </a:p>
          <a:p>
            <a:r>
              <a:rPr lang="en-US" dirty="0"/>
              <a:t>The 6 growth selections should be the 6 that grew the most! Do not get caught up in the labeling of emerging, proficient, and advanced!. Based on the 6 that grew the most, you can label them accordingly!</a:t>
            </a:r>
          </a:p>
          <a:p>
            <a:r>
              <a:rPr lang="en-US" dirty="0"/>
              <a:t>Identify and label anything and everything to stay organized and on task!</a:t>
            </a:r>
          </a:p>
        </p:txBody>
      </p:sp>
    </p:spTree>
    <p:extLst>
      <p:ext uri="{BB962C8B-B14F-4D97-AF65-F5344CB8AC3E}">
        <p14:creationId xmlns:p14="http://schemas.microsoft.com/office/powerpoint/2010/main" val="3444318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7551F-7035-D64D-8080-F92AACDDB758}"/>
              </a:ext>
            </a:extLst>
          </p:cNvPr>
          <p:cNvSpPr>
            <a:spLocks noGrp="1"/>
          </p:cNvSpPr>
          <p:nvPr>
            <p:ph type="title"/>
          </p:nvPr>
        </p:nvSpPr>
        <p:spPr/>
        <p:txBody>
          <a:bodyPr/>
          <a:lstStyle/>
          <a:p>
            <a:r>
              <a:rPr lang="en-US" dirty="0"/>
              <a:t>Context and narrative forms</a:t>
            </a:r>
          </a:p>
        </p:txBody>
      </p:sp>
      <p:sp>
        <p:nvSpPr>
          <p:cNvPr id="3" name="Content Placeholder 2">
            <a:extLst>
              <a:ext uri="{FF2B5EF4-FFF2-40B4-BE49-F238E27FC236}">
                <a16:creationId xmlns:a16="http://schemas.microsoft.com/office/drawing/2014/main" id="{74838997-E7AA-5E49-9373-E8CC28D9562E}"/>
              </a:ext>
            </a:extLst>
          </p:cNvPr>
          <p:cNvSpPr>
            <a:spLocks noGrp="1"/>
          </p:cNvSpPr>
          <p:nvPr>
            <p:ph idx="1"/>
          </p:nvPr>
        </p:nvSpPr>
        <p:spPr/>
        <p:txBody>
          <a:bodyPr/>
          <a:lstStyle/>
          <a:p>
            <a:r>
              <a:rPr lang="en-US" dirty="0"/>
              <a:t>Context and Narrative forms are not meant to be confusing and should be used for the following:</a:t>
            </a:r>
          </a:p>
          <a:p>
            <a:r>
              <a:rPr lang="en-US" dirty="0"/>
              <a:t>-Identify your 6 growth selections (Emerging, Proficient, or Advanced/ Jersey #/Color)</a:t>
            </a:r>
          </a:p>
          <a:p>
            <a:r>
              <a:rPr lang="en-US" dirty="0"/>
              <a:t>Identify the assessment you’ve conducted, such as Locomotor 2</a:t>
            </a:r>
            <a:r>
              <a:rPr lang="en-US" baseline="30000" dirty="0"/>
              <a:t>nd</a:t>
            </a:r>
            <a:r>
              <a:rPr lang="en-US" dirty="0"/>
              <a:t> Grade</a:t>
            </a:r>
          </a:p>
          <a:p>
            <a:r>
              <a:rPr lang="en-US" dirty="0"/>
              <a:t>Leave any additional notes or comments that might be relevant for this particular assessment and/or student.</a:t>
            </a:r>
          </a:p>
          <a:p>
            <a:r>
              <a:rPr lang="en-US" dirty="0"/>
              <a:t>Any modifications made to your assessment should be noted in the context form. (lack of space, resources, </a:t>
            </a:r>
            <a:r>
              <a:rPr lang="en-US" dirty="0" err="1"/>
              <a:t>etc</a:t>
            </a:r>
            <a:r>
              <a:rPr lang="en-US" dirty="0"/>
              <a:t>).</a:t>
            </a:r>
          </a:p>
        </p:txBody>
      </p:sp>
    </p:spTree>
    <p:extLst>
      <p:ext uri="{BB962C8B-B14F-4D97-AF65-F5344CB8AC3E}">
        <p14:creationId xmlns:p14="http://schemas.microsoft.com/office/powerpoint/2010/main" val="941635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1567-E8C5-1A45-912E-34E9AA5968E3}"/>
              </a:ext>
            </a:extLst>
          </p:cNvPr>
          <p:cNvSpPr>
            <a:spLocks noGrp="1"/>
          </p:cNvSpPr>
          <p:nvPr>
            <p:ph type="title"/>
          </p:nvPr>
        </p:nvSpPr>
        <p:spPr/>
        <p:txBody>
          <a:bodyPr/>
          <a:lstStyle/>
          <a:p>
            <a:pPr algn="ctr"/>
            <a:r>
              <a:rPr lang="en-US" dirty="0"/>
              <a:t>middle school </a:t>
            </a:r>
            <a:r>
              <a:rPr lang="en-US" dirty="0" err="1"/>
              <a:t>pe</a:t>
            </a:r>
            <a:r>
              <a:rPr lang="en-US" dirty="0"/>
              <a:t> portfolio</a:t>
            </a:r>
            <a:br>
              <a:rPr lang="en-US" dirty="0"/>
            </a:br>
            <a:r>
              <a:rPr lang="en-US" dirty="0"/>
              <a:t>assessment options</a:t>
            </a:r>
          </a:p>
        </p:txBody>
      </p:sp>
      <p:sp>
        <p:nvSpPr>
          <p:cNvPr id="3" name="Content Placeholder 2">
            <a:extLst>
              <a:ext uri="{FF2B5EF4-FFF2-40B4-BE49-F238E27FC236}">
                <a16:creationId xmlns:a16="http://schemas.microsoft.com/office/drawing/2014/main" id="{EFD6D11F-D725-874C-AF77-DAEB9411171E}"/>
              </a:ext>
            </a:extLst>
          </p:cNvPr>
          <p:cNvSpPr>
            <a:spLocks noGrp="1"/>
          </p:cNvSpPr>
          <p:nvPr>
            <p:ph idx="1"/>
          </p:nvPr>
        </p:nvSpPr>
        <p:spPr/>
        <p:txBody>
          <a:bodyPr/>
          <a:lstStyle/>
          <a:p>
            <a:r>
              <a:rPr lang="en-US" dirty="0"/>
              <a:t>The portfolio contains four performance-based evidence collections. </a:t>
            </a:r>
          </a:p>
          <a:p>
            <a:r>
              <a:rPr lang="en-US" b="1" dirty="0"/>
              <a:t>ALL </a:t>
            </a:r>
            <a:r>
              <a:rPr lang="en-US" dirty="0"/>
              <a:t>students should be pre- and post-tested on selected objectives. </a:t>
            </a:r>
          </a:p>
          <a:p>
            <a:r>
              <a:rPr lang="en-US" b="1" dirty="0"/>
              <a:t>Perform: </a:t>
            </a:r>
            <a:r>
              <a:rPr lang="en-US" dirty="0"/>
              <a:t>Teachers that only teach one grade span must utilize all four assessments for that grade. Teachers that teach both grade spans should use two assessments from the sixth grade options and two assessments from the seventh/eighth grade options. A different class can be used for each assessment. </a:t>
            </a:r>
          </a:p>
          <a:p>
            <a:endParaRPr lang="en-US" dirty="0"/>
          </a:p>
        </p:txBody>
      </p:sp>
    </p:spTree>
    <p:extLst>
      <p:ext uri="{BB962C8B-B14F-4D97-AF65-F5344CB8AC3E}">
        <p14:creationId xmlns:p14="http://schemas.microsoft.com/office/powerpoint/2010/main" val="335555351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153</TotalTime>
  <Words>3216</Words>
  <Application>Microsoft Macintosh PowerPoint</Application>
  <PresentationFormat>Widescreen</PresentationFormat>
  <Paragraphs>215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Gill Sans MT</vt:lpstr>
      <vt:lpstr>Wingdings 2</vt:lpstr>
      <vt:lpstr>Dividend</vt:lpstr>
      <vt:lpstr>TN Physical Education portfolio </vt:lpstr>
      <vt:lpstr>What is the tn portfolio   why is it important? </vt:lpstr>
      <vt:lpstr>What to know before getting started?</vt:lpstr>
      <vt:lpstr>Familiarize yourself with the educopia platform</vt:lpstr>
      <vt:lpstr>Cohort leaders!</vt:lpstr>
      <vt:lpstr>Examples of elementary assessments</vt:lpstr>
      <vt:lpstr>Assessment tips</vt:lpstr>
      <vt:lpstr>Context and narrative forms</vt:lpstr>
      <vt:lpstr>middle school pe portfolio assessment options</vt:lpstr>
      <vt:lpstr>Grade 6-8: perform</vt:lpstr>
      <vt:lpstr>Backhand striking</vt:lpstr>
      <vt:lpstr>Underhand serve</vt:lpstr>
      <vt:lpstr>Advanced dribbling</vt:lpstr>
      <vt:lpstr>Catching on the move</vt:lpstr>
      <vt:lpstr>Evidence of critical thinking</vt:lpstr>
      <vt:lpstr>Paddle/pickleball forehand &amp; backhand striking</vt:lpstr>
      <vt:lpstr>7th/8th Grade accuracy serve</vt:lpstr>
      <vt:lpstr>7th/8th grade advanced dribbling vs passive defender</vt:lpstr>
      <vt:lpstr>7th/8th grade passing</vt:lpstr>
      <vt:lpstr>GENRERAL ASSESSMENT PROTOCOLS</vt:lpstr>
      <vt:lpstr>GENERAL ASSESSMENT PROTOCOLS </vt:lpstr>
      <vt:lpstr>RECORDING OF STUDENT ASSESSMENTS QUALITY IS A NECESSITY</vt:lpstr>
      <vt:lpstr>Evaluation of students and score sheets</vt:lpstr>
      <vt:lpstr>A look through the available assessments</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TN Physical Education portfolio </dc:title>
  <dc:creator>ANDREW  MARTIN</dc:creator>
  <cp:lastModifiedBy>ANDREW  MARTIN</cp:lastModifiedBy>
  <cp:revision>15</cp:revision>
  <dcterms:created xsi:type="dcterms:W3CDTF">2018-05-26T18:41:44Z</dcterms:created>
  <dcterms:modified xsi:type="dcterms:W3CDTF">2018-05-29T01:21:54Z</dcterms:modified>
</cp:coreProperties>
</file>