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1" r:id="rId3"/>
    <p:sldMasterId id="2147483683" r:id="rId4"/>
    <p:sldMasterId id="2147483695" r:id="rId5"/>
  </p:sldMasterIdLst>
  <p:notesMasterIdLst>
    <p:notesMasterId r:id="rId35"/>
  </p:notesMasterIdLst>
  <p:handoutMasterIdLst>
    <p:handoutMasterId r:id="rId36"/>
  </p:handoutMasterIdLst>
  <p:sldIdLst>
    <p:sldId id="256" r:id="rId6"/>
    <p:sldId id="338" r:id="rId7"/>
    <p:sldId id="258" r:id="rId8"/>
    <p:sldId id="461" r:id="rId9"/>
    <p:sldId id="301" r:id="rId10"/>
    <p:sldId id="418" r:id="rId11"/>
    <p:sldId id="448" r:id="rId12"/>
    <p:sldId id="421" r:id="rId13"/>
    <p:sldId id="451" r:id="rId14"/>
    <p:sldId id="442" r:id="rId15"/>
    <p:sldId id="392" r:id="rId16"/>
    <p:sldId id="454" r:id="rId17"/>
    <p:sldId id="456" r:id="rId18"/>
    <p:sldId id="455" r:id="rId19"/>
    <p:sldId id="457" r:id="rId20"/>
    <p:sldId id="463" r:id="rId21"/>
    <p:sldId id="273" r:id="rId22"/>
    <p:sldId id="460" r:id="rId23"/>
    <p:sldId id="458" r:id="rId24"/>
    <p:sldId id="462" r:id="rId25"/>
    <p:sldId id="464" r:id="rId26"/>
    <p:sldId id="465" r:id="rId27"/>
    <p:sldId id="332" r:id="rId28"/>
    <p:sldId id="404" r:id="rId29"/>
    <p:sldId id="311" r:id="rId30"/>
    <p:sldId id="395" r:id="rId31"/>
    <p:sldId id="459" r:id="rId32"/>
    <p:sldId id="466" r:id="rId33"/>
    <p:sldId id="380" r:id="rId34"/>
  </p:sldIdLst>
  <p:sldSz cx="12192000" cy="6858000"/>
  <p:notesSz cx="6858000" cy="9313863"/>
  <p:embeddedFontLst>
    <p:embeddedFont>
      <p:font typeface="Calibri" panose="020F0502020204030204" pitchFamily="34" charset="0"/>
      <p:regular r:id="rId37"/>
      <p:bold r:id="rId38"/>
      <p:italic r:id="rId39"/>
      <p:boldItalic r:id="rId40"/>
    </p:embeddedFont>
    <p:embeddedFont>
      <p:font typeface="Open Sans"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Calibri Light" panose="020F0302020204030204" pitchFamily="34" charset="0"/>
      <p:regular r:id="rId49"/>
      <p:italic r:id="rId50"/>
    </p:embeddedFont>
    <p:embeddedFont>
      <p:font typeface="Lat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g905yYca5RiVLLgpondmamD9Td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EAC"/>
    <a:srgbClr val="9999FF"/>
    <a:srgbClr val="5D1BB5"/>
    <a:srgbClr val="BDD7EE"/>
    <a:srgbClr val="00A8A2"/>
    <a:srgbClr val="9933FF"/>
    <a:srgbClr val="F86EDE"/>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68" d="100"/>
          <a:sy n="68" d="100"/>
        </p:scale>
        <p:origin x="616" y="48"/>
      </p:cViewPr>
      <p:guideLst/>
    </p:cSldViewPr>
  </p:slideViewPr>
  <p:outlineViewPr>
    <p:cViewPr>
      <p:scale>
        <a:sx n="33" d="100"/>
        <a:sy n="33" d="100"/>
      </p:scale>
      <p:origin x="0" y="-4800"/>
    </p:cViewPr>
  </p:outlineViewPr>
  <p:notesTextViewPr>
    <p:cViewPr>
      <p:scale>
        <a:sx n="1" d="1"/>
        <a:sy n="1" d="1"/>
      </p:scale>
      <p:origin x="0" y="0"/>
    </p:cViewPr>
  </p:notesTextViewPr>
  <p:notesViewPr>
    <p:cSldViewPr snapToGrid="0">
      <p:cViewPr varScale="1">
        <p:scale>
          <a:sx n="75" d="100"/>
          <a:sy n="75" d="100"/>
        </p:scale>
        <p:origin x="290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11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5.fntdata"/><Relationship Id="rId54" Type="http://schemas.openxmlformats.org/officeDocument/2006/relationships/font" Target="fonts/font18.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110"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49" Type="http://schemas.openxmlformats.org/officeDocument/2006/relationships/font" Target="fonts/font13.fntdata"/><Relationship Id="rId114"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113"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A4E22-C9DB-4A88-A647-84947BF53075}"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042A1A6B-5A7C-478C-8726-43F2F36B7263}">
      <dgm:prSet phldrT="[Tex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Death &amp; disability</a:t>
          </a:r>
          <a:endParaRPr lang="en-US" sz="2000" b="1" dirty="0">
            <a:latin typeface="Calibri" panose="020F0502020204030204" pitchFamily="34" charset="0"/>
            <a:cs typeface="Calibri" panose="020F0502020204030204" pitchFamily="34" charset="0"/>
          </a:endParaRPr>
        </a:p>
      </dgm:t>
    </dgm:pt>
    <dgm:pt modelId="{03F6B61E-D132-4341-B2B9-AFC85560064A}" type="parTrans" cxnId="{7A5C7FB9-18D2-40F8-9E24-19F10E84ED57}">
      <dgm:prSet/>
      <dgm:spPr/>
      <dgm:t>
        <a:bodyPr/>
        <a:lstStyle/>
        <a:p>
          <a:endParaRPr lang="en-US" sz="2000" b="1"/>
        </a:p>
      </dgm:t>
    </dgm:pt>
    <dgm:pt modelId="{CA8E31D4-6743-4F08-B687-6236D07E40D2}" type="sibTrans" cxnId="{7A5C7FB9-18D2-40F8-9E24-19F10E84ED57}">
      <dgm:prSet/>
      <dgm:spPr/>
      <dgm:t>
        <a:bodyPr/>
        <a:lstStyle/>
        <a:p>
          <a:endParaRPr lang="en-US" sz="2000" b="1"/>
        </a:p>
      </dgm:t>
    </dgm:pt>
    <dgm:pt modelId="{0E661EE0-4D9C-4E8E-84DE-737B9FE9A994}">
      <dgm:prSet phldrT="[Tex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Mental Health/PTSD</a:t>
          </a:r>
          <a:endParaRPr lang="en-US" sz="2000" b="1" dirty="0">
            <a:latin typeface="Calibri" panose="020F0502020204030204" pitchFamily="34" charset="0"/>
            <a:cs typeface="Calibri" panose="020F0502020204030204" pitchFamily="34" charset="0"/>
          </a:endParaRPr>
        </a:p>
      </dgm:t>
    </dgm:pt>
    <dgm:pt modelId="{480A7D03-2CE9-4FDF-81BA-32EB1426746D}" type="parTrans" cxnId="{074E7068-26CA-498D-81C7-CB746C998D16}">
      <dgm:prSet/>
      <dgm:spPr/>
      <dgm:t>
        <a:bodyPr/>
        <a:lstStyle/>
        <a:p>
          <a:endParaRPr lang="en-US" sz="2000" b="1"/>
        </a:p>
      </dgm:t>
    </dgm:pt>
    <dgm:pt modelId="{E0DC3B4F-F75D-4C6D-BFD9-64CE664B3A72}" type="sibTrans" cxnId="{074E7068-26CA-498D-81C7-CB746C998D16}">
      <dgm:prSet/>
      <dgm:spPr/>
      <dgm:t>
        <a:bodyPr/>
        <a:lstStyle/>
        <a:p>
          <a:endParaRPr lang="en-US" sz="2000" b="1"/>
        </a:p>
      </dgm:t>
    </dgm:pt>
    <dgm:pt modelId="{28D5903C-5D4A-456F-ABE6-79301359FF2A}">
      <dgm:prSet phldrT="[Tex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Incarceration</a:t>
          </a:r>
        </a:p>
      </dgm:t>
    </dgm:pt>
    <dgm:pt modelId="{257AB39A-CA46-4277-9ED7-1582E476396E}" type="parTrans" cxnId="{174FC9B6-35E2-4C4B-B056-3083F972A096}">
      <dgm:prSet/>
      <dgm:spPr/>
      <dgm:t>
        <a:bodyPr/>
        <a:lstStyle/>
        <a:p>
          <a:endParaRPr lang="en-US" sz="2000" b="1"/>
        </a:p>
      </dgm:t>
    </dgm:pt>
    <dgm:pt modelId="{A191EB3E-91AA-44AC-BC09-F6C80F69CDA9}" type="sibTrans" cxnId="{174FC9B6-35E2-4C4B-B056-3083F972A096}">
      <dgm:prSet/>
      <dgm:spPr/>
      <dgm:t>
        <a:bodyPr/>
        <a:lstStyle/>
        <a:p>
          <a:endParaRPr lang="en-US" sz="2000" b="1"/>
        </a:p>
      </dgm:t>
    </dgm:pt>
    <dgm:pt modelId="{7E3ED89F-935B-4AE8-A59F-641AF46B23CC}">
      <dgm:prSet phldrT="[Tex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Substance use disorder</a:t>
          </a:r>
          <a:endParaRPr lang="en-US" sz="2000" b="1" dirty="0">
            <a:latin typeface="Calibri" panose="020F0502020204030204" pitchFamily="34" charset="0"/>
            <a:cs typeface="Calibri" panose="020F0502020204030204" pitchFamily="34" charset="0"/>
          </a:endParaRPr>
        </a:p>
      </dgm:t>
    </dgm:pt>
    <dgm:pt modelId="{B87E121A-2A1F-406E-8C06-76EBC32D9ADD}" type="parTrans" cxnId="{C22BB856-47DD-4DA4-B472-CB583C0ABD69}">
      <dgm:prSet/>
      <dgm:spPr/>
      <dgm:t>
        <a:bodyPr/>
        <a:lstStyle/>
        <a:p>
          <a:endParaRPr lang="en-US" sz="2000" b="1"/>
        </a:p>
      </dgm:t>
    </dgm:pt>
    <dgm:pt modelId="{B78B8642-C110-49BE-B50E-84176C502D22}" type="sibTrans" cxnId="{C22BB856-47DD-4DA4-B472-CB583C0ABD69}">
      <dgm:prSet/>
      <dgm:spPr/>
      <dgm:t>
        <a:bodyPr/>
        <a:lstStyle/>
        <a:p>
          <a:endParaRPr lang="en-US" sz="2000" b="1"/>
        </a:p>
      </dgm:t>
    </dgm:pt>
    <dgm:pt modelId="{368A6844-7F53-4BD1-809E-58C6859D32C5}">
      <dgm:prSet phldrT="[Tex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Domestic Violence</a:t>
          </a:r>
          <a:endParaRPr lang="en-US" sz="2000" b="1" dirty="0">
            <a:latin typeface="Calibri" panose="020F0502020204030204" pitchFamily="34" charset="0"/>
            <a:cs typeface="Calibri" panose="020F0502020204030204" pitchFamily="34" charset="0"/>
          </a:endParaRPr>
        </a:p>
      </dgm:t>
    </dgm:pt>
    <dgm:pt modelId="{E3157E92-B6ED-4DEB-9024-DE16AE7D75BE}" type="parTrans" cxnId="{DDCF9D1B-F371-4044-BD6B-CDA9E3C24C3C}">
      <dgm:prSet/>
      <dgm:spPr/>
      <dgm:t>
        <a:bodyPr/>
        <a:lstStyle/>
        <a:p>
          <a:endParaRPr lang="en-US" sz="2000" b="1"/>
        </a:p>
      </dgm:t>
    </dgm:pt>
    <dgm:pt modelId="{1EBF4402-014C-44AC-8BB5-99803E47E058}" type="sibTrans" cxnId="{DDCF9D1B-F371-4044-BD6B-CDA9E3C24C3C}">
      <dgm:prSet/>
      <dgm:spPr/>
      <dgm:t>
        <a:bodyPr/>
        <a:lstStyle/>
        <a:p>
          <a:endParaRPr lang="en-US" sz="2000" b="1"/>
        </a:p>
      </dgm:t>
    </dgm:pt>
    <dgm:pt modelId="{0E30E9B1-E3AC-4306-808A-9F1926786311}">
      <dgm:prSe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Financial</a:t>
          </a:r>
          <a:endParaRPr lang="en-US" sz="2000" b="1" dirty="0">
            <a:latin typeface="Calibri" panose="020F0502020204030204" pitchFamily="34" charset="0"/>
            <a:cs typeface="Calibri" panose="020F0502020204030204" pitchFamily="34" charset="0"/>
          </a:endParaRPr>
        </a:p>
      </dgm:t>
    </dgm:pt>
    <dgm:pt modelId="{583FC800-B68A-438F-9814-ADA0E006EE27}" type="parTrans" cxnId="{5DA0FB98-CC3E-4594-A8E7-667BE3FAF174}">
      <dgm:prSet/>
      <dgm:spPr/>
      <dgm:t>
        <a:bodyPr/>
        <a:lstStyle/>
        <a:p>
          <a:endParaRPr lang="en-US" sz="2000" b="1"/>
        </a:p>
      </dgm:t>
    </dgm:pt>
    <dgm:pt modelId="{69A5B7FC-5C9D-41F6-BB2C-1FA097AB35C6}" type="sibTrans" cxnId="{5DA0FB98-CC3E-4594-A8E7-667BE3FAF174}">
      <dgm:prSet/>
      <dgm:spPr/>
      <dgm:t>
        <a:bodyPr/>
        <a:lstStyle/>
        <a:p>
          <a:endParaRPr lang="en-US" sz="2000" b="1"/>
        </a:p>
      </dgm:t>
    </dgm:pt>
    <dgm:pt modelId="{78D9C7ED-B555-42E4-8A18-2766B35B535F}">
      <dgm:prSe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Homelessness</a:t>
          </a:r>
          <a:endParaRPr lang="en-US" sz="2000" b="1" dirty="0">
            <a:latin typeface="Calibri" panose="020F0502020204030204" pitchFamily="34" charset="0"/>
            <a:cs typeface="Calibri" panose="020F0502020204030204" pitchFamily="34" charset="0"/>
          </a:endParaRPr>
        </a:p>
      </dgm:t>
    </dgm:pt>
    <dgm:pt modelId="{632D7FFC-5A9B-4E7A-A786-237CE7EB4532}" type="parTrans" cxnId="{6C004AD1-1FC7-47EA-943B-E57A09E16420}">
      <dgm:prSet/>
      <dgm:spPr/>
      <dgm:t>
        <a:bodyPr/>
        <a:lstStyle/>
        <a:p>
          <a:endParaRPr lang="en-US" sz="2000" b="1"/>
        </a:p>
      </dgm:t>
    </dgm:pt>
    <dgm:pt modelId="{5FA09653-1D03-464D-B48B-76D25866BCFC}" type="sibTrans" cxnId="{6C004AD1-1FC7-47EA-943B-E57A09E16420}">
      <dgm:prSet/>
      <dgm:spPr/>
      <dgm:t>
        <a:bodyPr/>
        <a:lstStyle/>
        <a:p>
          <a:endParaRPr lang="en-US" sz="2000" b="1"/>
        </a:p>
      </dgm:t>
    </dgm:pt>
    <dgm:pt modelId="{35057DA5-2113-4B79-8825-698C2E50BC4A}">
      <dgm:prSet custT="1"/>
      <dgm:spPr>
        <a:solidFill>
          <a:srgbClr val="5D1BB5">
            <a:alpha val="73000"/>
          </a:srgbClr>
        </a:solid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latin typeface="Calibri" panose="020F0502020204030204" pitchFamily="34" charset="0"/>
              <a:cs typeface="Calibri" panose="020F0502020204030204" pitchFamily="34" charset="0"/>
            </a:rPr>
            <a:t>Pain</a:t>
          </a:r>
          <a:endParaRPr lang="en-US" sz="2000" b="1" dirty="0">
            <a:latin typeface="Calibri" panose="020F0502020204030204" pitchFamily="34" charset="0"/>
            <a:cs typeface="Calibri" panose="020F0502020204030204" pitchFamily="34" charset="0"/>
          </a:endParaRPr>
        </a:p>
      </dgm:t>
    </dgm:pt>
    <dgm:pt modelId="{40214BCD-2BA1-4D55-B857-A6CE674E5D29}" type="parTrans" cxnId="{BFC29FA7-0699-4F15-8DDC-C3CA70213215}">
      <dgm:prSet/>
      <dgm:spPr/>
      <dgm:t>
        <a:bodyPr/>
        <a:lstStyle/>
        <a:p>
          <a:endParaRPr lang="en-US" sz="2000" b="1"/>
        </a:p>
      </dgm:t>
    </dgm:pt>
    <dgm:pt modelId="{EDDE9044-9E77-4CEF-9C6F-B6C447C9F981}" type="sibTrans" cxnId="{BFC29FA7-0699-4F15-8DDC-C3CA70213215}">
      <dgm:prSet/>
      <dgm:spPr/>
      <dgm:t>
        <a:bodyPr/>
        <a:lstStyle/>
        <a:p>
          <a:endParaRPr lang="en-US" sz="2000" b="1"/>
        </a:p>
      </dgm:t>
    </dgm:pt>
    <dgm:pt modelId="{F8C2043A-2399-4329-B314-0E9C994C021D}" type="pres">
      <dgm:prSet presAssocID="{156A4E22-C9DB-4A88-A647-84947BF53075}" presName="Name0" presStyleCnt="0">
        <dgm:presLayoutVars>
          <dgm:dir/>
          <dgm:resizeHandles val="exact"/>
        </dgm:presLayoutVars>
      </dgm:prSet>
      <dgm:spPr/>
      <dgm:t>
        <a:bodyPr/>
        <a:lstStyle/>
        <a:p>
          <a:endParaRPr lang="en-US"/>
        </a:p>
      </dgm:t>
    </dgm:pt>
    <dgm:pt modelId="{BB8A25E4-96A5-4CDE-8463-CE743DB79066}" type="pres">
      <dgm:prSet presAssocID="{156A4E22-C9DB-4A88-A647-84947BF53075}" presName="cycle" presStyleCnt="0"/>
      <dgm:spPr/>
    </dgm:pt>
    <dgm:pt modelId="{14C5EEEB-76C9-4295-A429-CABE982FB227}" type="pres">
      <dgm:prSet presAssocID="{042A1A6B-5A7C-478C-8726-43F2F36B7263}" presName="nodeFirstNode" presStyleLbl="node1" presStyleIdx="0" presStyleCnt="8" custScaleX="111068" custScaleY="102734" custRadScaleRad="100038" custRadScaleInc="3959">
        <dgm:presLayoutVars>
          <dgm:bulletEnabled val="1"/>
        </dgm:presLayoutVars>
      </dgm:prSet>
      <dgm:spPr/>
      <dgm:t>
        <a:bodyPr/>
        <a:lstStyle/>
        <a:p>
          <a:endParaRPr lang="en-US"/>
        </a:p>
      </dgm:t>
    </dgm:pt>
    <dgm:pt modelId="{28D12D01-BFAC-4564-AE97-D786410F3BE6}" type="pres">
      <dgm:prSet presAssocID="{CA8E31D4-6743-4F08-B687-6236D07E40D2}" presName="sibTransFirstNode" presStyleLbl="bgShp" presStyleIdx="0" presStyleCnt="1" custLinFactNeighborX="360" custLinFactNeighborY="55"/>
      <dgm:spPr/>
      <dgm:t>
        <a:bodyPr/>
        <a:lstStyle/>
        <a:p>
          <a:endParaRPr lang="en-US"/>
        </a:p>
      </dgm:t>
    </dgm:pt>
    <dgm:pt modelId="{49EBF10D-E3FE-4EDF-856C-7BF4379E363D}" type="pres">
      <dgm:prSet presAssocID="{35057DA5-2113-4B79-8825-698C2E50BC4A}" presName="nodeFollowingNodes" presStyleLbl="node1" presStyleIdx="1" presStyleCnt="8" custScaleX="111068" custScaleY="99962" custRadScaleRad="100684" custRadScaleInc="14818">
        <dgm:presLayoutVars>
          <dgm:bulletEnabled val="1"/>
        </dgm:presLayoutVars>
      </dgm:prSet>
      <dgm:spPr/>
      <dgm:t>
        <a:bodyPr/>
        <a:lstStyle/>
        <a:p>
          <a:endParaRPr lang="en-US"/>
        </a:p>
      </dgm:t>
    </dgm:pt>
    <dgm:pt modelId="{03596BA2-AB9E-4E63-96DC-788938B0736C}" type="pres">
      <dgm:prSet presAssocID="{0E661EE0-4D9C-4E8E-84DE-737B9FE9A994}" presName="nodeFollowingNodes" presStyleLbl="node1" presStyleIdx="2" presStyleCnt="8" custScaleX="111068" custScaleY="102734" custRadScaleRad="103631" custRadScaleInc="-2357">
        <dgm:presLayoutVars>
          <dgm:bulletEnabled val="1"/>
        </dgm:presLayoutVars>
      </dgm:prSet>
      <dgm:spPr/>
      <dgm:t>
        <a:bodyPr/>
        <a:lstStyle/>
        <a:p>
          <a:endParaRPr lang="en-US"/>
        </a:p>
      </dgm:t>
    </dgm:pt>
    <dgm:pt modelId="{1931825B-F01E-4851-A99B-33ED2A0F8253}" type="pres">
      <dgm:prSet presAssocID="{28D5903C-5D4A-456F-ABE6-79301359FF2A}" presName="nodeFollowingNodes" presStyleLbl="node1" presStyleIdx="3" presStyleCnt="8" custScaleX="111068" custScaleY="102734" custRadScaleRad="102924" custRadScaleInc="-22535">
        <dgm:presLayoutVars>
          <dgm:bulletEnabled val="1"/>
        </dgm:presLayoutVars>
      </dgm:prSet>
      <dgm:spPr/>
      <dgm:t>
        <a:bodyPr/>
        <a:lstStyle/>
        <a:p>
          <a:endParaRPr lang="en-US"/>
        </a:p>
      </dgm:t>
    </dgm:pt>
    <dgm:pt modelId="{B156A348-7F58-4A99-BED3-8AB4BE121B6F}" type="pres">
      <dgm:prSet presAssocID="{7E3ED89F-935B-4AE8-A59F-641AF46B23CC}" presName="nodeFollowingNodes" presStyleLbl="node1" presStyleIdx="4" presStyleCnt="8" custScaleX="111068" custScaleY="102734" custRadScaleRad="100018" custRadScaleInc="-2738">
        <dgm:presLayoutVars>
          <dgm:bulletEnabled val="1"/>
        </dgm:presLayoutVars>
      </dgm:prSet>
      <dgm:spPr/>
      <dgm:t>
        <a:bodyPr/>
        <a:lstStyle/>
        <a:p>
          <a:endParaRPr lang="en-US"/>
        </a:p>
      </dgm:t>
    </dgm:pt>
    <dgm:pt modelId="{A17998FB-BD74-46DD-825F-EAC7D43A44E0}" type="pres">
      <dgm:prSet presAssocID="{368A6844-7F53-4BD1-809E-58C6859D32C5}" presName="nodeFollowingNodes" presStyleLbl="node1" presStyleIdx="5" presStyleCnt="8" custScaleX="110901" custScaleY="102706" custRadScaleRad="94740" custRadScaleInc="11644">
        <dgm:presLayoutVars>
          <dgm:bulletEnabled val="1"/>
        </dgm:presLayoutVars>
      </dgm:prSet>
      <dgm:spPr/>
      <dgm:t>
        <a:bodyPr/>
        <a:lstStyle/>
        <a:p>
          <a:endParaRPr lang="en-US"/>
        </a:p>
      </dgm:t>
    </dgm:pt>
    <dgm:pt modelId="{0B10CACF-43FC-490A-8A08-04A392C475EF}" type="pres">
      <dgm:prSet presAssocID="{0E30E9B1-E3AC-4306-808A-9F1926786311}" presName="nodeFollowingNodes" presStyleLbl="node1" presStyleIdx="6" presStyleCnt="8" custScaleX="111068" custScaleY="102734" custRadScaleRad="96459" custRadScaleInc="5700">
        <dgm:presLayoutVars>
          <dgm:bulletEnabled val="1"/>
        </dgm:presLayoutVars>
      </dgm:prSet>
      <dgm:spPr/>
      <dgm:t>
        <a:bodyPr/>
        <a:lstStyle/>
        <a:p>
          <a:endParaRPr lang="en-US"/>
        </a:p>
      </dgm:t>
    </dgm:pt>
    <dgm:pt modelId="{F37D9D57-BF1C-4C17-9A45-5556B61D6E78}" type="pres">
      <dgm:prSet presAssocID="{78D9C7ED-B555-42E4-8A18-2766B35B535F}" presName="nodeFollowingNodes" presStyleLbl="node1" presStyleIdx="7" presStyleCnt="8" custScaleX="111068" custScaleY="99962" custRadScaleRad="103650" custRadScaleInc="-15866">
        <dgm:presLayoutVars>
          <dgm:bulletEnabled val="1"/>
        </dgm:presLayoutVars>
      </dgm:prSet>
      <dgm:spPr/>
      <dgm:t>
        <a:bodyPr/>
        <a:lstStyle/>
        <a:p>
          <a:endParaRPr lang="en-US"/>
        </a:p>
      </dgm:t>
    </dgm:pt>
  </dgm:ptLst>
  <dgm:cxnLst>
    <dgm:cxn modelId="{BFC29FA7-0699-4F15-8DDC-C3CA70213215}" srcId="{156A4E22-C9DB-4A88-A647-84947BF53075}" destId="{35057DA5-2113-4B79-8825-698C2E50BC4A}" srcOrd="1" destOrd="0" parTransId="{40214BCD-2BA1-4D55-B857-A6CE674E5D29}" sibTransId="{EDDE9044-9E77-4CEF-9C6F-B6C447C9F981}"/>
    <dgm:cxn modelId="{41F89250-B4F5-451F-A842-1E0A6F8F375C}" type="presOf" srcId="{368A6844-7F53-4BD1-809E-58C6859D32C5}" destId="{A17998FB-BD74-46DD-825F-EAC7D43A44E0}" srcOrd="0" destOrd="0" presId="urn:microsoft.com/office/officeart/2005/8/layout/cycle3"/>
    <dgm:cxn modelId="{3B980609-E570-4314-B985-09835CE2F777}" type="presOf" srcId="{78D9C7ED-B555-42E4-8A18-2766B35B535F}" destId="{F37D9D57-BF1C-4C17-9A45-5556B61D6E78}" srcOrd="0" destOrd="0" presId="urn:microsoft.com/office/officeart/2005/8/layout/cycle3"/>
    <dgm:cxn modelId="{074E7068-26CA-498D-81C7-CB746C998D16}" srcId="{156A4E22-C9DB-4A88-A647-84947BF53075}" destId="{0E661EE0-4D9C-4E8E-84DE-737B9FE9A994}" srcOrd="2" destOrd="0" parTransId="{480A7D03-2CE9-4FDF-81BA-32EB1426746D}" sibTransId="{E0DC3B4F-F75D-4C6D-BFD9-64CE664B3A72}"/>
    <dgm:cxn modelId="{2BC97D63-E1F3-4D72-A31B-79D09055461C}" type="presOf" srcId="{35057DA5-2113-4B79-8825-698C2E50BC4A}" destId="{49EBF10D-E3FE-4EDF-856C-7BF4379E363D}" srcOrd="0" destOrd="0" presId="urn:microsoft.com/office/officeart/2005/8/layout/cycle3"/>
    <dgm:cxn modelId="{62C6B899-282C-49B0-ADF4-0602054E6F6A}" type="presOf" srcId="{0E661EE0-4D9C-4E8E-84DE-737B9FE9A994}" destId="{03596BA2-AB9E-4E63-96DC-788938B0736C}" srcOrd="0" destOrd="0" presId="urn:microsoft.com/office/officeart/2005/8/layout/cycle3"/>
    <dgm:cxn modelId="{488F0F58-25CA-4C70-918B-89D55A472388}" type="presOf" srcId="{CA8E31D4-6743-4F08-B687-6236D07E40D2}" destId="{28D12D01-BFAC-4564-AE97-D786410F3BE6}" srcOrd="0" destOrd="0" presId="urn:microsoft.com/office/officeart/2005/8/layout/cycle3"/>
    <dgm:cxn modelId="{7A5C7FB9-18D2-40F8-9E24-19F10E84ED57}" srcId="{156A4E22-C9DB-4A88-A647-84947BF53075}" destId="{042A1A6B-5A7C-478C-8726-43F2F36B7263}" srcOrd="0" destOrd="0" parTransId="{03F6B61E-D132-4341-B2B9-AFC85560064A}" sibTransId="{CA8E31D4-6743-4F08-B687-6236D07E40D2}"/>
    <dgm:cxn modelId="{65727C09-D3C9-4C04-829E-96A136228357}" type="presOf" srcId="{042A1A6B-5A7C-478C-8726-43F2F36B7263}" destId="{14C5EEEB-76C9-4295-A429-CABE982FB227}" srcOrd="0" destOrd="0" presId="urn:microsoft.com/office/officeart/2005/8/layout/cycle3"/>
    <dgm:cxn modelId="{74C17714-B9A2-41D5-84FA-0E51970F6448}" type="presOf" srcId="{7E3ED89F-935B-4AE8-A59F-641AF46B23CC}" destId="{B156A348-7F58-4A99-BED3-8AB4BE121B6F}" srcOrd="0" destOrd="0" presId="urn:microsoft.com/office/officeart/2005/8/layout/cycle3"/>
    <dgm:cxn modelId="{6C004AD1-1FC7-47EA-943B-E57A09E16420}" srcId="{156A4E22-C9DB-4A88-A647-84947BF53075}" destId="{78D9C7ED-B555-42E4-8A18-2766B35B535F}" srcOrd="7" destOrd="0" parTransId="{632D7FFC-5A9B-4E7A-A786-237CE7EB4532}" sibTransId="{5FA09653-1D03-464D-B48B-76D25866BCFC}"/>
    <dgm:cxn modelId="{C22BB856-47DD-4DA4-B472-CB583C0ABD69}" srcId="{156A4E22-C9DB-4A88-A647-84947BF53075}" destId="{7E3ED89F-935B-4AE8-A59F-641AF46B23CC}" srcOrd="4" destOrd="0" parTransId="{B87E121A-2A1F-406E-8C06-76EBC32D9ADD}" sibTransId="{B78B8642-C110-49BE-B50E-84176C502D22}"/>
    <dgm:cxn modelId="{5DA0FB98-CC3E-4594-A8E7-667BE3FAF174}" srcId="{156A4E22-C9DB-4A88-A647-84947BF53075}" destId="{0E30E9B1-E3AC-4306-808A-9F1926786311}" srcOrd="6" destOrd="0" parTransId="{583FC800-B68A-438F-9814-ADA0E006EE27}" sibTransId="{69A5B7FC-5C9D-41F6-BB2C-1FA097AB35C6}"/>
    <dgm:cxn modelId="{1E72C36C-A078-4CA9-A727-7A5A31AB7999}" type="presOf" srcId="{156A4E22-C9DB-4A88-A647-84947BF53075}" destId="{F8C2043A-2399-4329-B314-0E9C994C021D}" srcOrd="0" destOrd="0" presId="urn:microsoft.com/office/officeart/2005/8/layout/cycle3"/>
    <dgm:cxn modelId="{DDCF9D1B-F371-4044-BD6B-CDA9E3C24C3C}" srcId="{156A4E22-C9DB-4A88-A647-84947BF53075}" destId="{368A6844-7F53-4BD1-809E-58C6859D32C5}" srcOrd="5" destOrd="0" parTransId="{E3157E92-B6ED-4DEB-9024-DE16AE7D75BE}" sibTransId="{1EBF4402-014C-44AC-8BB5-99803E47E058}"/>
    <dgm:cxn modelId="{2CD7F486-B3D5-450E-9C17-34EDFD85A300}" type="presOf" srcId="{0E30E9B1-E3AC-4306-808A-9F1926786311}" destId="{0B10CACF-43FC-490A-8A08-04A392C475EF}" srcOrd="0" destOrd="0" presId="urn:microsoft.com/office/officeart/2005/8/layout/cycle3"/>
    <dgm:cxn modelId="{F83BF821-3C4F-4429-84B9-64DBF3ACB9C1}" type="presOf" srcId="{28D5903C-5D4A-456F-ABE6-79301359FF2A}" destId="{1931825B-F01E-4851-A99B-33ED2A0F8253}" srcOrd="0" destOrd="0" presId="urn:microsoft.com/office/officeart/2005/8/layout/cycle3"/>
    <dgm:cxn modelId="{174FC9B6-35E2-4C4B-B056-3083F972A096}" srcId="{156A4E22-C9DB-4A88-A647-84947BF53075}" destId="{28D5903C-5D4A-456F-ABE6-79301359FF2A}" srcOrd="3" destOrd="0" parTransId="{257AB39A-CA46-4277-9ED7-1582E476396E}" sibTransId="{A191EB3E-91AA-44AC-BC09-F6C80F69CDA9}"/>
    <dgm:cxn modelId="{6058F0AE-EDE8-4FA0-90EA-30EF6D1D4D1D}" type="presParOf" srcId="{F8C2043A-2399-4329-B314-0E9C994C021D}" destId="{BB8A25E4-96A5-4CDE-8463-CE743DB79066}" srcOrd="0" destOrd="0" presId="urn:microsoft.com/office/officeart/2005/8/layout/cycle3"/>
    <dgm:cxn modelId="{E75C67ED-FCFA-4B28-9000-9AEAB115D8F5}" type="presParOf" srcId="{BB8A25E4-96A5-4CDE-8463-CE743DB79066}" destId="{14C5EEEB-76C9-4295-A429-CABE982FB227}" srcOrd="0" destOrd="0" presId="urn:microsoft.com/office/officeart/2005/8/layout/cycle3"/>
    <dgm:cxn modelId="{70258470-D1E8-420D-A434-0D9F10703E66}" type="presParOf" srcId="{BB8A25E4-96A5-4CDE-8463-CE743DB79066}" destId="{28D12D01-BFAC-4564-AE97-D786410F3BE6}" srcOrd="1" destOrd="0" presId="urn:microsoft.com/office/officeart/2005/8/layout/cycle3"/>
    <dgm:cxn modelId="{DA11542C-3A1F-4DE8-B620-4EBB3CFA73AC}" type="presParOf" srcId="{BB8A25E4-96A5-4CDE-8463-CE743DB79066}" destId="{49EBF10D-E3FE-4EDF-856C-7BF4379E363D}" srcOrd="2" destOrd="0" presId="urn:microsoft.com/office/officeart/2005/8/layout/cycle3"/>
    <dgm:cxn modelId="{293457C3-1626-467E-9210-8576971921BC}" type="presParOf" srcId="{BB8A25E4-96A5-4CDE-8463-CE743DB79066}" destId="{03596BA2-AB9E-4E63-96DC-788938B0736C}" srcOrd="3" destOrd="0" presId="urn:microsoft.com/office/officeart/2005/8/layout/cycle3"/>
    <dgm:cxn modelId="{28008A74-8118-4AB7-B676-4B900B9752C0}" type="presParOf" srcId="{BB8A25E4-96A5-4CDE-8463-CE743DB79066}" destId="{1931825B-F01E-4851-A99B-33ED2A0F8253}" srcOrd="4" destOrd="0" presId="urn:microsoft.com/office/officeart/2005/8/layout/cycle3"/>
    <dgm:cxn modelId="{9E19E7F7-3094-4412-89A3-C5543E4D13B1}" type="presParOf" srcId="{BB8A25E4-96A5-4CDE-8463-CE743DB79066}" destId="{B156A348-7F58-4A99-BED3-8AB4BE121B6F}" srcOrd="5" destOrd="0" presId="urn:microsoft.com/office/officeart/2005/8/layout/cycle3"/>
    <dgm:cxn modelId="{95BEDB11-B384-4DD3-BCE7-BE9BCE736075}" type="presParOf" srcId="{BB8A25E4-96A5-4CDE-8463-CE743DB79066}" destId="{A17998FB-BD74-46DD-825F-EAC7D43A44E0}" srcOrd="6" destOrd="0" presId="urn:microsoft.com/office/officeart/2005/8/layout/cycle3"/>
    <dgm:cxn modelId="{4B3441C0-051E-4177-B227-D7D938422A3A}" type="presParOf" srcId="{BB8A25E4-96A5-4CDE-8463-CE743DB79066}" destId="{0B10CACF-43FC-490A-8A08-04A392C475EF}" srcOrd="7" destOrd="0" presId="urn:microsoft.com/office/officeart/2005/8/layout/cycle3"/>
    <dgm:cxn modelId="{9222F92D-EAC5-4ECF-832C-68E91E5B6D7F}" type="presParOf" srcId="{BB8A25E4-96A5-4CDE-8463-CE743DB79066}" destId="{F37D9D57-BF1C-4C17-9A45-5556B61D6E78}"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12D01-BFAC-4564-AE97-D786410F3BE6}">
      <dsp:nvSpPr>
        <dsp:cNvPr id="0" name=""/>
        <dsp:cNvSpPr/>
      </dsp:nvSpPr>
      <dsp:spPr>
        <a:xfrm>
          <a:off x="2196554" y="-78854"/>
          <a:ext cx="5866164" cy="5866164"/>
        </a:xfrm>
        <a:prstGeom prst="circularArrow">
          <a:avLst>
            <a:gd name="adj1" fmla="val 5544"/>
            <a:gd name="adj2" fmla="val 330680"/>
            <a:gd name="adj3" fmla="val 14482507"/>
            <a:gd name="adj4" fmla="val 16969281"/>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5EEEB-76C9-4295-A429-CABE982FB227}">
      <dsp:nvSpPr>
        <dsp:cNvPr id="0" name=""/>
        <dsp:cNvSpPr/>
      </dsp:nvSpPr>
      <dsp:spPr>
        <a:xfrm>
          <a:off x="4173843" y="-9198"/>
          <a:ext cx="1869349" cy="864541"/>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Death &amp; disability</a:t>
          </a:r>
          <a:endParaRPr lang="en-US" sz="2000" b="1" kern="1200" dirty="0">
            <a:latin typeface="Calibri" panose="020F0502020204030204" pitchFamily="34" charset="0"/>
            <a:cs typeface="Calibri" panose="020F0502020204030204" pitchFamily="34" charset="0"/>
          </a:endParaRPr>
        </a:p>
      </dsp:txBody>
      <dsp:txXfrm>
        <a:off x="4216046" y="33005"/>
        <a:ext cx="1784943" cy="780135"/>
      </dsp:txXfrm>
    </dsp:sp>
    <dsp:sp modelId="{49EBF10D-E3FE-4EDF-856C-7BF4379E363D}">
      <dsp:nvSpPr>
        <dsp:cNvPr id="0" name=""/>
        <dsp:cNvSpPr/>
      </dsp:nvSpPr>
      <dsp:spPr>
        <a:xfrm>
          <a:off x="6060046" y="916484"/>
          <a:ext cx="1869349" cy="841213"/>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Pain</a:t>
          </a:r>
          <a:endParaRPr lang="en-US" sz="2000" b="1" kern="1200" dirty="0">
            <a:latin typeface="Calibri" panose="020F0502020204030204" pitchFamily="34" charset="0"/>
            <a:cs typeface="Calibri" panose="020F0502020204030204" pitchFamily="34" charset="0"/>
          </a:endParaRPr>
        </a:p>
      </dsp:txBody>
      <dsp:txXfrm>
        <a:off x="6101111" y="957549"/>
        <a:ext cx="1787219" cy="759083"/>
      </dsp:txXfrm>
    </dsp:sp>
    <dsp:sp modelId="{03596BA2-AB9E-4E63-96DC-788938B0736C}">
      <dsp:nvSpPr>
        <dsp:cNvPr id="0" name=""/>
        <dsp:cNvSpPr/>
      </dsp:nvSpPr>
      <dsp:spPr>
        <a:xfrm>
          <a:off x="6696728" y="2449703"/>
          <a:ext cx="1869349" cy="864541"/>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Mental Health/PTSD</a:t>
          </a:r>
          <a:endParaRPr lang="en-US" sz="2000" b="1" kern="1200" dirty="0">
            <a:latin typeface="Calibri" panose="020F0502020204030204" pitchFamily="34" charset="0"/>
            <a:cs typeface="Calibri" panose="020F0502020204030204" pitchFamily="34" charset="0"/>
          </a:endParaRPr>
        </a:p>
      </dsp:txBody>
      <dsp:txXfrm>
        <a:off x="6738931" y="2491906"/>
        <a:ext cx="1784943" cy="780135"/>
      </dsp:txXfrm>
    </dsp:sp>
    <dsp:sp modelId="{1931825B-F01E-4851-A99B-33ED2A0F8253}">
      <dsp:nvSpPr>
        <dsp:cNvPr id="0" name=""/>
        <dsp:cNvSpPr/>
      </dsp:nvSpPr>
      <dsp:spPr>
        <a:xfrm>
          <a:off x="6188037" y="4005226"/>
          <a:ext cx="1869349" cy="864541"/>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Incarceration</a:t>
          </a:r>
        </a:p>
      </dsp:txBody>
      <dsp:txXfrm>
        <a:off x="6230240" y="4047429"/>
        <a:ext cx="1784943" cy="780135"/>
      </dsp:txXfrm>
    </dsp:sp>
    <dsp:sp modelId="{B156A348-7F58-4A99-BED3-8AB4BE121B6F}">
      <dsp:nvSpPr>
        <dsp:cNvPr id="0" name=""/>
        <dsp:cNvSpPr/>
      </dsp:nvSpPr>
      <dsp:spPr>
        <a:xfrm>
          <a:off x="4152507" y="4993915"/>
          <a:ext cx="1869349" cy="864541"/>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Substance use disorder</a:t>
          </a:r>
          <a:endParaRPr lang="en-US" sz="2000" b="1" kern="1200" dirty="0">
            <a:latin typeface="Calibri" panose="020F0502020204030204" pitchFamily="34" charset="0"/>
            <a:cs typeface="Calibri" panose="020F0502020204030204" pitchFamily="34" charset="0"/>
          </a:endParaRPr>
        </a:p>
      </dsp:txBody>
      <dsp:txXfrm>
        <a:off x="4194710" y="5036118"/>
        <a:ext cx="1784943" cy="780135"/>
      </dsp:txXfrm>
    </dsp:sp>
    <dsp:sp modelId="{A17998FB-BD74-46DD-825F-EAC7D43A44E0}">
      <dsp:nvSpPr>
        <dsp:cNvPr id="0" name=""/>
        <dsp:cNvSpPr/>
      </dsp:nvSpPr>
      <dsp:spPr>
        <a:xfrm>
          <a:off x="2299716" y="4026693"/>
          <a:ext cx="1866538" cy="864305"/>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Domestic Violence</a:t>
          </a:r>
          <a:endParaRPr lang="en-US" sz="2000" b="1" kern="1200" dirty="0">
            <a:latin typeface="Calibri" panose="020F0502020204030204" pitchFamily="34" charset="0"/>
            <a:cs typeface="Calibri" panose="020F0502020204030204" pitchFamily="34" charset="0"/>
          </a:endParaRPr>
        </a:p>
      </dsp:txBody>
      <dsp:txXfrm>
        <a:off x="2341908" y="4068885"/>
        <a:ext cx="1782154" cy="779921"/>
      </dsp:txXfrm>
    </dsp:sp>
    <dsp:sp modelId="{0B10CACF-43FC-490A-8A08-04A392C475EF}">
      <dsp:nvSpPr>
        <dsp:cNvPr id="0" name=""/>
        <dsp:cNvSpPr/>
      </dsp:nvSpPr>
      <dsp:spPr>
        <a:xfrm>
          <a:off x="1693613" y="2396363"/>
          <a:ext cx="1869349" cy="864541"/>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Financial</a:t>
          </a:r>
          <a:endParaRPr lang="en-US" sz="2000" b="1" kern="1200" dirty="0">
            <a:latin typeface="Calibri" panose="020F0502020204030204" pitchFamily="34" charset="0"/>
            <a:cs typeface="Calibri" panose="020F0502020204030204" pitchFamily="34" charset="0"/>
          </a:endParaRPr>
        </a:p>
      </dsp:txBody>
      <dsp:txXfrm>
        <a:off x="1735816" y="2438566"/>
        <a:ext cx="1784943" cy="780135"/>
      </dsp:txXfrm>
    </dsp:sp>
    <dsp:sp modelId="{F37D9D57-BF1C-4C17-9A45-5556B61D6E78}">
      <dsp:nvSpPr>
        <dsp:cNvPr id="0" name=""/>
        <dsp:cNvSpPr/>
      </dsp:nvSpPr>
      <dsp:spPr>
        <a:xfrm>
          <a:off x="2079818" y="884489"/>
          <a:ext cx="1869349" cy="841213"/>
        </a:xfrm>
        <a:prstGeom prst="roundRect">
          <a:avLst/>
        </a:prstGeom>
        <a:solidFill>
          <a:srgbClr val="5D1BB5">
            <a:alpha val="73000"/>
          </a:srgbClr>
        </a:solidFill>
        <a:ln w="25400" cap="flat" cmpd="sng" algn="ctr">
          <a:solidFill>
            <a:srgbClr val="1D5EAC"/>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Homelessness</a:t>
          </a:r>
          <a:endParaRPr lang="en-US" sz="2000" b="1" kern="1200" dirty="0">
            <a:latin typeface="Calibri" panose="020F0502020204030204" pitchFamily="34" charset="0"/>
            <a:cs typeface="Calibri" panose="020F0502020204030204" pitchFamily="34" charset="0"/>
          </a:endParaRPr>
        </a:p>
      </dsp:txBody>
      <dsp:txXfrm>
        <a:off x="2120883" y="925554"/>
        <a:ext cx="1787219" cy="75908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6725"/>
          </a:xfrm>
          <a:prstGeom prst="rect">
            <a:avLst/>
          </a:prstGeom>
        </p:spPr>
        <p:txBody>
          <a:bodyPr vert="horz" lIns="91415" tIns="45708" rIns="91415" bIns="45708" rtlCol="0"/>
          <a:lstStyle>
            <a:lvl1pPr algn="l">
              <a:defRPr sz="11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15" tIns="45708" rIns="91415" bIns="45708" rtlCol="0"/>
          <a:lstStyle>
            <a:lvl1pPr algn="r">
              <a:defRPr sz="1100"/>
            </a:lvl1pPr>
          </a:lstStyle>
          <a:p>
            <a:fld id="{0BE2C6CE-079F-48CA-851F-F7E5F8E0EE76}" type="datetimeFigureOut">
              <a:rPr lang="en-US" smtClean="0"/>
              <a:t>12/14/2022</a:t>
            </a:fld>
            <a:endParaRPr lang="en-US"/>
          </a:p>
        </p:txBody>
      </p:sp>
      <p:sp>
        <p:nvSpPr>
          <p:cNvPr id="4" name="Footer Placeholder 3"/>
          <p:cNvSpPr>
            <a:spLocks noGrp="1"/>
          </p:cNvSpPr>
          <p:nvPr>
            <p:ph type="ftr" sz="quarter" idx="2"/>
          </p:nvPr>
        </p:nvSpPr>
        <p:spPr>
          <a:xfrm>
            <a:off x="1" y="8847139"/>
            <a:ext cx="2971800" cy="466725"/>
          </a:xfrm>
          <a:prstGeom prst="rect">
            <a:avLst/>
          </a:prstGeom>
        </p:spPr>
        <p:txBody>
          <a:bodyPr vert="horz" lIns="91415" tIns="45708" rIns="91415" bIns="45708" rtlCol="0" anchor="b"/>
          <a:lstStyle>
            <a:lvl1pPr algn="l">
              <a:defRPr sz="1100"/>
            </a:lvl1pPr>
          </a:lstStyle>
          <a:p>
            <a:endParaRPr lang="en-US"/>
          </a:p>
        </p:txBody>
      </p:sp>
      <p:sp>
        <p:nvSpPr>
          <p:cNvPr id="5" name="Slide Number Placeholder 4"/>
          <p:cNvSpPr>
            <a:spLocks noGrp="1"/>
          </p:cNvSpPr>
          <p:nvPr>
            <p:ph type="sldNum" sz="quarter" idx="3"/>
          </p:nvPr>
        </p:nvSpPr>
        <p:spPr>
          <a:xfrm>
            <a:off x="3884613" y="8847139"/>
            <a:ext cx="2971800" cy="466725"/>
          </a:xfrm>
          <a:prstGeom prst="rect">
            <a:avLst/>
          </a:prstGeom>
        </p:spPr>
        <p:txBody>
          <a:bodyPr vert="horz" lIns="91415" tIns="45708" rIns="91415" bIns="45708" rtlCol="0" anchor="b"/>
          <a:lstStyle>
            <a:lvl1pPr algn="r">
              <a:defRPr sz="1100"/>
            </a:lvl1pPr>
          </a:lstStyle>
          <a:p>
            <a:fld id="{7210359E-B973-4B65-9427-89D4CD261E0D}" type="slidenum">
              <a:rPr lang="en-US" smtClean="0"/>
              <a:t>‹#›</a:t>
            </a:fld>
            <a:endParaRPr lang="en-US"/>
          </a:p>
        </p:txBody>
      </p:sp>
    </p:spTree>
    <p:extLst>
      <p:ext uri="{BB962C8B-B14F-4D97-AF65-F5344CB8AC3E}">
        <p14:creationId xmlns:p14="http://schemas.microsoft.com/office/powerpoint/2010/main" val="2379475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71800" cy="467312"/>
          </a:xfrm>
          <a:prstGeom prst="rect">
            <a:avLst/>
          </a:prstGeom>
          <a:noFill/>
          <a:ln>
            <a:noFill/>
          </a:ln>
        </p:spPr>
        <p:txBody>
          <a:bodyPr spcFirstLastPara="1" wrap="square" lIns="91399" tIns="45687" rIns="91399" bIns="45687"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67312"/>
          </a:xfrm>
          <a:prstGeom prst="rect">
            <a:avLst/>
          </a:prstGeom>
          <a:noFill/>
          <a:ln>
            <a:noFill/>
          </a:ln>
        </p:spPr>
        <p:txBody>
          <a:bodyPr spcFirstLastPara="1" wrap="square" lIns="91399" tIns="45687" rIns="91399" bIns="45687" anchor="t"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6553"/>
            <a:ext cx="2971800" cy="467311"/>
          </a:xfrm>
          <a:prstGeom prst="rect">
            <a:avLst/>
          </a:prstGeom>
          <a:noFill/>
          <a:ln>
            <a:noFill/>
          </a:ln>
        </p:spPr>
        <p:txBody>
          <a:bodyPr spcFirstLastPara="1" wrap="square" lIns="91399" tIns="45687" rIns="91399" bIns="45687"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846553"/>
            <a:ext cx="2971800" cy="467311"/>
          </a:xfrm>
          <a:prstGeom prst="rect">
            <a:avLst/>
          </a:prstGeom>
          <a:noFill/>
          <a:ln>
            <a:noFill/>
          </a:ln>
        </p:spPr>
        <p:txBody>
          <a:bodyPr spcFirstLastPara="1" wrap="square" lIns="91399" tIns="45687" rIns="91399" bIns="45687" anchor="b" anchorCtr="0">
            <a:noAutofit/>
          </a:bodyPr>
          <a:lstStyle/>
          <a:p>
            <a:pPr algn="r">
              <a:buSzPts val="1200"/>
            </a:pPr>
            <a:fld id="{00000000-1234-1234-1234-123412341234}" type="slidenum">
              <a:rPr lang="en-US" sz="1100" smtClean="0">
                <a:solidFill>
                  <a:schemeClr val="dk1"/>
                </a:solidFill>
                <a:latin typeface="Calibri"/>
                <a:ea typeface="Calibri"/>
                <a:cs typeface="Calibri"/>
                <a:sym typeface="Calibri"/>
              </a:rPr>
              <a:pPr algn="r">
                <a:buSzPts val="1200"/>
              </a:pPr>
              <a:t>‹#›</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78899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shia.org/awareness/2020_awareness_toolkit.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rldefense.com/v3/__https:/reportingonsuicide.org/__;!!PRtDf9A!-ClKGlN257WzWNdkve8Kjc4wjFVEgxH5_ECabdFSNW452oyX7nj3BVZfNzUKLFoKixvZ$"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irmi.com/articles/expert-commentary/language-matters-committed-suicide" TargetMode="External"/><Relationship Id="rId5" Type="http://schemas.openxmlformats.org/officeDocument/2006/relationships/hyperlink" Target="mailto:Brittany.Willis@tn.gov" TargetMode="External"/><Relationship Id="rId4" Type="http://schemas.openxmlformats.org/officeDocument/2006/relationships/hyperlink" Target="https://urldefense.com/v3/__http:/suicidepreventionmessaging.org/__;!!PRtDf9A!-ClKGlN257WzWNdkve8Kjc4wjFVEgxH5_ECabdFSNW452oyX7nj3BVZfNzUKLCGIMqM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traumaticbraininjury/pdf/Prisoner_TBI_Prof-a.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freeimages.com/photo/contemplate-1225745" TargetMode="External"/><Relationship Id="rId4" Type="http://schemas.openxmlformats.org/officeDocument/2006/relationships/hyperlink" Target="http://www.justicepolicy.org/images/upload/97-02_REP_RiskJuvenilesFace_JJ.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racticeupdate.com/content/opioid-use-among-individuals-with-traumatic-brain-injury/8816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liebertpub.com/doi/10.1089/neu.2019.645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notes"/>
          <p:cNvSpPr>
            <a:spLocks noGrp="1" noRot="1" noChangeAspect="1"/>
          </p:cNvSpPr>
          <p:nvPr>
            <p:ph type="sldImg" idx="2"/>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notes"/>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p>
            <a:pPr marL="0" indent="0"/>
            <a:r>
              <a:rPr lang="en-US" sz="1400" b="1" dirty="0"/>
              <a:t>  </a:t>
            </a:r>
          </a:p>
          <a:p>
            <a:pPr marL="0" indent="0"/>
            <a:endParaRPr sz="1400" b="1" dirty="0"/>
          </a:p>
        </p:txBody>
      </p:sp>
      <p:sp>
        <p:nvSpPr>
          <p:cNvPr id="476" name="Google Shape;476;p1:notes"/>
          <p:cNvSpPr txBox="1">
            <a:spLocks noGrp="1"/>
          </p:cNvSpPr>
          <p:nvPr>
            <p:ph type="sldNum" idx="12"/>
          </p:nvPr>
        </p:nvSpPr>
        <p:spPr>
          <a:xfrm>
            <a:off x="3884613" y="8846553"/>
            <a:ext cx="2971800" cy="467311"/>
          </a:xfrm>
          <a:prstGeom prst="rect">
            <a:avLst/>
          </a:prstGeom>
          <a:noFill/>
          <a:ln>
            <a:noFill/>
          </a:ln>
        </p:spPr>
        <p:txBody>
          <a:bodyPr spcFirstLastPara="1" wrap="square" lIns="91399" tIns="45687" rIns="91399" bIns="45687" anchor="b" anchorCtr="0">
            <a:noAutofit/>
          </a:bodyPr>
          <a:lstStyle/>
          <a:p>
            <a:pPr algn="r">
              <a:buSzPts val="1400"/>
            </a:pPr>
            <a:fld id="{00000000-1234-1234-1234-123412341234}" type="slidenum">
              <a:rPr lang="en-US"/>
              <a:pPr algn="r">
                <a:buSzPts val="1400"/>
              </a:pPr>
              <a:t>1</a:t>
            </a:fld>
            <a:endParaRPr/>
          </a:p>
        </p:txBody>
      </p:sp>
    </p:spTree>
    <p:extLst>
      <p:ext uri="{BB962C8B-B14F-4D97-AF65-F5344CB8AC3E}">
        <p14:creationId xmlns:p14="http://schemas.microsoft.com/office/powerpoint/2010/main" val="1636550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1:notes"/>
          <p:cNvSpPr>
            <a:spLocks noGrp="1" noRot="1" noChangeAspect="1"/>
          </p:cNvSpPr>
          <p:nvPr>
            <p:ph type="sldImg" idx="2"/>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21:notes"/>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p>
            <a:pPr marL="0" indent="0"/>
            <a:r>
              <a:rPr lang="en-US" b="1" baseline="0" dirty="0" smtClean="0"/>
              <a:t>This treatment model fits well with the Concussion Protocol. </a:t>
            </a:r>
            <a:r>
              <a:rPr lang="en-US" b="1" dirty="0" smtClean="0"/>
              <a:t>It is in our toolkit for healthcare</a:t>
            </a:r>
            <a:r>
              <a:rPr lang="en-US" b="1" baseline="0" dirty="0" smtClean="0"/>
              <a:t> providers.  </a:t>
            </a:r>
            <a:r>
              <a:rPr lang="en-US" b="1" dirty="0" smtClean="0"/>
              <a:t>We </a:t>
            </a:r>
            <a:r>
              <a:rPr lang="en-US" b="1" dirty="0"/>
              <a:t>are no longer waiting for symptoms to go away on their own. We are being more proactive because active treatment works and we know if we do nothing, </a:t>
            </a:r>
            <a:r>
              <a:rPr lang="en-US" b="1" dirty="0" smtClean="0"/>
              <a:t>some will go </a:t>
            </a:r>
            <a:r>
              <a:rPr lang="en-US" b="1" dirty="0"/>
              <a:t>on to have significant issues. </a:t>
            </a:r>
            <a:endParaRPr lang="en-US" b="1" dirty="0" smtClean="0"/>
          </a:p>
          <a:p>
            <a:pPr marL="0" indent="0"/>
            <a:endParaRPr lang="en-US" b="1" dirty="0" smtClean="0"/>
          </a:p>
          <a:p>
            <a:pPr marL="0" indent="0"/>
            <a:r>
              <a:rPr lang="en-US" b="1" dirty="0" smtClean="0"/>
              <a:t>The protocol is simple.  All patients with</a:t>
            </a:r>
            <a:r>
              <a:rPr lang="en-US" b="1" baseline="0" dirty="0" smtClean="0"/>
              <a:t> concussion get two doctor visits.  </a:t>
            </a:r>
          </a:p>
          <a:p>
            <a:pPr marL="0" indent="0"/>
            <a:r>
              <a:rPr lang="en-US" b="1" baseline="0" dirty="0" smtClean="0"/>
              <a:t>After the first visit, the patient/family gets a symptom list to take home and observe.  You make the 2</a:t>
            </a:r>
            <a:r>
              <a:rPr lang="en-US" b="1" baseline="30000" dirty="0" smtClean="0"/>
              <a:t>nd</a:t>
            </a:r>
            <a:r>
              <a:rPr lang="en-US" b="1" baseline="0" dirty="0" smtClean="0"/>
              <a:t> appt. before you leave the doctor’s office.</a:t>
            </a:r>
          </a:p>
          <a:p>
            <a:pPr marL="0" indent="0"/>
            <a:r>
              <a:rPr lang="en-US" b="1" baseline="0" dirty="0" smtClean="0"/>
              <a:t>4 weeks later, if symptoms have continued, you go back and may need a referral to a specialist.  If no symptoms, cancel the appointment.</a:t>
            </a:r>
          </a:p>
          <a:p>
            <a:pPr marL="0" indent="0"/>
            <a:r>
              <a:rPr lang="en-US" b="1" baseline="0" dirty="0" smtClean="0"/>
              <a:t>Check in every year about the concussion as it could cause changes that show up with new learning.</a:t>
            </a:r>
          </a:p>
          <a:p>
            <a:pPr marL="0" indent="0"/>
            <a:endParaRPr dirty="0"/>
          </a:p>
        </p:txBody>
      </p:sp>
      <p:sp>
        <p:nvSpPr>
          <p:cNvPr id="708" name="Google Shape;708;p21:notes"/>
          <p:cNvSpPr txBox="1">
            <a:spLocks noGrp="1"/>
          </p:cNvSpPr>
          <p:nvPr>
            <p:ph type="sldNum" idx="12"/>
          </p:nvPr>
        </p:nvSpPr>
        <p:spPr>
          <a:xfrm>
            <a:off x="3884613" y="8846553"/>
            <a:ext cx="2971800" cy="467311"/>
          </a:xfrm>
          <a:prstGeom prst="rect">
            <a:avLst/>
          </a:prstGeom>
          <a:noFill/>
          <a:ln>
            <a:noFill/>
          </a:ln>
        </p:spPr>
        <p:txBody>
          <a:bodyPr spcFirstLastPara="1" wrap="square" lIns="91399" tIns="45687" rIns="91399" bIns="45687" anchor="b" anchorCtr="0">
            <a:noAutofit/>
          </a:bodyPr>
          <a:lstStyle/>
          <a:p>
            <a:pPr algn="r">
              <a:buSzPts val="1200"/>
            </a:pPr>
            <a:fld id="{00000000-1234-1234-1234-123412341234}" type="slidenum">
              <a:rPr lang="en-US" sz="1100">
                <a:latin typeface="Calibri"/>
                <a:ea typeface="Calibri"/>
                <a:cs typeface="Calibri"/>
                <a:sym typeface="Calibri"/>
              </a:rPr>
              <a:pPr algn="r">
                <a:buSzPts val="1200"/>
              </a:pPr>
              <a:t>17</a:t>
            </a:fld>
            <a:endParaRPr sz="1100">
              <a:latin typeface="Calibri"/>
              <a:ea typeface="Calibri"/>
              <a:cs typeface="Calibri"/>
              <a:sym typeface="Calibri"/>
            </a:endParaRPr>
          </a:p>
        </p:txBody>
      </p:sp>
    </p:spTree>
    <p:extLst>
      <p:ext uri="{BB962C8B-B14F-4D97-AF65-F5344CB8AC3E}">
        <p14:creationId xmlns:p14="http://schemas.microsoft.com/office/powerpoint/2010/main" val="27506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27E5C-8262-4BBA-8515-5D2FB13407E1}" type="slidenum">
              <a:rPr lang="en-US" smtClean="0"/>
              <a:t>20</a:t>
            </a:fld>
            <a:endParaRPr lang="en-US"/>
          </a:p>
        </p:txBody>
      </p:sp>
    </p:spTree>
    <p:extLst>
      <p:ext uri="{BB962C8B-B14F-4D97-AF65-F5344CB8AC3E}">
        <p14:creationId xmlns:p14="http://schemas.microsoft.com/office/powerpoint/2010/main" val="240323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Did that seem too fast? It might also</a:t>
            </a:r>
            <a:r>
              <a:rPr lang="en-US" b="1" baseline="0" dirty="0" smtClean="0"/>
              <a:t> </a:t>
            </a:r>
            <a:r>
              <a:rPr lang="en-US" b="1" dirty="0" smtClean="0"/>
              <a:t>help to </a:t>
            </a:r>
            <a:r>
              <a:rPr lang="en-US" b="1" baseline="0" dirty="0" smtClean="0"/>
              <a:t>say what the Teacher Acute Concussion Tool (TACT) is NOT. </a:t>
            </a:r>
          </a:p>
          <a:p>
            <a:r>
              <a:rPr lang="en-US" b="1" baseline="0" dirty="0" smtClean="0"/>
              <a:t>It’s FAST, FREE, and EASY.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00448-05E4-4722-BC93-6BD800C056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82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982">
              <a:defRPr/>
            </a:pPr>
            <a:endParaRPr lang="en-US" b="0" dirty="0">
              <a:solidFill>
                <a:prstClr val="black"/>
              </a:solidFill>
            </a:endParaRPr>
          </a:p>
          <a:p>
            <a:r>
              <a:rPr lang="en-US" b="1" dirty="0"/>
              <a:t>First – a teacher learns of the concussion (not a diagnosis, a meeting, a SPED plan, can be as simple as the student tells the teacher they had a fall or fender bender over the weekend.)  The teacher goes to the website, spends 2 minutes and instantly receives tools that will help</a:t>
            </a:r>
            <a:r>
              <a:rPr lang="en-US" b="1" dirty="0" smtClean="0"/>
              <a:t>.  You’ll enter</a:t>
            </a:r>
            <a:r>
              <a:rPr lang="en-US" b="1" baseline="0" dirty="0" smtClean="0"/>
              <a:t> your contact information, answer the multiple choice questions about your teaching style, what time of day you have the student.  There are no questions about the student’s injury or symptoms.  </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92034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Everyone can benefit</a:t>
            </a:r>
            <a:r>
              <a:rPr lang="en-US" b="1" baseline="0" dirty="0" smtClean="0"/>
              <a:t> from learning more about how to take better care of their brain – after brain injury especially, but we this is a highly requested training once people understand that it help them, too.</a:t>
            </a:r>
            <a:endParaRPr lang="en-US" b="1"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100">
                <a:solidFill>
                  <a:schemeClr val="dk1"/>
                </a:solidFill>
                <a:latin typeface="Calibri"/>
                <a:ea typeface="Calibri"/>
                <a:cs typeface="Calibri"/>
                <a:sym typeface="Calibri"/>
              </a:rPr>
              <a:pPr algn="r">
                <a:buSzPts val="1200"/>
              </a:pPr>
              <a:t>23</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0241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62:notes"/>
          <p:cNvSpPr>
            <a:spLocks noGrp="1" noRot="1" noChangeAspect="1"/>
          </p:cNvSpPr>
          <p:nvPr>
            <p:ph type="sldImg" idx="2"/>
          </p:nvPr>
        </p:nvSpPr>
        <p:spPr>
          <a:xfrm>
            <a:off x="1046163" y="1414463"/>
            <a:ext cx="6792912" cy="38211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62:notes"/>
          <p:cNvSpPr txBox="1">
            <a:spLocks noGrp="1"/>
          </p:cNvSpPr>
          <p:nvPr>
            <p:ph type="body" idx="1"/>
          </p:nvPr>
        </p:nvSpPr>
        <p:spPr>
          <a:xfrm>
            <a:off x="887797" y="5448264"/>
            <a:ext cx="7102355" cy="4457668"/>
          </a:xfrm>
          <a:prstGeom prst="rect">
            <a:avLst/>
          </a:prstGeom>
          <a:noFill/>
          <a:ln>
            <a:noFill/>
          </a:ln>
        </p:spPr>
        <p:txBody>
          <a:bodyPr spcFirstLastPara="1" wrap="square" lIns="114103" tIns="57037" rIns="114103" bIns="57037" anchor="t" anchorCtr="0">
            <a:noAutofit/>
          </a:bodyPr>
          <a:lstStyle/>
          <a:p>
            <a:pPr marL="0" indent="0" defTabSz="874075">
              <a:defRPr/>
            </a:pPr>
            <a:r>
              <a:rPr lang="en-US" sz="1100" b="1" dirty="0">
                <a:solidFill>
                  <a:srgbClr val="000000"/>
                </a:solidFill>
              </a:rPr>
              <a:t>These are for children – these you might share this with the family and school or preschool and family to help them identify symptoms. It’s also perfect for taking to the doctor to begin talking about symptoms.  Just circle those you notice and bring it to the doctor.  Continue to notice changes after seeing the doctor and share any concerns. </a:t>
            </a:r>
          </a:p>
          <a:p>
            <a:pPr defTabSz="1032258">
              <a:defRPr/>
            </a:pPr>
            <a:endParaRPr b="1" dirty="0"/>
          </a:p>
        </p:txBody>
      </p:sp>
      <p:sp>
        <p:nvSpPr>
          <p:cNvPr id="1071" name="Google Shape;1071;p62:notes"/>
          <p:cNvSpPr txBox="1">
            <a:spLocks noGrp="1"/>
          </p:cNvSpPr>
          <p:nvPr>
            <p:ph type="sldNum" idx="12"/>
          </p:nvPr>
        </p:nvSpPr>
        <p:spPr>
          <a:xfrm>
            <a:off x="5028785" y="10753044"/>
            <a:ext cx="3847109" cy="568018"/>
          </a:xfrm>
          <a:prstGeom prst="rect">
            <a:avLst/>
          </a:prstGeom>
          <a:noFill/>
          <a:ln>
            <a:noFill/>
          </a:ln>
        </p:spPr>
        <p:txBody>
          <a:bodyPr spcFirstLastPara="1" wrap="square" lIns="114103" tIns="57037" rIns="114103" bIns="57037" anchor="b" anchorCtr="0">
            <a:noAutofit/>
          </a:bodyPr>
          <a:lstStyle/>
          <a:p>
            <a:pPr algn="r" defTabSz="874075">
              <a:buClrTx/>
              <a:buSzPts val="1400"/>
              <a:defRPr/>
            </a:pPr>
            <a:fld id="{00000000-1234-1234-1234-123412341234}" type="slidenum">
              <a:rPr lang="en-US" sz="1100" kern="1200">
                <a:solidFill>
                  <a:prstClr val="black"/>
                </a:solidFill>
                <a:latin typeface="Calibri" panose="020F0502020204030204"/>
                <a:ea typeface="+mn-ea"/>
              </a:rPr>
              <a:pPr algn="r" defTabSz="874075">
                <a:buClrTx/>
                <a:buSzPts val="1400"/>
                <a:defRPr/>
              </a:pPr>
              <a:t>24</a:t>
            </a:fld>
            <a:endParaRPr sz="1100" kern="1200">
              <a:solidFill>
                <a:prstClr val="black"/>
              </a:solidFill>
              <a:latin typeface="Calibri" panose="020F0502020204030204"/>
              <a:ea typeface="+mn-ea"/>
            </a:endParaRPr>
          </a:p>
        </p:txBody>
      </p:sp>
    </p:spTree>
    <p:extLst>
      <p:ext uri="{BB962C8B-B14F-4D97-AF65-F5344CB8AC3E}">
        <p14:creationId xmlns:p14="http://schemas.microsoft.com/office/powerpoint/2010/main" val="194403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5:notes"/>
          <p:cNvSpPr>
            <a:spLocks noGrp="1" noRot="1" noChangeAspect="1"/>
          </p:cNvSpPr>
          <p:nvPr>
            <p:ph type="sldImg" idx="2"/>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65:notes"/>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p>
            <a:pPr marL="0" indent="0"/>
            <a:r>
              <a:rPr lang="en-US" b="1" dirty="0" smtClean="0"/>
              <a:t>When Concussion Symptoms Are Not Going Away are </a:t>
            </a:r>
            <a:r>
              <a:rPr lang="en-US" b="1" dirty="0" err="1" smtClean="0"/>
              <a:t>are</a:t>
            </a:r>
            <a:r>
              <a:rPr lang="en-US" b="1" dirty="0" smtClean="0"/>
              <a:t> for families. It helps them to understand </a:t>
            </a:r>
            <a:r>
              <a:rPr lang="en-US" b="1" dirty="0"/>
              <a:t>what to do immediately after an injury but also </a:t>
            </a:r>
            <a:r>
              <a:rPr lang="en-US" b="1" dirty="0" smtClean="0"/>
              <a:t>weeks and months downstream</a:t>
            </a:r>
            <a:r>
              <a:rPr lang="en-US" b="1" dirty="0"/>
              <a:t>. </a:t>
            </a:r>
            <a:endParaRPr lang="en-US" b="1" dirty="0" smtClean="0"/>
          </a:p>
          <a:p>
            <a:pPr marL="0" indent="0"/>
            <a:r>
              <a:rPr lang="en-US" b="1" dirty="0" smtClean="0"/>
              <a:t>It </a:t>
            </a:r>
            <a:r>
              <a:rPr lang="en-US" b="1" dirty="0"/>
              <a:t>tells </a:t>
            </a:r>
            <a:r>
              <a:rPr lang="en-US" b="1" dirty="0" smtClean="0"/>
              <a:t>them</a:t>
            </a:r>
            <a:r>
              <a:rPr lang="en-US" b="1" baseline="0" dirty="0" smtClean="0"/>
              <a:t> changes to watch for and </a:t>
            </a:r>
            <a:r>
              <a:rPr lang="en-US" b="1" dirty="0" smtClean="0"/>
              <a:t>resources </a:t>
            </a:r>
            <a:r>
              <a:rPr lang="en-US" b="1" dirty="0"/>
              <a:t>to </a:t>
            </a:r>
            <a:r>
              <a:rPr lang="en-US" b="1" dirty="0" smtClean="0"/>
              <a:t>access.</a:t>
            </a:r>
            <a:r>
              <a:rPr lang="en-US" b="1" baseline="0" dirty="0" smtClean="0"/>
              <a:t> </a:t>
            </a:r>
            <a:r>
              <a:rPr lang="en-US" b="1" dirty="0" smtClean="0">
                <a:solidFill>
                  <a:srgbClr val="000000"/>
                </a:solidFill>
              </a:rPr>
              <a:t>They</a:t>
            </a:r>
            <a:r>
              <a:rPr lang="en-US" b="1" baseline="0" dirty="0" smtClean="0">
                <a:solidFill>
                  <a:srgbClr val="000000"/>
                </a:solidFill>
              </a:rPr>
              <a:t> are all different and the one for </a:t>
            </a:r>
            <a:r>
              <a:rPr lang="en-US" b="1" dirty="0" smtClean="0">
                <a:solidFill>
                  <a:srgbClr val="000000"/>
                </a:solidFill>
              </a:rPr>
              <a:t>school-aged </a:t>
            </a:r>
            <a:r>
              <a:rPr lang="en-US" b="1" dirty="0">
                <a:solidFill>
                  <a:srgbClr val="000000"/>
                </a:solidFill>
              </a:rPr>
              <a:t>kids </a:t>
            </a:r>
            <a:r>
              <a:rPr lang="en-US" b="1" dirty="0" smtClean="0">
                <a:solidFill>
                  <a:srgbClr val="000000"/>
                </a:solidFill>
              </a:rPr>
              <a:t>includes </a:t>
            </a:r>
            <a:r>
              <a:rPr lang="en-US" b="1" dirty="0">
                <a:solidFill>
                  <a:srgbClr val="000000"/>
                </a:solidFill>
              </a:rPr>
              <a:t>how to interact with the school </a:t>
            </a:r>
            <a:r>
              <a:rPr lang="en-US" b="1" dirty="0" smtClean="0">
                <a:solidFill>
                  <a:srgbClr val="000000"/>
                </a:solidFill>
              </a:rPr>
              <a:t>for thing</a:t>
            </a:r>
            <a:r>
              <a:rPr lang="en-US" b="1" baseline="0" dirty="0" smtClean="0">
                <a:solidFill>
                  <a:srgbClr val="000000"/>
                </a:solidFill>
              </a:rPr>
              <a:t>s</a:t>
            </a:r>
            <a:r>
              <a:rPr lang="en-US" b="1" dirty="0" smtClean="0">
                <a:solidFill>
                  <a:srgbClr val="000000"/>
                </a:solidFill>
              </a:rPr>
              <a:t> </a:t>
            </a:r>
            <a:r>
              <a:rPr lang="en-US" b="1" dirty="0">
                <a:solidFill>
                  <a:srgbClr val="000000"/>
                </a:solidFill>
              </a:rPr>
              <a:t>like a 504 Plan and an IEP.  </a:t>
            </a:r>
            <a:endParaRPr b="1" dirty="0"/>
          </a:p>
        </p:txBody>
      </p:sp>
      <p:sp>
        <p:nvSpPr>
          <p:cNvPr id="1096" name="Google Shape;1096;p65:notes"/>
          <p:cNvSpPr txBox="1">
            <a:spLocks noGrp="1"/>
          </p:cNvSpPr>
          <p:nvPr>
            <p:ph type="sldNum" idx="12"/>
          </p:nvPr>
        </p:nvSpPr>
        <p:spPr>
          <a:xfrm>
            <a:off x="3884613" y="8846553"/>
            <a:ext cx="2971800" cy="467311"/>
          </a:xfrm>
          <a:prstGeom prst="rect">
            <a:avLst/>
          </a:prstGeom>
          <a:noFill/>
          <a:ln>
            <a:noFill/>
          </a:ln>
        </p:spPr>
        <p:txBody>
          <a:bodyPr spcFirstLastPara="1" wrap="square" lIns="91399" tIns="45687" rIns="91399" bIns="45687" anchor="b" anchorCtr="0">
            <a:noAutofit/>
          </a:bodyPr>
          <a:lstStyle/>
          <a:p>
            <a:pPr algn="r">
              <a:buSzPts val="1400"/>
            </a:pPr>
            <a:fld id="{00000000-1234-1234-1234-123412341234}" type="slidenum">
              <a:rPr lang="en-US"/>
              <a:pPr algn="r">
                <a:buSzPts val="1400"/>
              </a:pPr>
              <a:t>25</a:t>
            </a:fld>
            <a:endParaRPr/>
          </a:p>
        </p:txBody>
      </p:sp>
    </p:spTree>
    <p:extLst>
      <p:ext uri="{BB962C8B-B14F-4D97-AF65-F5344CB8AC3E}">
        <p14:creationId xmlns:p14="http://schemas.microsoft.com/office/powerpoint/2010/main" val="92176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5:notes"/>
          <p:cNvSpPr>
            <a:spLocks noGrp="1" noRot="1" noChangeAspect="1"/>
          </p:cNvSpPr>
          <p:nvPr>
            <p:ph type="sldImg" idx="2"/>
          </p:nvPr>
        </p:nvSpPr>
        <p:spPr>
          <a:xfrm>
            <a:off x="1044575" y="1414463"/>
            <a:ext cx="6792913" cy="38211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65:notes"/>
          <p:cNvSpPr txBox="1">
            <a:spLocks noGrp="1"/>
          </p:cNvSpPr>
          <p:nvPr>
            <p:ph type="body" idx="1"/>
          </p:nvPr>
        </p:nvSpPr>
        <p:spPr>
          <a:xfrm>
            <a:off x="887796" y="5448264"/>
            <a:ext cx="7102355" cy="4457668"/>
          </a:xfrm>
          <a:prstGeom prst="rect">
            <a:avLst/>
          </a:prstGeom>
          <a:noFill/>
          <a:ln>
            <a:noFill/>
          </a:ln>
        </p:spPr>
        <p:txBody>
          <a:bodyPr spcFirstLastPara="1" wrap="square" lIns="114114" tIns="57041" rIns="114114" bIns="57041" anchor="t" anchorCtr="0">
            <a:noAutofit/>
          </a:bodyPr>
          <a:lstStyle/>
          <a:p>
            <a:pPr defTabSz="976744">
              <a:defRPr/>
            </a:pPr>
            <a:r>
              <a:rPr lang="en-US" b="1" i="0" dirty="0" smtClean="0">
                <a:solidFill>
                  <a:schemeClr val="tx1"/>
                </a:solidFill>
                <a:effectLst/>
                <a:latin typeface="+mn-lt"/>
              </a:rPr>
              <a:t>This is our newest</a:t>
            </a:r>
            <a:r>
              <a:rPr lang="en-US" b="1" i="0" baseline="0" dirty="0" smtClean="0">
                <a:solidFill>
                  <a:schemeClr val="tx1"/>
                </a:solidFill>
                <a:effectLst/>
                <a:latin typeface="+mn-lt"/>
              </a:rPr>
              <a:t> resource and it’s a single handout with a four pages that covers changes that </a:t>
            </a:r>
            <a:r>
              <a:rPr lang="en-US" b="1" i="1" baseline="0" dirty="0" smtClean="0">
                <a:solidFill>
                  <a:schemeClr val="tx1"/>
                </a:solidFill>
                <a:effectLst/>
                <a:latin typeface="+mn-lt"/>
              </a:rPr>
              <a:t>may</a:t>
            </a:r>
            <a:r>
              <a:rPr lang="en-US" b="1" i="0" baseline="0" dirty="0" smtClean="0">
                <a:solidFill>
                  <a:schemeClr val="tx1"/>
                </a:solidFill>
                <a:effectLst/>
                <a:latin typeface="+mn-lt"/>
              </a:rPr>
              <a:t> happen after a more significant injury.</a:t>
            </a:r>
          </a:p>
          <a:p>
            <a:pPr defTabSz="976744">
              <a:defRPr/>
            </a:pPr>
            <a:endParaRPr lang="en-US" b="1" i="0" baseline="0" dirty="0" smtClean="0">
              <a:solidFill>
                <a:schemeClr val="tx1"/>
              </a:solidFill>
              <a:effectLst/>
              <a:latin typeface="+mn-lt"/>
            </a:endParaRPr>
          </a:p>
          <a:p>
            <a:pPr defTabSz="976744">
              <a:defRPr/>
            </a:pPr>
            <a:r>
              <a:rPr lang="en-US" b="1" i="0" dirty="0" smtClean="0">
                <a:solidFill>
                  <a:schemeClr val="tx1"/>
                </a:solidFill>
                <a:effectLst/>
                <a:latin typeface="+mn-lt"/>
              </a:rPr>
              <a:t>The Guide is designed</a:t>
            </a:r>
            <a:r>
              <a:rPr lang="en-US" b="1" i="0" baseline="0" dirty="0" smtClean="0">
                <a:solidFill>
                  <a:schemeClr val="tx1"/>
                </a:solidFill>
                <a:effectLst/>
                <a:latin typeface="+mn-lt"/>
              </a:rPr>
              <a:t> to be </a:t>
            </a:r>
            <a:r>
              <a:rPr lang="en-US" b="1" i="0" dirty="0" smtClean="0">
                <a:solidFill>
                  <a:schemeClr val="tx1"/>
                </a:solidFill>
                <a:effectLst/>
                <a:latin typeface="+mn-lt"/>
              </a:rPr>
              <a:t>distributed by rehabilitation personnel in inpatient and outpatient therapy programs and by medical personnel in trauma units, pediatrician’s offices, family practices, neurology offices, surgical offices, and other specialty offices. </a:t>
            </a:r>
            <a:r>
              <a:rPr lang="en-US" b="0" i="0" dirty="0" smtClean="0">
                <a:solidFill>
                  <a:schemeClr val="tx1"/>
                </a:solidFill>
                <a:effectLst/>
                <a:latin typeface="+mn-lt"/>
              </a:rPr>
              <a:t>It is meant to be given to </a:t>
            </a:r>
            <a:r>
              <a:rPr lang="en-US" b="0" i="1" dirty="0" smtClean="0">
                <a:solidFill>
                  <a:schemeClr val="tx1"/>
                </a:solidFill>
                <a:effectLst/>
                <a:latin typeface="+mn-lt"/>
              </a:rPr>
              <a:t>anyone</a:t>
            </a:r>
            <a:r>
              <a:rPr lang="en-US" b="0" i="0" dirty="0" smtClean="0">
                <a:solidFill>
                  <a:schemeClr val="tx1"/>
                </a:solidFill>
                <a:effectLst/>
                <a:latin typeface="+mn-lt"/>
              </a:rPr>
              <a:t> who has sustained a diagnosed brain injury, as well as anyone who sustained a significant trauma where they may experience brain injury symptoms and downstream consequences; even if they don’t show early symptoms or early symptoms seem to have cleared.</a:t>
            </a:r>
            <a:endParaRPr b="0" dirty="0">
              <a:solidFill>
                <a:schemeClr val="tx1"/>
              </a:solidFill>
              <a:latin typeface="+mn-lt"/>
            </a:endParaRPr>
          </a:p>
          <a:p>
            <a:endParaRPr dirty="0"/>
          </a:p>
        </p:txBody>
      </p:sp>
      <p:sp>
        <p:nvSpPr>
          <p:cNvPr id="1096" name="Google Shape;1096;p65:notes"/>
          <p:cNvSpPr txBox="1">
            <a:spLocks noGrp="1"/>
          </p:cNvSpPr>
          <p:nvPr>
            <p:ph type="sldNum" idx="12"/>
          </p:nvPr>
        </p:nvSpPr>
        <p:spPr>
          <a:xfrm>
            <a:off x="5028784" y="10753044"/>
            <a:ext cx="3847109" cy="568018"/>
          </a:xfrm>
          <a:prstGeom prst="rect">
            <a:avLst/>
          </a:prstGeom>
          <a:noFill/>
          <a:ln>
            <a:noFill/>
          </a:ln>
        </p:spPr>
        <p:txBody>
          <a:bodyPr spcFirstLastPara="1" wrap="square" lIns="114114" tIns="57041" rIns="114114" bIns="57041" anchor="b" anchorCtr="0">
            <a:noAutofit/>
          </a:bodyPr>
          <a:lstStyle/>
          <a:p>
            <a:pPr algn="r" defTabSz="874075">
              <a:buClrTx/>
              <a:buSzPts val="1400"/>
              <a:defRPr/>
            </a:pPr>
            <a:fld id="{00000000-1234-1234-1234-123412341234}" type="slidenum">
              <a:rPr lang="en-US" sz="1100" kern="1200">
                <a:solidFill>
                  <a:prstClr val="black"/>
                </a:solidFill>
                <a:latin typeface="Calibri" panose="020F0502020204030204"/>
                <a:ea typeface="+mn-ea"/>
                <a:cs typeface="+mn-cs"/>
              </a:rPr>
              <a:pPr algn="r" defTabSz="874075">
                <a:buClrTx/>
                <a:buSzPts val="1400"/>
                <a:defRPr/>
              </a:pPr>
              <a:t>26</a:t>
            </a:fld>
            <a:endParaRPr sz="11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9738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We have offered toolkits for schools nurses and healthcare providers since 2019.  We’ve added to those and updated materials for this free downloadable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571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36:notes"/>
          <p:cNvSpPr txBox="1">
            <a:spLocks noGrp="1"/>
          </p:cNvSpPr>
          <p:nvPr>
            <p:ph type="body" idx="1"/>
          </p:nvPr>
        </p:nvSpPr>
        <p:spPr>
          <a:xfrm>
            <a:off x="731520" y="4620579"/>
            <a:ext cx="5852160" cy="3780472"/>
          </a:xfrm>
          <a:prstGeom prst="rect">
            <a:avLst/>
          </a:prstGeom>
        </p:spPr>
        <p:txBody>
          <a:bodyPr spcFirstLastPara="1" wrap="square" lIns="96636" tIns="48305" rIns="96636" bIns="48305" anchor="t" anchorCtr="0">
            <a:no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Since we last talked with you about the School Nurse toolkits, we’ve updated it and we’ve added a new sections for teachers and related services.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We’ve kept the color coding for the different sections and you’ll see that as we look at some of the items in those sections now.</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Updated TN Return to Learn &amp; Play Concussion Guidelines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When Concussion Symptoms Are Not Going Away for ALL ages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Brain Health: How to Have a Healthy Brain Throughout Life</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Recognizing Concussion in People Who Communicate Without Words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Concussion/Mental Health Infographics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 Guide to Possible Changes After Brain Injury</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Driving After TBI</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School Nurses Toolkit: NEW section for Teachers &amp; Related Services</a:t>
            </a:r>
          </a:p>
          <a:p>
            <a:pPr marL="0" indent="0"/>
            <a:endParaRPr dirty="0"/>
          </a:p>
        </p:txBody>
      </p:sp>
      <p:sp>
        <p:nvSpPr>
          <p:cNvPr id="802" name="Google Shape;802;p36:notes"/>
          <p:cNvSpPr>
            <a:spLocks noGrp="1" noRot="1" noChangeAspect="1"/>
          </p:cNvSpPr>
          <p:nvPr>
            <p:ph type="sldImg" idx="2"/>
          </p:nvPr>
        </p:nvSpPr>
        <p:spPr>
          <a:xfrm>
            <a:off x="774700" y="1198563"/>
            <a:ext cx="5765800" cy="3243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9188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74075">
              <a:buClrTx/>
              <a:buSzTx/>
              <a:defRPr/>
            </a:pPr>
            <a:r>
              <a:rPr lang="en-US" sz="1100" b="1" kern="1200" dirty="0">
                <a:solidFill>
                  <a:prstClr val="black"/>
                </a:solidFill>
                <a:ea typeface="+mn-ea"/>
                <a:cs typeface="+mn-cs"/>
              </a:rPr>
              <a:t>We are federally funded through a grant from the Administration for Community Living and in part by the TN Dept. of Health, Traumatic Brain Injury Program. Brain Links is program of the TN Disability Coalition. </a:t>
            </a:r>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t>2</a:t>
            </a:fld>
            <a:endParaRPr lang="en-US"/>
          </a:p>
        </p:txBody>
      </p:sp>
    </p:spTree>
    <p:extLst>
      <p:ext uri="{BB962C8B-B14F-4D97-AF65-F5344CB8AC3E}">
        <p14:creationId xmlns:p14="http://schemas.microsoft.com/office/powerpoint/2010/main" val="291435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Please take one minute to complete our quick survey – you can use the link in the chat or you can take a picture of this QR code with your phone.</a:t>
            </a:r>
          </a:p>
          <a:p>
            <a:r>
              <a:rPr lang="en-US" b="1" baseline="0" dirty="0" smtClean="0"/>
              <a:t>We appreciate getting the feedback and need it for our grant records.  There’s also a link in the chat.</a:t>
            </a:r>
            <a:endParaRPr lang="en-US" b="1" dirty="0"/>
          </a:p>
        </p:txBody>
      </p:sp>
      <p:sp>
        <p:nvSpPr>
          <p:cNvPr id="4" name="Slide Number Placeholder 3"/>
          <p:cNvSpPr>
            <a:spLocks noGrp="1"/>
          </p:cNvSpPr>
          <p:nvPr>
            <p:ph type="sldNum" sz="quarter" idx="10"/>
          </p:nvPr>
        </p:nvSpPr>
        <p:spPr/>
        <p:txBody>
          <a:bodyPr/>
          <a:lstStyle/>
          <a:p>
            <a:pPr algn="r" defTabSz="874075">
              <a:buClrTx/>
              <a:defRPr/>
            </a:pPr>
            <a:fld id="{97300448-05E4-4722-BC93-6BD800C0566B}" type="slidenum">
              <a:rPr lang="en-US" sz="1100" kern="1200">
                <a:solidFill>
                  <a:prstClr val="black"/>
                </a:solidFill>
                <a:latin typeface="Calibri" panose="020F0502020204030204"/>
                <a:ea typeface="+mn-ea"/>
                <a:cs typeface="+mn-cs"/>
              </a:rPr>
              <a:pPr algn="r" defTabSz="874075">
                <a:buClrTx/>
                <a:defRPr/>
              </a:pPr>
              <a:t>29</a:t>
            </a:fld>
            <a:endParaRPr lang="en-US" sz="11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16108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notes"/>
          <p:cNvSpPr>
            <a:spLocks noGrp="1" noRot="1" noChangeAspect="1"/>
          </p:cNvSpPr>
          <p:nvPr>
            <p:ph type="sldImg" idx="2"/>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notes"/>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p>
            <a:pPr marL="0" indent="0"/>
            <a:r>
              <a:rPr lang="en-US" b="1" dirty="0" smtClean="0"/>
              <a:t>Brain Links is a statewide team of brain injury specialists.</a:t>
            </a:r>
            <a:r>
              <a:rPr lang="en-US" b="1" baseline="0" dirty="0" smtClean="0"/>
              <a:t> </a:t>
            </a:r>
          </a:p>
          <a:p>
            <a:pPr marL="0" indent="0"/>
            <a:r>
              <a:rPr lang="en-US" b="1" baseline="0" dirty="0" smtClean="0"/>
              <a:t>We equip professionals to better serve people with TBI with current research-based training and tools.  </a:t>
            </a:r>
          </a:p>
          <a:p>
            <a:pPr marL="0" indent="0"/>
            <a:r>
              <a:rPr lang="en-US" b="1" baseline="0" dirty="0" smtClean="0"/>
              <a:t>We offer family friendly materials that are interesting and easy to use </a:t>
            </a:r>
            <a:r>
              <a:rPr lang="en-US" sz="1100" b="1" dirty="0"/>
              <a:t>to serve people all ages</a:t>
            </a:r>
            <a:r>
              <a:rPr lang="en-US" b="1" baseline="0" dirty="0" smtClean="0"/>
              <a:t>.  </a:t>
            </a:r>
          </a:p>
          <a:p>
            <a:pPr marL="0" indent="0"/>
            <a:r>
              <a:rPr lang="en-US" sz="1400" b="1" dirty="0"/>
              <a:t>We have free online toolkits and a YouTube training channel for you.</a:t>
            </a:r>
            <a:endParaRPr sz="1400" b="1" dirty="0"/>
          </a:p>
          <a:p>
            <a:pPr marL="0" indent="0"/>
            <a:endParaRPr dirty="0"/>
          </a:p>
          <a:p>
            <a:pPr marL="0" indent="0"/>
            <a:endParaRPr sz="1400" b="1" dirty="0"/>
          </a:p>
          <a:p>
            <a:pPr marL="0" indent="0"/>
            <a:endParaRPr dirty="0">
              <a:solidFill>
                <a:srgbClr val="000000"/>
              </a:solidFill>
            </a:endParaRPr>
          </a:p>
        </p:txBody>
      </p:sp>
      <p:sp>
        <p:nvSpPr>
          <p:cNvPr id="499" name="Google Shape;499;p3:notes"/>
          <p:cNvSpPr txBox="1">
            <a:spLocks noGrp="1"/>
          </p:cNvSpPr>
          <p:nvPr>
            <p:ph type="sldNum" idx="12"/>
          </p:nvPr>
        </p:nvSpPr>
        <p:spPr>
          <a:xfrm>
            <a:off x="3884613" y="8846553"/>
            <a:ext cx="2971800" cy="467311"/>
          </a:xfrm>
          <a:prstGeom prst="rect">
            <a:avLst/>
          </a:prstGeom>
          <a:noFill/>
          <a:ln>
            <a:noFill/>
          </a:ln>
        </p:spPr>
        <p:txBody>
          <a:bodyPr spcFirstLastPara="1" wrap="square" lIns="91399" tIns="45687" rIns="91399" bIns="45687" anchor="b" anchorCtr="0">
            <a:noAutofit/>
          </a:bodyPr>
          <a:lstStyle/>
          <a:p>
            <a:pPr algn="r">
              <a:buSzPts val="1400"/>
            </a:pPr>
            <a:fld id="{00000000-1234-1234-1234-123412341234}" type="slidenum">
              <a:rPr lang="en-US">
                <a:solidFill>
                  <a:srgbClr val="000000"/>
                </a:solidFill>
              </a:rPr>
              <a:pPr algn="r">
                <a:buSzPts val="1400"/>
              </a:pPr>
              <a:t>3</a:t>
            </a:fld>
            <a:endParaRPr>
              <a:solidFill>
                <a:srgbClr val="000000"/>
              </a:solidFill>
            </a:endParaRPr>
          </a:p>
        </p:txBody>
      </p:sp>
    </p:spTree>
    <p:extLst>
      <p:ext uri="{BB962C8B-B14F-4D97-AF65-F5344CB8AC3E}">
        <p14:creationId xmlns:p14="http://schemas.microsoft.com/office/powerpoint/2010/main" val="293479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notes"/>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p>
            <a:pPr marL="0" indent="0" defTabSz="874075">
              <a:defRPr/>
            </a:pPr>
            <a:r>
              <a:rPr lang="en-US" sz="1500" b="1" dirty="0"/>
              <a:t>"Traumatic brain injury (TBI) is a leading cause of death and disability among children and young adults in the United States. Each year an estimated 1.5 million Americans sustain a TBI.  That’s someone every 9 seconds.”</a:t>
            </a:r>
          </a:p>
          <a:p>
            <a:pPr marL="0" indent="0"/>
            <a:endParaRPr lang="en-US" dirty="0" smtClean="0"/>
          </a:p>
          <a:p>
            <a:pPr marL="0" indent="0" defTabSz="874075">
              <a:defRPr/>
            </a:pPr>
            <a:r>
              <a:rPr lang="en-US" sz="1400" b="1" dirty="0"/>
              <a:t>With our time today, we’ll talk TBI &amp; Concussion including a model for treatment. </a:t>
            </a:r>
          </a:p>
          <a:p>
            <a:pPr marL="0" indent="0"/>
            <a:r>
              <a:rPr lang="en-US" sz="1400" b="1" dirty="0"/>
              <a:t>We will look at the intersectionality with TBI and mental health and substance use disorder.</a:t>
            </a:r>
          </a:p>
          <a:p>
            <a:pPr marL="0" indent="0"/>
            <a:r>
              <a:rPr lang="en-US" sz="1400" b="1" dirty="0"/>
              <a:t>And how ACES contributes.  </a:t>
            </a:r>
          </a:p>
          <a:p>
            <a:pPr marL="0" indent="0"/>
            <a:r>
              <a:rPr lang="en-US" sz="1400" b="1" dirty="0"/>
              <a:t>We will share some of our tools and ways to help.  </a:t>
            </a:r>
          </a:p>
          <a:p>
            <a:pPr marL="0" indent="0"/>
            <a:r>
              <a:rPr lang="en-US" sz="1400" b="1" dirty="0"/>
              <a:t/>
            </a:r>
            <a:br>
              <a:rPr lang="en-US" sz="1400" b="1" dirty="0"/>
            </a:br>
            <a:endParaRPr lang="en-US" sz="1400" b="1" dirty="0"/>
          </a:p>
        </p:txBody>
      </p:sp>
      <p:sp>
        <p:nvSpPr>
          <p:cNvPr id="512" name="Google Shape;512;p5:notes"/>
          <p:cNvSpPr>
            <a:spLocks noGrp="1" noRot="1" noChangeAspect="1"/>
          </p:cNvSpPr>
          <p:nvPr>
            <p:ph type="sldImg" idx="2"/>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3258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3:notes"/>
          <p:cNvSpPr>
            <a:spLocks noGrp="1" noRot="1" noChangeAspect="1"/>
          </p:cNvSpPr>
          <p:nvPr>
            <p:ph type="sldImg" idx="2"/>
          </p:nvPr>
        </p:nvSpPr>
        <p:spPr>
          <a:xfrm>
            <a:off x="635000" y="1162050"/>
            <a:ext cx="5588000" cy="3144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53:notes"/>
          <p:cNvSpPr txBox="1">
            <a:spLocks noGrp="1"/>
          </p:cNvSpPr>
          <p:nvPr>
            <p:ph type="body" idx="1"/>
          </p:nvPr>
        </p:nvSpPr>
        <p:spPr>
          <a:xfrm>
            <a:off x="685800" y="4482297"/>
            <a:ext cx="5486400" cy="3667333"/>
          </a:xfrm>
          <a:prstGeom prst="rect">
            <a:avLst/>
          </a:prstGeom>
          <a:noFill/>
          <a:ln>
            <a:noFill/>
          </a:ln>
        </p:spPr>
        <p:txBody>
          <a:bodyPr spcFirstLastPara="1" wrap="square" lIns="91399" tIns="45687" rIns="91399" bIns="45687" anchor="t" anchorCtr="0">
            <a:noAutofit/>
          </a:bodyPr>
          <a:lstStyle/>
          <a:p>
            <a:pPr marL="0" indent="0"/>
            <a:r>
              <a:rPr lang="en-US" b="1" dirty="0" smtClean="0"/>
              <a:t>This is a perfect</a:t>
            </a:r>
            <a:r>
              <a:rPr lang="en-US" b="1" baseline="0" dirty="0" smtClean="0"/>
              <a:t> example of why we need transitional services in medical care.</a:t>
            </a:r>
          </a:p>
          <a:p>
            <a:pPr marL="0" indent="0"/>
            <a:r>
              <a:rPr lang="en-US" b="1" baseline="0" dirty="0" smtClean="0"/>
              <a:t>Nathan was injured as a baby, the injury was undiagnosed and he didn’t get follow up care.</a:t>
            </a:r>
          </a:p>
          <a:p>
            <a:pPr marL="0" indent="0"/>
            <a:r>
              <a:rPr lang="en-US" b="1" baseline="0" dirty="0" smtClean="0"/>
              <a:t>Now, he’s in prison, had a drug addiction and struggles with employment, school and relationships.  It could have been better for him.</a:t>
            </a:r>
          </a:p>
          <a:p>
            <a:pPr marL="0" indent="0"/>
            <a:endParaRPr lang="en-US" b="1" baseline="0" dirty="0" smtClean="0"/>
          </a:p>
          <a:p>
            <a:pPr marL="0" indent="0"/>
            <a:r>
              <a:rPr lang="en-US" b="1" baseline="0" dirty="0" smtClean="0"/>
              <a:t>Is he treating symptoms with drugs and alcohol?  Having trouble with impulse control?  </a:t>
            </a:r>
          </a:p>
          <a:p>
            <a:pPr marL="0" indent="0"/>
            <a:endParaRPr lang="en-US" baseline="0" dirty="0" smtClean="0"/>
          </a:p>
          <a:p>
            <a:pPr marL="0" indent="0"/>
            <a:r>
              <a:rPr lang="en-US" dirty="0" smtClean="0"/>
              <a:t>Now </a:t>
            </a:r>
            <a:r>
              <a:rPr lang="en-US" dirty="0"/>
              <a:t>let’s look at a typical outcome years later.</a:t>
            </a:r>
            <a:endParaRPr dirty="0"/>
          </a:p>
          <a:p>
            <a:pPr marL="0" indent="0"/>
            <a:r>
              <a:rPr lang="en-US" dirty="0"/>
              <a:t>Have to identify early.  This injury occurred 23 years ago, the knowledge on TBI/Concussion wasn’t what we have now</a:t>
            </a:r>
            <a:r>
              <a:rPr lang="en-US" dirty="0" smtClean="0"/>
              <a:t>.</a:t>
            </a:r>
            <a:endParaRPr dirty="0"/>
          </a:p>
        </p:txBody>
      </p:sp>
      <p:sp>
        <p:nvSpPr>
          <p:cNvPr id="989" name="Google Shape;989;p53:notes"/>
          <p:cNvSpPr txBox="1">
            <a:spLocks noGrp="1"/>
          </p:cNvSpPr>
          <p:nvPr>
            <p:ph type="sldNum" idx="12"/>
          </p:nvPr>
        </p:nvSpPr>
        <p:spPr>
          <a:xfrm>
            <a:off x="3884613" y="8846553"/>
            <a:ext cx="2971800" cy="467311"/>
          </a:xfrm>
          <a:prstGeom prst="rect">
            <a:avLst/>
          </a:prstGeom>
          <a:noFill/>
          <a:ln>
            <a:noFill/>
          </a:ln>
        </p:spPr>
        <p:txBody>
          <a:bodyPr spcFirstLastPara="1" wrap="square" lIns="91399" tIns="45687" rIns="91399" bIns="45687" anchor="b" anchorCtr="0">
            <a:noAutofit/>
          </a:bodyPr>
          <a:lstStyle/>
          <a:p>
            <a:pPr algn="r">
              <a:buSzPts val="1200"/>
            </a:pPr>
            <a:fld id="{00000000-1234-1234-1234-123412341234}" type="slidenum">
              <a:rPr lang="en-US" sz="1100">
                <a:latin typeface="Calibri"/>
                <a:ea typeface="Calibri"/>
                <a:cs typeface="Calibri"/>
                <a:sym typeface="Calibri"/>
              </a:rPr>
              <a:pPr algn="r">
                <a:buSzPts val="1200"/>
              </a:pPr>
              <a:t>5</a:t>
            </a:fld>
            <a:endParaRPr sz="1100">
              <a:latin typeface="Calibri"/>
              <a:ea typeface="Calibri"/>
              <a:cs typeface="Calibri"/>
              <a:sym typeface="Calibri"/>
            </a:endParaRPr>
          </a:p>
        </p:txBody>
      </p:sp>
    </p:spTree>
    <p:extLst>
      <p:ext uri="{BB962C8B-B14F-4D97-AF65-F5344CB8AC3E}">
        <p14:creationId xmlns:p14="http://schemas.microsoft.com/office/powerpoint/2010/main" val="3114895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52:notes"/>
          <p:cNvSpPr>
            <a:spLocks noGrp="1" noRot="1" noChangeAspect="1"/>
          </p:cNvSpPr>
          <p:nvPr>
            <p:ph type="sldImg" idx="2"/>
          </p:nvPr>
        </p:nvSpPr>
        <p:spPr>
          <a:xfrm>
            <a:off x="930275" y="1235075"/>
            <a:ext cx="5942013" cy="3341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152:notes"/>
          <p:cNvSpPr txBox="1">
            <a:spLocks noGrp="1"/>
          </p:cNvSpPr>
          <p:nvPr>
            <p:ph type="body" idx="1"/>
          </p:nvPr>
        </p:nvSpPr>
        <p:spPr>
          <a:xfrm>
            <a:off x="780288" y="4763127"/>
            <a:ext cx="6242305" cy="3897102"/>
          </a:xfrm>
          <a:prstGeom prst="rect">
            <a:avLst/>
          </a:prstGeom>
          <a:noFill/>
          <a:ln>
            <a:noFill/>
          </a:ln>
        </p:spPr>
        <p:txBody>
          <a:bodyPr spcFirstLastPara="1" wrap="square" lIns="101056" tIns="50515" rIns="101056" bIns="50515" anchor="t" anchorCtr="0">
            <a:noAutofit/>
          </a:bodyPr>
          <a:lstStyle/>
          <a:p>
            <a:pPr marL="0" indent="0"/>
            <a:r>
              <a:rPr lang="en-US" u="sng" dirty="0">
                <a:solidFill>
                  <a:schemeClr val="hlink"/>
                </a:solidFill>
                <a:hlinkClick r:id="rId3"/>
              </a:rPr>
              <a:t>https://www.nashia.org/awareness/2020_awareness_toolkit.pdf</a:t>
            </a:r>
            <a:endParaRPr dirty="0"/>
          </a:p>
        </p:txBody>
      </p:sp>
      <p:sp>
        <p:nvSpPr>
          <p:cNvPr id="754" name="Google Shape;754;p152:notes"/>
          <p:cNvSpPr txBox="1">
            <a:spLocks noGrp="1"/>
          </p:cNvSpPr>
          <p:nvPr>
            <p:ph type="sldNum" idx="12"/>
          </p:nvPr>
        </p:nvSpPr>
        <p:spPr>
          <a:xfrm>
            <a:off x="4419826" y="9400816"/>
            <a:ext cx="3381248" cy="496588"/>
          </a:xfrm>
          <a:prstGeom prst="rect">
            <a:avLst/>
          </a:prstGeom>
          <a:noFill/>
          <a:ln>
            <a:noFill/>
          </a:ln>
        </p:spPr>
        <p:txBody>
          <a:bodyPr spcFirstLastPara="1" wrap="square" lIns="101056" tIns="50515" rIns="101056" bIns="5051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536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49:notes"/>
          <p:cNvSpPr txBox="1">
            <a:spLocks noGrp="1"/>
          </p:cNvSpPr>
          <p:nvPr>
            <p:ph type="body" idx="1"/>
          </p:nvPr>
        </p:nvSpPr>
        <p:spPr>
          <a:xfrm>
            <a:off x="731520" y="4620578"/>
            <a:ext cx="5852160" cy="3780472"/>
          </a:xfrm>
          <a:prstGeom prst="rect">
            <a:avLst/>
          </a:prstGeom>
          <a:noFill/>
          <a:ln>
            <a:noFill/>
          </a:ln>
        </p:spPr>
        <p:txBody>
          <a:bodyPr spcFirstLastPara="1" wrap="square" lIns="95616" tIns="47795" rIns="95616" bIns="47795" anchor="t" anchorCtr="0">
            <a:noAutofit/>
          </a:bodyPr>
          <a:lstStyle/>
          <a:p>
            <a:pPr marL="0" indent="0"/>
            <a:r>
              <a:rPr lang="en-US" b="1" dirty="0" smtClean="0"/>
              <a:t>Substance abuse</a:t>
            </a:r>
            <a:r>
              <a:rPr lang="en-US" b="1" baseline="0" dirty="0" smtClean="0"/>
              <a:t> – AAP suggests screening for drug and alcohol use at age 9.</a:t>
            </a:r>
          </a:p>
          <a:p>
            <a:pPr marL="0" indent="0"/>
            <a:r>
              <a:rPr lang="en-US" b="1" baseline="0" dirty="0" smtClean="0"/>
              <a:t>Teen death increases following death of celebrities by suicide.</a:t>
            </a:r>
            <a:endParaRPr lang="en-US" b="1" dirty="0" smtClean="0"/>
          </a:p>
          <a:p>
            <a:pPr marL="0" indent="0"/>
            <a:endParaRPr lang="en-US" dirty="0" smtClean="0"/>
          </a:p>
          <a:p>
            <a:pPr marL="0" indent="0"/>
            <a:r>
              <a:rPr lang="en-US" dirty="0" smtClean="0"/>
              <a:t>Deborah </a:t>
            </a:r>
            <a:r>
              <a:rPr lang="en-US" dirty="0"/>
              <a:t>Little, PhD., webinar on Injury, Severity, Risk, Outcomes, and Surveillance.</a:t>
            </a:r>
            <a:endParaRPr dirty="0"/>
          </a:p>
          <a:p>
            <a:pPr marL="0" indent="0"/>
            <a:endParaRPr dirty="0"/>
          </a:p>
          <a:p>
            <a:pPr marL="0" indent="0"/>
            <a:r>
              <a:rPr lang="en-US" dirty="0"/>
              <a:t>“Youth age 15-19 with TBI attempt suicide at a greater rate than peers their same age without TBI” </a:t>
            </a:r>
            <a:endParaRPr dirty="0"/>
          </a:p>
          <a:p>
            <a:pPr marL="478162" indent="-239081"/>
            <a:r>
              <a:rPr lang="en-US" b="0" i="0" u="sng" dirty="0">
                <a:solidFill>
                  <a:srgbClr val="1155CC"/>
                </a:solidFill>
                <a:latin typeface="Arial"/>
                <a:ea typeface="Arial"/>
                <a:cs typeface="Arial"/>
                <a:sym typeface="Arial"/>
                <a:hlinkClick r:id="rId3"/>
              </a:rPr>
              <a:t>https://reportingonsuicide.org/</a:t>
            </a:r>
            <a:endParaRPr b="0" i="0" dirty="0">
              <a:solidFill>
                <a:srgbClr val="222222"/>
              </a:solidFill>
              <a:latin typeface="Arial"/>
              <a:ea typeface="Arial"/>
              <a:cs typeface="Arial"/>
              <a:sym typeface="Arial"/>
            </a:endParaRPr>
          </a:p>
          <a:p>
            <a:pPr marL="478162" indent="-239081"/>
            <a:r>
              <a:rPr lang="en-US" b="0" i="0" u="sng" dirty="0">
                <a:solidFill>
                  <a:srgbClr val="1155CC"/>
                </a:solidFill>
                <a:latin typeface="Arial"/>
                <a:ea typeface="Arial"/>
                <a:cs typeface="Arial"/>
                <a:sym typeface="Arial"/>
                <a:hlinkClick r:id="rId4"/>
              </a:rPr>
              <a:t>http://suicidepreventionmessaging.org/</a:t>
            </a:r>
            <a:endParaRPr b="0" i="0" dirty="0">
              <a:solidFill>
                <a:srgbClr val="222222"/>
              </a:solidFill>
              <a:latin typeface="Arial"/>
              <a:ea typeface="Arial"/>
              <a:cs typeface="Arial"/>
              <a:sym typeface="Arial"/>
            </a:endParaRPr>
          </a:p>
          <a:p>
            <a:pPr marL="0" indent="0"/>
            <a:r>
              <a:rPr lang="en-US" dirty="0"/>
              <a:t>Brittany Willis| Suicide Prevention Program Director</a:t>
            </a:r>
            <a:endParaRPr dirty="0"/>
          </a:p>
          <a:p>
            <a:pPr marL="0" indent="0"/>
            <a:r>
              <a:rPr lang="en-US" u="sng" dirty="0">
                <a:solidFill>
                  <a:srgbClr val="1155CC"/>
                </a:solidFill>
                <a:latin typeface="Open Sans"/>
                <a:ea typeface="Open Sans"/>
                <a:cs typeface="Open Sans"/>
                <a:sym typeface="Open Sans"/>
                <a:hlinkClick r:id="rId5"/>
              </a:rPr>
              <a:t>Brittany.Willis@tn.gov</a:t>
            </a:r>
            <a:endParaRPr u="sng" dirty="0">
              <a:solidFill>
                <a:srgbClr val="1155CC"/>
              </a:solidFill>
              <a:latin typeface="Open Sans"/>
              <a:ea typeface="Open Sans"/>
              <a:cs typeface="Open Sans"/>
              <a:sym typeface="Open Sans"/>
            </a:endParaRPr>
          </a:p>
          <a:p>
            <a:pPr marL="0" indent="0"/>
            <a:endParaRPr u="sng" dirty="0">
              <a:solidFill>
                <a:srgbClr val="1155CC"/>
              </a:solidFill>
              <a:latin typeface="Open Sans"/>
              <a:ea typeface="Open Sans"/>
              <a:cs typeface="Open Sans"/>
              <a:sym typeface="Open Sans"/>
            </a:endParaRPr>
          </a:p>
          <a:p>
            <a:pPr marL="0" indent="0"/>
            <a:r>
              <a:rPr lang="en-US" b="1" dirty="0">
                <a:solidFill>
                  <a:srgbClr val="1155CC"/>
                </a:solidFill>
                <a:latin typeface="Open Sans"/>
                <a:ea typeface="Open Sans"/>
                <a:cs typeface="Open Sans"/>
                <a:sym typeface="Open Sans"/>
              </a:rPr>
              <a:t>Wording is very important for describing suicide:  people first, more below</a:t>
            </a:r>
            <a:endParaRPr dirty="0"/>
          </a:p>
          <a:p>
            <a:pPr marL="0" indent="0"/>
            <a:r>
              <a:rPr lang="en-US" u="sng" dirty="0">
                <a:solidFill>
                  <a:schemeClr val="hlink"/>
                </a:solidFill>
                <a:hlinkClick r:id="rId6"/>
              </a:rPr>
              <a:t>https://www.irmi.com/articles/expert-commentary/language-matters-committed-suicide</a:t>
            </a:r>
            <a:endParaRPr dirty="0"/>
          </a:p>
          <a:p>
            <a:pPr marL="0" indent="0"/>
            <a:r>
              <a:rPr lang="en-US" dirty="0"/>
              <a:t>Say Died of suicide Instead of Committed suicide</a:t>
            </a:r>
            <a:endParaRPr dirty="0"/>
          </a:p>
          <a:p>
            <a:pPr marL="0" indent="0"/>
            <a:r>
              <a:rPr lang="en-US" dirty="0"/>
              <a:t>Suicide death instead of Successful attempt</a:t>
            </a:r>
            <a:endParaRPr dirty="0"/>
          </a:p>
          <a:p>
            <a:pPr marL="0" indent="0"/>
            <a:r>
              <a:rPr lang="en-US" dirty="0"/>
              <a:t>Suicide attempt instead of Unsuccessful attempt</a:t>
            </a:r>
            <a:endParaRPr dirty="0"/>
          </a:p>
          <a:p>
            <a:pPr marL="0" indent="0"/>
            <a:r>
              <a:rPr lang="en-US" dirty="0"/>
              <a:t>Say Person living with suicidal thoughts or behavior instead of Suicide </a:t>
            </a:r>
            <a:r>
              <a:rPr lang="en-US" dirty="0" err="1"/>
              <a:t>ideator</a:t>
            </a:r>
            <a:r>
              <a:rPr lang="en-US" dirty="0"/>
              <a:t> or attempter</a:t>
            </a:r>
            <a:endParaRPr dirty="0"/>
          </a:p>
          <a:p>
            <a:pPr marL="0" indent="0"/>
            <a:r>
              <a:rPr lang="en-US" dirty="0"/>
              <a:t>Say Suicide instead of Completed suicide</a:t>
            </a:r>
            <a:endParaRPr dirty="0"/>
          </a:p>
          <a:p>
            <a:pPr marL="0" indent="0"/>
            <a:r>
              <a:rPr lang="en-US" dirty="0"/>
              <a:t>(Describe the behavior) instead of Manipulative, cry for help, or suicidal gesture</a:t>
            </a:r>
            <a:endParaRPr dirty="0"/>
          </a:p>
          <a:p>
            <a:pPr marL="0" indent="0"/>
            <a:r>
              <a:rPr lang="en-US" dirty="0"/>
              <a:t>Say Working with instead of Dealing with suicidal crisis</a:t>
            </a:r>
            <a:endParaRPr dirty="0"/>
          </a:p>
        </p:txBody>
      </p:sp>
      <p:sp>
        <p:nvSpPr>
          <p:cNvPr id="957" name="Google Shape;957;p49:notes"/>
          <p:cNvSpPr>
            <a:spLocks noGrp="1" noRot="1" noChangeAspect="1"/>
          </p:cNvSpPr>
          <p:nvPr>
            <p:ph type="sldImg" idx="2"/>
          </p:nvPr>
        </p:nvSpPr>
        <p:spPr>
          <a:xfrm>
            <a:off x="776288" y="1198563"/>
            <a:ext cx="5762625" cy="3241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571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0:notes"/>
          <p:cNvSpPr>
            <a:spLocks noGrp="1" noRot="1" noChangeAspect="1"/>
          </p:cNvSpPr>
          <p:nvPr>
            <p:ph type="sldImg" idx="2"/>
          </p:nvPr>
        </p:nvSpPr>
        <p:spPr>
          <a:xfrm>
            <a:off x="776288" y="1198563"/>
            <a:ext cx="5762625" cy="3241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0:notes"/>
          <p:cNvSpPr txBox="1">
            <a:spLocks noGrp="1"/>
          </p:cNvSpPr>
          <p:nvPr>
            <p:ph type="body" idx="1"/>
          </p:nvPr>
        </p:nvSpPr>
        <p:spPr>
          <a:xfrm>
            <a:off x="731520" y="4620578"/>
            <a:ext cx="5852160" cy="3780472"/>
          </a:xfrm>
          <a:prstGeom prst="rect">
            <a:avLst/>
          </a:prstGeom>
          <a:noFill/>
          <a:ln>
            <a:noFill/>
          </a:ln>
        </p:spPr>
        <p:txBody>
          <a:bodyPr spcFirstLastPara="1" wrap="square" lIns="95616" tIns="47795" rIns="95616" bIns="47795" anchor="t" anchorCtr="0">
            <a:noAutofit/>
          </a:bodyPr>
          <a:lstStyle/>
          <a:p>
            <a:pPr marL="0" indent="0" defTabSz="949239">
              <a:lnSpc>
                <a:spcPct val="115000"/>
              </a:lnSpc>
              <a:buClr>
                <a:schemeClr val="dk1"/>
              </a:buClr>
              <a:buSzPts val="1100"/>
              <a:defRPr/>
            </a:pPr>
            <a:r>
              <a:rPr lang="en-US" b="1" baseline="0" dirty="0" smtClean="0"/>
              <a:t>-TN has the highest incarceration rate of any state in our country.</a:t>
            </a:r>
          </a:p>
          <a:p>
            <a:pPr marL="0" indent="0" defTabSz="949239">
              <a:lnSpc>
                <a:spcPct val="115000"/>
              </a:lnSpc>
              <a:buClr>
                <a:schemeClr val="dk1"/>
              </a:buClr>
              <a:buSzPts val="1100"/>
              <a:defRPr/>
            </a:pPr>
            <a:endParaRPr lang="en-US" b="1" baseline="0" dirty="0" smtClean="0"/>
          </a:p>
          <a:p>
            <a:pPr marL="0" indent="0">
              <a:lnSpc>
                <a:spcPct val="115000"/>
              </a:lnSpc>
              <a:buClr>
                <a:schemeClr val="dk1"/>
              </a:buClr>
              <a:buSzPts val="1100"/>
            </a:pPr>
            <a:r>
              <a:rPr lang="en-US" b="1" dirty="0" smtClean="0"/>
              <a:t>Of</a:t>
            </a:r>
            <a:r>
              <a:rPr lang="en-US" b="1" baseline="0" dirty="0" smtClean="0"/>
              <a:t> those injured, </a:t>
            </a:r>
            <a:r>
              <a:rPr lang="en-US" b="1" dirty="0" smtClean="0"/>
              <a:t>nearly 1/3</a:t>
            </a:r>
            <a:r>
              <a:rPr lang="en-US" b="1" baseline="0" dirty="0" smtClean="0"/>
              <a:t> report some involvement with the criminal justice system w</a:t>
            </a:r>
            <a:r>
              <a:rPr lang="en-US" b="1" dirty="0" smtClean="0"/>
              <a:t>ithin 5 years post TBI.</a:t>
            </a:r>
            <a:endParaRPr lang="en-US" b="1" baseline="0" dirty="0" smtClean="0"/>
          </a:p>
          <a:p>
            <a:pPr marL="0" indent="0" defTabSz="949239">
              <a:lnSpc>
                <a:spcPct val="115000"/>
              </a:lnSpc>
              <a:buClr>
                <a:schemeClr val="dk1"/>
              </a:buClr>
              <a:buSzPts val="1100"/>
              <a:defRPr/>
            </a:pPr>
            <a:r>
              <a:rPr lang="en-US" b="1" baseline="0" dirty="0" smtClean="0"/>
              <a:t>Within the Justice System, 41% of Juveniles and 50-80% of adults have sustained a TBI.</a:t>
            </a:r>
          </a:p>
          <a:p>
            <a:pPr marL="0" indent="0" defTabSz="949239">
              <a:lnSpc>
                <a:spcPct val="115000"/>
              </a:lnSpc>
              <a:buClr>
                <a:schemeClr val="dk1"/>
              </a:buClr>
              <a:buSzPts val="1100"/>
              <a:defRPr/>
            </a:pPr>
            <a:endParaRPr lang="en-US" b="1" baseline="0" dirty="0" smtClean="0"/>
          </a:p>
          <a:p>
            <a:pPr marL="0" indent="0" defTabSz="949239">
              <a:lnSpc>
                <a:spcPct val="115000"/>
              </a:lnSpc>
              <a:buSzPts val="1100"/>
              <a:defRPr/>
            </a:pPr>
            <a:r>
              <a:rPr lang="en-US" b="1" dirty="0">
                <a:solidFill>
                  <a:srgbClr val="000000"/>
                </a:solidFill>
              </a:rPr>
              <a:t>-Juveniles in adult prisons were 50 more likely to report being attacked with a weapon by staff and one</a:t>
            </a:r>
            <a:r>
              <a:rPr lang="en-US" dirty="0">
                <a:solidFill>
                  <a:srgbClr val="000000"/>
                </a:solidFill>
              </a:rPr>
              <a:t> </a:t>
            </a:r>
            <a:r>
              <a:rPr lang="en-US" b="1" dirty="0">
                <a:solidFill>
                  <a:srgbClr val="000000"/>
                </a:solidFill>
              </a:rPr>
              <a:t>in ten juveniles report being “beaten up” by staff.</a:t>
            </a:r>
          </a:p>
          <a:p>
            <a:pPr marL="0" indent="0">
              <a:lnSpc>
                <a:spcPct val="115000"/>
              </a:lnSpc>
              <a:buClr>
                <a:schemeClr val="dk1"/>
              </a:buClr>
              <a:buSzPts val="1100"/>
            </a:pPr>
            <a:r>
              <a:rPr lang="en-US" b="1" dirty="0" smtClean="0"/>
              <a:t>If you’re dealing with a juvenile</a:t>
            </a:r>
            <a:r>
              <a:rPr lang="en-US" b="1" baseline="0" dirty="0" smtClean="0"/>
              <a:t> getting out of the system, they need to be monitored and observed for TBI.</a:t>
            </a:r>
            <a:endParaRPr lang="en-US" b="1" dirty="0" smtClean="0"/>
          </a:p>
          <a:p>
            <a:pPr marL="0" indent="0">
              <a:lnSpc>
                <a:spcPct val="115000"/>
              </a:lnSpc>
              <a:buClr>
                <a:schemeClr val="dk1"/>
              </a:buClr>
              <a:buSzPts val="1100"/>
            </a:pPr>
            <a:endParaRPr lang="en-US" b="1" dirty="0" smtClean="0"/>
          </a:p>
          <a:p>
            <a:pPr marL="0" indent="0">
              <a:lnSpc>
                <a:spcPct val="115000"/>
              </a:lnSpc>
              <a:buClr>
                <a:schemeClr val="dk1"/>
              </a:buClr>
              <a:buSzPts val="1100"/>
            </a:pPr>
            <a:endParaRPr lang="en-US" b="1" dirty="0" smtClean="0"/>
          </a:p>
          <a:p>
            <a:pPr marL="0" indent="0">
              <a:lnSpc>
                <a:spcPct val="115000"/>
              </a:lnSpc>
              <a:buClr>
                <a:schemeClr val="dk1"/>
              </a:buClr>
              <a:buSzPts val="1100"/>
            </a:pPr>
            <a:r>
              <a:rPr lang="en-US" b="1" dirty="0" smtClean="0"/>
              <a:t>Incarceration</a:t>
            </a:r>
            <a:r>
              <a:rPr lang="en-US" dirty="0" smtClean="0"/>
              <a:t> </a:t>
            </a:r>
            <a:r>
              <a:rPr lang="en-US" dirty="0"/>
              <a:t>- </a:t>
            </a:r>
            <a:r>
              <a:rPr lang="en-US" b="1" dirty="0">
                <a:solidFill>
                  <a:srgbClr val="222222"/>
                </a:solidFill>
                <a:latin typeface="Roboto"/>
                <a:ea typeface="Roboto"/>
                <a:cs typeface="Roboto"/>
                <a:sym typeface="Roboto"/>
              </a:rPr>
              <a:t>Tennessee</a:t>
            </a:r>
            <a:r>
              <a:rPr lang="en-US" dirty="0">
                <a:solidFill>
                  <a:srgbClr val="222222"/>
                </a:solidFill>
                <a:latin typeface="Roboto"/>
                <a:ea typeface="Roboto"/>
                <a:cs typeface="Roboto"/>
                <a:sym typeface="Roboto"/>
              </a:rPr>
              <a:t> has an </a:t>
            </a:r>
            <a:r>
              <a:rPr lang="en-US" b="1" dirty="0">
                <a:solidFill>
                  <a:srgbClr val="222222"/>
                </a:solidFill>
                <a:latin typeface="Roboto"/>
                <a:ea typeface="Roboto"/>
                <a:cs typeface="Roboto"/>
                <a:sym typeface="Roboto"/>
              </a:rPr>
              <a:t>incarceration rate</a:t>
            </a:r>
            <a:r>
              <a:rPr lang="en-US" dirty="0">
                <a:solidFill>
                  <a:srgbClr val="222222"/>
                </a:solidFill>
                <a:latin typeface="Roboto"/>
                <a:ea typeface="Roboto"/>
                <a:cs typeface="Roboto"/>
                <a:sym typeface="Roboto"/>
              </a:rPr>
              <a:t> of </a:t>
            </a:r>
            <a:r>
              <a:rPr lang="en-US" b="1" dirty="0">
                <a:solidFill>
                  <a:srgbClr val="222222"/>
                </a:solidFill>
                <a:latin typeface="Roboto"/>
                <a:ea typeface="Roboto"/>
                <a:cs typeface="Roboto"/>
                <a:sym typeface="Roboto"/>
              </a:rPr>
              <a:t>853 per 100,000</a:t>
            </a:r>
            <a:r>
              <a:rPr lang="en-US" dirty="0">
                <a:solidFill>
                  <a:srgbClr val="222222"/>
                </a:solidFill>
                <a:latin typeface="Roboto"/>
                <a:ea typeface="Roboto"/>
                <a:cs typeface="Roboto"/>
                <a:sym typeface="Roboto"/>
              </a:rPr>
              <a:t> people (including prisons, jails, immigration </a:t>
            </a:r>
            <a:r>
              <a:rPr lang="en-US" b="1" dirty="0">
                <a:solidFill>
                  <a:srgbClr val="222222"/>
                </a:solidFill>
                <a:latin typeface="Roboto"/>
                <a:ea typeface="Roboto"/>
                <a:cs typeface="Roboto"/>
                <a:sym typeface="Roboto"/>
              </a:rPr>
              <a:t>detention</a:t>
            </a:r>
            <a:r>
              <a:rPr lang="en-US" dirty="0">
                <a:solidFill>
                  <a:srgbClr val="222222"/>
                </a:solidFill>
                <a:latin typeface="Roboto"/>
                <a:ea typeface="Roboto"/>
                <a:cs typeface="Roboto"/>
                <a:sym typeface="Roboto"/>
              </a:rPr>
              <a:t>, and </a:t>
            </a:r>
            <a:r>
              <a:rPr lang="en-US" b="1" dirty="0">
                <a:solidFill>
                  <a:srgbClr val="222222"/>
                </a:solidFill>
                <a:latin typeface="Roboto"/>
                <a:ea typeface="Roboto"/>
                <a:cs typeface="Roboto"/>
                <a:sym typeface="Roboto"/>
              </a:rPr>
              <a:t>juvenile justice</a:t>
            </a:r>
            <a:r>
              <a:rPr lang="en-US" dirty="0">
                <a:solidFill>
                  <a:srgbClr val="222222"/>
                </a:solidFill>
                <a:latin typeface="Roboto"/>
                <a:ea typeface="Roboto"/>
                <a:cs typeface="Roboto"/>
                <a:sym typeface="Roboto"/>
              </a:rPr>
              <a:t> facilities)</a:t>
            </a:r>
            <a:endParaRPr dirty="0">
              <a:solidFill>
                <a:srgbClr val="222222"/>
              </a:solidFill>
              <a:latin typeface="Roboto"/>
              <a:ea typeface="Roboto"/>
              <a:cs typeface="Roboto"/>
              <a:sym typeface="Roboto"/>
            </a:endParaRPr>
          </a:p>
          <a:p>
            <a:pPr marL="0" indent="0">
              <a:lnSpc>
                <a:spcPct val="115000"/>
              </a:lnSpc>
              <a:buClr>
                <a:schemeClr val="dk1"/>
              </a:buClr>
              <a:buSzPts val="1100"/>
            </a:pPr>
            <a:r>
              <a:rPr lang="en-US" dirty="0"/>
              <a:t>According to the CDC - </a:t>
            </a:r>
            <a:r>
              <a:rPr lang="en-US" b="1" dirty="0"/>
              <a:t>25-87%</a:t>
            </a:r>
            <a:r>
              <a:rPr lang="en-US" dirty="0"/>
              <a:t> of inmates report having experienced a head injury or TBI.</a:t>
            </a:r>
            <a:r>
              <a:rPr lang="en-US" dirty="0">
                <a:uFill>
                  <a:noFill/>
                </a:uFill>
                <a:hlinkClick r:id="rId3"/>
              </a:rPr>
              <a:t> </a:t>
            </a:r>
            <a:r>
              <a:rPr lang="en-US" u="sng" dirty="0">
                <a:solidFill>
                  <a:schemeClr val="hlink"/>
                </a:solidFill>
                <a:hlinkClick r:id="rId3"/>
              </a:rPr>
              <a:t>https://www.cdc.gov/traumaticbraininjury/pdf/Prisoner_TBI_Prof-a.pdf</a:t>
            </a:r>
            <a:endParaRPr u="sng" dirty="0">
              <a:solidFill>
                <a:schemeClr val="hlink"/>
              </a:solidFill>
            </a:endParaRPr>
          </a:p>
          <a:p>
            <a:pPr marL="0" indent="0">
              <a:lnSpc>
                <a:spcPct val="115000"/>
              </a:lnSpc>
              <a:buClr>
                <a:schemeClr val="dk1"/>
              </a:buClr>
              <a:buSzPts val="1100"/>
            </a:pPr>
            <a:r>
              <a:rPr lang="en-US" b="1" dirty="0"/>
              <a:t>Children and teenagers</a:t>
            </a:r>
            <a:r>
              <a:rPr lang="en-US" dirty="0"/>
              <a:t> who have been convicted of a crime are more likely to have had a pre-crime </a:t>
            </a:r>
            <a:r>
              <a:rPr lang="en-US" b="1" dirty="0"/>
              <a:t>TBI and/or some other kind of physical abuse</a:t>
            </a:r>
            <a:r>
              <a:rPr lang="en-US" dirty="0"/>
              <a:t>.</a:t>
            </a:r>
            <a:endParaRPr dirty="0"/>
          </a:p>
          <a:p>
            <a:pPr marL="0" indent="0">
              <a:lnSpc>
                <a:spcPct val="115000"/>
              </a:lnSpc>
              <a:buClr>
                <a:schemeClr val="dk1"/>
              </a:buClr>
              <a:buSzPts val="1100"/>
            </a:pPr>
            <a:r>
              <a:rPr lang="en-US" dirty="0"/>
              <a:t>close to </a:t>
            </a:r>
            <a:r>
              <a:rPr lang="en-US" u="sng" dirty="0" smtClean="0">
                <a:solidFill>
                  <a:schemeClr val="hlink"/>
                </a:solidFill>
                <a:hlinkClick r:id="rId4"/>
              </a:rPr>
              <a:t>http</a:t>
            </a:r>
            <a:r>
              <a:rPr lang="en-US" u="sng" dirty="0">
                <a:solidFill>
                  <a:schemeClr val="hlink"/>
                </a:solidFill>
                <a:hlinkClick r:id="rId4"/>
              </a:rPr>
              <a:t>://</a:t>
            </a:r>
            <a:r>
              <a:rPr lang="en-US" u="sng" dirty="0" smtClean="0">
                <a:solidFill>
                  <a:schemeClr val="hlink"/>
                </a:solidFill>
                <a:hlinkClick r:id="rId4"/>
              </a:rPr>
              <a:t>www.justicepolicy.org/images/upload/97-02_REP_RiskJuvenilesFace_JJ.pdf</a:t>
            </a:r>
            <a:r>
              <a:rPr lang="en-US" b="1" dirty="0" smtClean="0"/>
              <a:t>one</a:t>
            </a:r>
            <a:r>
              <a:rPr lang="en-US" dirty="0" smtClean="0"/>
              <a:t> </a:t>
            </a:r>
            <a:r>
              <a:rPr lang="en-US" b="1" dirty="0" smtClean="0"/>
              <a:t>in ten </a:t>
            </a:r>
            <a:r>
              <a:rPr lang="en-US" dirty="0" smtClean="0"/>
              <a:t>juveniles report being “beaten up” by staff.</a:t>
            </a:r>
          </a:p>
          <a:p>
            <a:pPr marL="0" indent="0">
              <a:lnSpc>
                <a:spcPct val="115000"/>
              </a:lnSpc>
              <a:buClr>
                <a:schemeClr val="dk1"/>
              </a:buClr>
              <a:buSzPts val="1100"/>
            </a:pPr>
            <a:r>
              <a:rPr lang="en-US" dirty="0" smtClean="0"/>
              <a:t>The </a:t>
            </a:r>
            <a:r>
              <a:rPr lang="en-US" b="1" dirty="0" smtClean="0"/>
              <a:t>juveniles in adult prison were also 50 percent more likely to report being attacked with a weapon</a:t>
            </a:r>
          </a:p>
          <a:p>
            <a:pPr marL="0" indent="0">
              <a:lnSpc>
                <a:spcPct val="115000"/>
              </a:lnSpc>
              <a:buClr>
                <a:schemeClr val="dk1"/>
              </a:buClr>
              <a:buSzPts val="1100"/>
            </a:pPr>
            <a:endParaRPr u="sng" dirty="0">
              <a:solidFill>
                <a:schemeClr val="hlink"/>
              </a:solidFill>
            </a:endParaRPr>
          </a:p>
          <a:p>
            <a:pPr marL="0" indent="0"/>
            <a:endParaRPr dirty="0"/>
          </a:p>
          <a:p>
            <a:pPr marL="0" indent="0"/>
            <a:endParaRPr dirty="0"/>
          </a:p>
          <a:p>
            <a:pPr marL="0" indent="0"/>
            <a:r>
              <a:rPr lang="en-US" dirty="0"/>
              <a:t>…(at end) “In fact, more than half of those individuals with TBI who reported an incarceration history were found to belong to FOUR or more vulnerable groups.”</a:t>
            </a:r>
            <a:endParaRPr dirty="0"/>
          </a:p>
          <a:p>
            <a:pPr marL="0" indent="0"/>
            <a:r>
              <a:rPr lang="en-US" u="sng" dirty="0">
                <a:solidFill>
                  <a:schemeClr val="hlink"/>
                </a:solidFill>
                <a:hlinkClick r:id="rId5"/>
              </a:rPr>
              <a:t>https://www.freeimages.com/photo/contemplate-1225745</a:t>
            </a:r>
            <a:endParaRPr dirty="0"/>
          </a:p>
          <a:p>
            <a:pPr marL="0" indent="0"/>
            <a:endParaRPr dirty="0"/>
          </a:p>
          <a:p>
            <a:pPr marL="0" indent="0"/>
            <a:endParaRPr dirty="0"/>
          </a:p>
        </p:txBody>
      </p:sp>
      <p:sp>
        <p:nvSpPr>
          <p:cNvPr id="966" name="Google Shape;966;p50:notes"/>
          <p:cNvSpPr txBox="1">
            <a:spLocks noGrp="1"/>
          </p:cNvSpPr>
          <p:nvPr>
            <p:ph type="sldNum" idx="12"/>
          </p:nvPr>
        </p:nvSpPr>
        <p:spPr>
          <a:xfrm>
            <a:off x="4143587" y="9119473"/>
            <a:ext cx="3169920" cy="481728"/>
          </a:xfrm>
          <a:prstGeom prst="rect">
            <a:avLst/>
          </a:prstGeom>
          <a:noFill/>
          <a:ln>
            <a:noFill/>
          </a:ln>
        </p:spPr>
        <p:txBody>
          <a:bodyPr spcFirstLastPara="1" wrap="square" lIns="95616" tIns="47795" rIns="95616" bIns="47795" anchor="b" anchorCtr="0">
            <a:noAutofit/>
          </a:bodyPr>
          <a:lstStyle/>
          <a:p>
            <a:pPr algn="r">
              <a:buSzPts val="1400"/>
            </a:pPr>
            <a:fld id="{00000000-1234-1234-1234-123412341234}" type="slidenum">
              <a:rPr lang="en-US"/>
              <a:pPr algn="r">
                <a:buSzPts val="1400"/>
              </a:pPr>
              <a:t>9</a:t>
            </a:fld>
            <a:endParaRPr/>
          </a:p>
        </p:txBody>
      </p:sp>
    </p:spTree>
    <p:extLst>
      <p:ext uri="{BB962C8B-B14F-4D97-AF65-F5344CB8AC3E}">
        <p14:creationId xmlns:p14="http://schemas.microsoft.com/office/powerpoint/2010/main" val="2415431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to 20% of patients with TBI develop a new substance use disorder after injury.</a:t>
            </a:r>
          </a:p>
          <a:p>
            <a:r>
              <a:rPr lang="en-US" b="1" dirty="0"/>
              <a:t>It’s all connected and tangled together.  Even though everyone doesn’t experience each of these problems – they’re all precursors or results of brain injury.  </a:t>
            </a:r>
          </a:p>
          <a:p>
            <a:endParaRPr lang="en-US" dirty="0"/>
          </a:p>
          <a:p>
            <a:r>
              <a:rPr lang="en-US" dirty="0"/>
              <a:t> </a:t>
            </a:r>
            <a:r>
              <a:rPr lang="en-US" dirty="0" smtClean="0">
                <a:hlinkClick r:id="rId3"/>
              </a:rPr>
              <a:t>https://www.practiceupdate.com/content/opioid-use-among-individuals-with-traumatic-brain-injury/88168</a:t>
            </a:r>
            <a:endParaRPr lang="en-US" dirty="0" smtClean="0"/>
          </a:p>
          <a:p>
            <a:r>
              <a:rPr lang="en-US" dirty="0"/>
              <a:t>A survey of health plan participants found that people with TBI who had no evidence of SUD a year prior to injury had a 4 times the odds of substance abuse within a year post-injury. And 2-3 years after a little under 2% </a:t>
            </a:r>
            <a:r>
              <a:rPr lang="en-US" dirty="0" smtClean="0">
                <a:hlinkClick r:id="rId4"/>
              </a:rPr>
              <a:t>https://www.liebertpub.com/doi/10.1089/neu.2019.6451</a:t>
            </a:r>
            <a:endParaRPr lang="en-US" dirty="0"/>
          </a:p>
          <a:p>
            <a:endParaRPr lang="en-US" dirty="0"/>
          </a:p>
        </p:txBody>
      </p:sp>
      <p:sp>
        <p:nvSpPr>
          <p:cNvPr id="4" name="Slide Number Placeholder 3"/>
          <p:cNvSpPr>
            <a:spLocks noGrp="1"/>
          </p:cNvSpPr>
          <p:nvPr>
            <p:ph type="sldNum" sz="quarter" idx="10"/>
          </p:nvPr>
        </p:nvSpPr>
        <p:spPr/>
        <p:txBody>
          <a:bodyPr/>
          <a:lstStyle/>
          <a:p>
            <a:pPr defTabSz="874075">
              <a:defRPr/>
            </a:pPr>
            <a:fld id="{B2E8FD9B-1550-434C-AF71-DF99ACD27245}" type="slidenum">
              <a:rPr lang="en-US" sz="1300"/>
              <a:pPr defTabSz="874075">
                <a:defRPr/>
              </a:pPr>
              <a:t>11</a:t>
            </a:fld>
            <a:endParaRPr lang="en-US" sz="1300"/>
          </a:p>
        </p:txBody>
      </p:sp>
    </p:spTree>
    <p:extLst>
      <p:ext uri="{BB962C8B-B14F-4D97-AF65-F5344CB8AC3E}">
        <p14:creationId xmlns:p14="http://schemas.microsoft.com/office/powerpoint/2010/main" val="93917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7"/>
        <p:cNvGrpSpPr/>
        <p:nvPr/>
      </p:nvGrpSpPr>
      <p:grpSpPr>
        <a:xfrm>
          <a:off x="0" y="0"/>
          <a:ext cx="0" cy="0"/>
          <a:chOff x="0" y="0"/>
          <a:chExt cx="0" cy="0"/>
        </a:xfrm>
      </p:grpSpPr>
      <p:sp>
        <p:nvSpPr>
          <p:cNvPr id="178" name="Google Shape;178;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1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39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0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0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10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0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10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0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10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p10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0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0" name="Google Shape;130;p10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p10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0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7" name="Google Shape;137;p10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0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p11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1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0770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9"/>
        <p:cNvGrpSpPr/>
        <p:nvPr/>
      </p:nvGrpSpPr>
      <p:grpSpPr>
        <a:xfrm>
          <a:off x="0" y="0"/>
          <a:ext cx="0" cy="0"/>
          <a:chOff x="0" y="0"/>
          <a:chExt cx="0" cy="0"/>
        </a:xfrm>
      </p:grpSpPr>
      <p:sp>
        <p:nvSpPr>
          <p:cNvPr id="160" name="Google Shape;160;p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2" name="Google Shape;162;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
        <p:cNvGrpSpPr/>
        <p:nvPr/>
      </p:nvGrpSpPr>
      <p:grpSpPr>
        <a:xfrm>
          <a:off x="0" y="0"/>
          <a:ext cx="0" cy="0"/>
          <a:chOff x="0" y="0"/>
          <a:chExt cx="0" cy="0"/>
        </a:xfrm>
      </p:grpSpPr>
      <p:sp>
        <p:nvSpPr>
          <p:cNvPr id="166" name="Google Shape;166;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1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1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4" name="Google Shape;174;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1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2"/>
        <p:cNvGrpSpPr/>
        <p:nvPr/>
      </p:nvGrpSpPr>
      <p:grpSpPr>
        <a:xfrm>
          <a:off x="0" y="0"/>
          <a:ext cx="0" cy="0"/>
          <a:chOff x="0" y="0"/>
          <a:chExt cx="0" cy="0"/>
        </a:xfrm>
      </p:grpSpPr>
      <p:sp>
        <p:nvSpPr>
          <p:cNvPr id="203" name="Google Shape;203;p1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5" name="Google Shape;205;p1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6" name="Google Shape;206;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
        <p:cNvGrpSpPr/>
        <p:nvPr/>
      </p:nvGrpSpPr>
      <p:grpSpPr>
        <a:xfrm>
          <a:off x="0" y="0"/>
          <a:ext cx="0" cy="0"/>
          <a:chOff x="0" y="0"/>
          <a:chExt cx="0" cy="0"/>
        </a:xfrm>
      </p:grpSpPr>
      <p:sp>
        <p:nvSpPr>
          <p:cNvPr id="210" name="Google Shape;210;p1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2" name="Google Shape;212;p1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3" name="Google Shape;213;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1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p1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1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70A0F9-7F76-4046-A842-DE6334095B0E}"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499237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70A0F9-7F76-4046-A842-DE6334095B0E}"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867083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170A0F9-7F76-4046-A842-DE6334095B0E}"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95933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70A0F9-7F76-4046-A842-DE6334095B0E}"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1431622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70A0F9-7F76-4046-A842-DE6334095B0E}" type="datetimeFigureOut">
              <a:rPr lang="en-US" smtClean="0"/>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311200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70A0F9-7F76-4046-A842-DE6334095B0E}" type="datetimeFigureOut">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3774774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0A0F9-7F76-4046-A842-DE6334095B0E}" type="datetimeFigureOut">
              <a:rPr lang="en-US" smtClean="0"/>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2110739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70A0F9-7F76-4046-A842-DE6334095B0E}"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2103974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70A0F9-7F76-4046-A842-DE6334095B0E}"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161324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70A0F9-7F76-4046-A842-DE6334095B0E}"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81928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70A0F9-7F76-4046-A842-DE6334095B0E}"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81B6-4EDE-494F-B821-903393B16982}" type="slidenum">
              <a:rPr lang="en-US" smtClean="0"/>
              <a:t>‹#›</a:t>
            </a:fld>
            <a:endParaRPr lang="en-US"/>
          </a:p>
        </p:txBody>
      </p:sp>
    </p:spTree>
    <p:extLst>
      <p:ext uri="{BB962C8B-B14F-4D97-AF65-F5344CB8AC3E}">
        <p14:creationId xmlns:p14="http://schemas.microsoft.com/office/powerpoint/2010/main" val="1213481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96333281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51424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89572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91439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18514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71131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3227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0079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75716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64814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217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7" r:id="rId5"/>
    <p:sldLayoutId id="2147483668" r:id="rId6"/>
    <p:sldLayoutId id="2147483669" r:id="rId7"/>
    <p:sldLayoutId id="2147483670" r:id="rId8"/>
    <p:sldLayoutId id="214748371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5" name="Google Shape;155;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0A0F9-7F76-4046-A842-DE6334095B0E}" type="datetimeFigureOut">
              <a:rPr lang="en-US" smtClean="0"/>
              <a:t>12/14/2022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E81B6-4EDE-494F-B821-903393B16982}" type="slidenum">
              <a:rPr lang="en-US" smtClean="0"/>
              <a:t>‹#›</a:t>
            </a:fld>
            <a:endParaRPr lang="en-US"/>
          </a:p>
        </p:txBody>
      </p:sp>
    </p:spTree>
    <p:extLst>
      <p:ext uri="{BB962C8B-B14F-4D97-AF65-F5344CB8AC3E}">
        <p14:creationId xmlns:p14="http://schemas.microsoft.com/office/powerpoint/2010/main" val="70783705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6007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3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youtube.com/channel/UC5NeDDc1pzWyt0YKDHx015A/videos" TargetMode="External"/><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80" name="Google Shape;480;p1"/>
          <p:cNvSpPr txBox="1"/>
          <p:nvPr/>
        </p:nvSpPr>
        <p:spPr>
          <a:xfrm>
            <a:off x="2372998" y="3878102"/>
            <a:ext cx="4364133"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06060"/>
                </a:solidFill>
                <a:latin typeface="Lato"/>
                <a:ea typeface="Lato"/>
                <a:cs typeface="Lato"/>
                <a:sym typeface="Lato"/>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0606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60606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606060"/>
              </a:solidFill>
              <a:latin typeface="Calibri"/>
              <a:ea typeface="Calibri"/>
              <a:cs typeface="Calibri"/>
              <a:sym typeface="Calibri"/>
            </a:endParaRPr>
          </a:p>
        </p:txBody>
      </p:sp>
      <p:pic>
        <p:nvPicPr>
          <p:cNvPr id="481" name="Google Shape;481;p1"/>
          <p:cNvPicPr preferRelativeResize="0"/>
          <p:nvPr/>
        </p:nvPicPr>
        <p:blipFill rotWithShape="1">
          <a:blip r:embed="rId3">
            <a:alphaModFix/>
          </a:blip>
          <a:srcRect t="63832" b="21904"/>
          <a:stretch/>
        </p:blipFill>
        <p:spPr>
          <a:xfrm rot="-5400000" flipH="1">
            <a:off x="-4913458" y="2332844"/>
            <a:ext cx="11303321" cy="1499269"/>
          </a:xfrm>
          <a:prstGeom prst="rect">
            <a:avLst/>
          </a:prstGeom>
          <a:noFill/>
          <a:ln>
            <a:noFill/>
          </a:ln>
        </p:spPr>
      </p:pic>
      <p:sp>
        <p:nvSpPr>
          <p:cNvPr id="482" name="Google Shape;482;p1"/>
          <p:cNvSpPr txBox="1"/>
          <p:nvPr/>
        </p:nvSpPr>
        <p:spPr>
          <a:xfrm>
            <a:off x="1487838" y="2020095"/>
            <a:ext cx="9801316" cy="882637"/>
          </a:xfrm>
          <a:prstGeom prst="rect">
            <a:avLst/>
          </a:prstGeom>
          <a:solidFill>
            <a:schemeClr val="lt1"/>
          </a:solidFill>
          <a:ln>
            <a:noFill/>
          </a:ln>
        </p:spPr>
        <p:txBody>
          <a:bodyPr spcFirstLastPara="1" wrap="square" lIns="91425" tIns="45700" rIns="91425" bIns="45700" anchor="t" anchorCtr="0">
            <a:spAutoFit/>
          </a:bodyPr>
          <a:lstStyle/>
          <a:p>
            <a:pPr lvl="0" algn="ctr">
              <a:lnSpc>
                <a:spcPct val="107000"/>
              </a:lnSpc>
              <a:buSzPts val="3600"/>
            </a:pPr>
            <a:r>
              <a:rPr lang="en-US" sz="4800" b="1" i="0" u="none" strike="noStrike" cap="none" dirty="0" smtClean="0">
                <a:solidFill>
                  <a:schemeClr val="dk1"/>
                </a:solidFill>
                <a:latin typeface="Calibri" panose="020F0502020204030204" pitchFamily="34" charset="0"/>
                <a:ea typeface="Open Sans" panose="020B0604020202020204" charset="0"/>
                <a:cs typeface="Calibri" panose="020F0502020204030204" pitchFamily="34" charset="0"/>
                <a:sym typeface="Calibri"/>
              </a:rPr>
              <a:t>Concussion Screening</a:t>
            </a:r>
            <a:endParaRPr sz="4800" b="1" i="0" u="none" strike="noStrike" cap="none" dirty="0">
              <a:solidFill>
                <a:schemeClr val="dk1"/>
              </a:solidFill>
              <a:latin typeface="Calibri" panose="020F0502020204030204" pitchFamily="34" charset="0"/>
              <a:ea typeface="Open Sans" panose="020B0604020202020204" charset="0"/>
              <a:cs typeface="Calibri" panose="020F0502020204030204" pitchFamily="34" charset="0"/>
              <a:sym typeface="Calibri"/>
            </a:endParaRPr>
          </a:p>
        </p:txBody>
      </p:sp>
      <p:sp>
        <p:nvSpPr>
          <p:cNvPr id="484" name="Google Shape;484;p1"/>
          <p:cNvSpPr txBox="1"/>
          <p:nvPr/>
        </p:nvSpPr>
        <p:spPr>
          <a:xfrm>
            <a:off x="1889374" y="4946205"/>
            <a:ext cx="4847757" cy="707846"/>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dirty="0" smtClean="0">
                <a:solidFill>
                  <a:schemeClr val="tx1"/>
                </a:solidFill>
                <a:latin typeface="Calibri" panose="020F0502020204030204" pitchFamily="34" charset="0"/>
                <a:ea typeface="Open Sans" panose="020B0604020202020204" charset="0"/>
                <a:cs typeface="Calibri" panose="020F0502020204030204" pitchFamily="34" charset="0"/>
                <a:sym typeface="Calibri"/>
              </a:rPr>
              <a:t>Wendy Ellmo MS CCC/SLP, BCNCDS, CBHC</a:t>
            </a:r>
            <a:endParaRPr lang="en-US" sz="2000" b="0" i="0" u="none" strike="noStrike" cap="none" dirty="0" smtClean="0">
              <a:solidFill>
                <a:schemeClr val="tx1"/>
              </a:solidFill>
              <a:latin typeface="Calibri" panose="020F0502020204030204" pitchFamily="34" charset="0"/>
              <a:ea typeface="Open Sans" panose="020B0604020202020204" charset="0"/>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r>
              <a:rPr lang="en-US" sz="2000" dirty="0" smtClean="0">
                <a:solidFill>
                  <a:schemeClr val="tx1"/>
                </a:solidFill>
                <a:latin typeface="Calibri" panose="020F0502020204030204" pitchFamily="34" charset="0"/>
                <a:ea typeface="Open Sans" panose="020B0604020202020204" charset="0"/>
                <a:cs typeface="Calibri" panose="020F0502020204030204" pitchFamily="34" charset="0"/>
                <a:sym typeface="Calibri"/>
              </a:rPr>
              <a:t>Brain Injury Specialist</a:t>
            </a:r>
          </a:p>
        </p:txBody>
      </p:sp>
      <p:pic>
        <p:nvPicPr>
          <p:cNvPr id="485" name="Google Shape;485;p1"/>
          <p:cNvPicPr preferRelativeResize="0"/>
          <p:nvPr/>
        </p:nvPicPr>
        <p:blipFill rotWithShape="1">
          <a:blip r:embed="rId4">
            <a:alphaModFix/>
          </a:blip>
          <a:srcRect/>
          <a:stretch/>
        </p:blipFill>
        <p:spPr>
          <a:xfrm>
            <a:off x="8331501" y="4525869"/>
            <a:ext cx="3164098" cy="1548518"/>
          </a:xfrm>
          <a:prstGeom prst="rect">
            <a:avLst/>
          </a:prstGeom>
          <a:solidFill>
            <a:schemeClr val="bg1"/>
          </a:solid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1544"/>
          <a:stretch/>
        </p:blipFill>
        <p:spPr>
          <a:xfrm>
            <a:off x="2806195" y="800279"/>
            <a:ext cx="9044809" cy="57919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693"/>
            <a:ext cx="2806195" cy="2104646"/>
          </a:xfrm>
          <a:prstGeom prst="rect">
            <a:avLst/>
          </a:prstGeom>
        </p:spPr>
      </p:pic>
    </p:spTree>
    <p:extLst>
      <p:ext uri="{BB962C8B-B14F-4D97-AF65-F5344CB8AC3E}">
        <p14:creationId xmlns:p14="http://schemas.microsoft.com/office/powerpoint/2010/main" val="417026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6602" y="9567"/>
            <a:ext cx="7418415" cy="774174"/>
          </a:xfr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Autofit/>
          </a:bodyPr>
          <a:lstStyle/>
          <a:p>
            <a:pPr algn="l"/>
            <a:r>
              <a:rPr lang="en-US" sz="4000" b="1" dirty="0" smtClean="0">
                <a:solidFill>
                  <a:schemeClr val="bg1"/>
                </a:solidFill>
                <a:latin typeface="Calibri" panose="020F0502020204030204" pitchFamily="34" charset="0"/>
                <a:ea typeface="Open Sans Light" panose="020B0306030504020204" pitchFamily="34" charset="0"/>
                <a:cs typeface="Calibri" panose="020F0502020204030204" pitchFamily="34" charset="0"/>
              </a:rPr>
              <a:t>Downstream Consequences of TBI</a:t>
            </a:r>
            <a:endParaRPr lang="en-US" sz="4000" b="1"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graphicFrame>
        <p:nvGraphicFramePr>
          <p:cNvPr id="6" name="Diagram 5"/>
          <p:cNvGraphicFramePr/>
          <p:nvPr>
            <p:extLst>
              <p:ext uri="{D42A27DB-BD31-4B8C-83A1-F6EECF244321}">
                <p14:modId xmlns:p14="http://schemas.microsoft.com/office/powerpoint/2010/main" val="1829511825"/>
              </p:ext>
            </p:extLst>
          </p:nvPr>
        </p:nvGraphicFramePr>
        <p:xfrm>
          <a:off x="1026160" y="924560"/>
          <a:ext cx="10078720" cy="5849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5456438" y="2904565"/>
            <a:ext cx="1398745" cy="1748431"/>
          </a:xfrm>
          <a:prstGeom prst="rect">
            <a:avLst/>
          </a:prstGeom>
        </p:spPr>
      </p:pic>
      <p:pic>
        <p:nvPicPr>
          <p:cNvPr id="5" name="Picture 4"/>
          <p:cNvPicPr>
            <a:picLocks noChangeAspect="1"/>
          </p:cNvPicPr>
          <p:nvPr/>
        </p:nvPicPr>
        <p:blipFill>
          <a:blip r:embed="rId8"/>
          <a:stretch>
            <a:fillRect/>
          </a:stretch>
        </p:blipFill>
        <p:spPr>
          <a:xfrm>
            <a:off x="10294248" y="3387268"/>
            <a:ext cx="622913" cy="778641"/>
          </a:xfrm>
          <a:prstGeom prst="rect">
            <a:avLst/>
          </a:prstGeom>
        </p:spPr>
      </p:pic>
      <p:pic>
        <p:nvPicPr>
          <p:cNvPr id="4" name="Picture 3"/>
          <p:cNvPicPr>
            <a:picLocks noChangeAspect="1"/>
          </p:cNvPicPr>
          <p:nvPr/>
        </p:nvPicPr>
        <p:blipFill>
          <a:blip r:embed="rId9"/>
          <a:stretch>
            <a:fillRect/>
          </a:stretch>
        </p:blipFill>
        <p:spPr>
          <a:xfrm>
            <a:off x="1445220" y="3391650"/>
            <a:ext cx="621846" cy="774259"/>
          </a:xfrm>
          <a:prstGeom prst="rect">
            <a:avLst/>
          </a:prstGeom>
        </p:spPr>
      </p:pic>
    </p:spTree>
    <p:extLst>
      <p:ext uri="{BB962C8B-B14F-4D97-AF65-F5344CB8AC3E}">
        <p14:creationId xmlns:p14="http://schemas.microsoft.com/office/powerpoint/2010/main" val="22075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058" y="195299"/>
            <a:ext cx="8438182" cy="792126"/>
          </a:xfrm>
        </p:spPr>
        <p:txBody>
          <a:bodyPr>
            <a:normAutofit fontScale="90000"/>
          </a:bodyPr>
          <a:lstStyle/>
          <a:p>
            <a:r>
              <a:rPr lang="en-US" sz="4000" b="1" dirty="0" smtClean="0">
                <a:solidFill>
                  <a:srgbClr val="1D5EAC"/>
                </a:solidFill>
              </a:rPr>
              <a:t>Screening for Prior History of Brain Injury</a:t>
            </a:r>
            <a:endParaRPr lang="en-US" sz="4000" b="1" dirty="0">
              <a:solidFill>
                <a:srgbClr val="1D5EAC"/>
              </a:solidFill>
            </a:endParaRPr>
          </a:p>
        </p:txBody>
      </p:sp>
      <p:pic>
        <p:nvPicPr>
          <p:cNvPr id="5" name="Picture Placeholder 4"/>
          <p:cNvPicPr>
            <a:picLocks noGrp="1" noChangeAspect="1"/>
          </p:cNvPicPr>
          <p:nvPr>
            <p:ph type="pic" idx="2"/>
          </p:nvPr>
        </p:nvPicPr>
        <p:blipFill>
          <a:blip r:embed="rId2">
            <a:extLst>
              <a:ext uri="{28A0092B-C50C-407E-A947-70E740481C1C}">
                <a14:useLocalDpi xmlns:a14="http://schemas.microsoft.com/office/drawing/2010/main" val="0"/>
              </a:ext>
            </a:extLst>
          </a:blip>
          <a:srcRect l="388" r="388"/>
          <a:stretch>
            <a:fillRect/>
          </a:stretch>
        </p:blipFill>
        <p:spPr>
          <a:xfrm>
            <a:off x="5071730" y="1096090"/>
            <a:ext cx="6858000" cy="5415139"/>
          </a:xfrm>
          <a:ln>
            <a:solidFill>
              <a:schemeClr val="tx1"/>
            </a:solidFill>
          </a:ln>
        </p:spPr>
      </p:pic>
      <p:sp>
        <p:nvSpPr>
          <p:cNvPr id="4" name="Text Placeholder 3"/>
          <p:cNvSpPr>
            <a:spLocks noGrp="1"/>
          </p:cNvSpPr>
          <p:nvPr>
            <p:ph type="body" idx="1"/>
          </p:nvPr>
        </p:nvSpPr>
        <p:spPr>
          <a:xfrm>
            <a:off x="254997" y="1574555"/>
            <a:ext cx="4561552" cy="3811588"/>
          </a:xfrm>
        </p:spPr>
        <p:txBody>
          <a:bodyPr>
            <a:normAutofit/>
          </a:bodyPr>
          <a:lstStyle/>
          <a:p>
            <a:r>
              <a:rPr lang="en-US" sz="2400" b="1" dirty="0" smtClean="0"/>
              <a:t>Ohio State University</a:t>
            </a:r>
          </a:p>
          <a:p>
            <a:r>
              <a:rPr lang="en-US" sz="2400" b="1" dirty="0" smtClean="0"/>
              <a:t>TBI Identification Method</a:t>
            </a:r>
          </a:p>
          <a:p>
            <a:endParaRPr lang="en-US" sz="2400" b="1" dirty="0" smtClean="0"/>
          </a:p>
          <a:p>
            <a:pPr marL="571500" indent="-342900">
              <a:buFont typeface="Arial" panose="020B0604020202020204" pitchFamily="34" charset="0"/>
              <a:buChar char="•"/>
            </a:pPr>
            <a:r>
              <a:rPr lang="en-US" sz="2400" dirty="0" smtClean="0"/>
              <a:t>Can be administered with minimal training</a:t>
            </a:r>
          </a:p>
          <a:p>
            <a:pPr marL="571500" indent="-342900">
              <a:buFont typeface="Arial" panose="020B0604020202020204" pitchFamily="34" charset="0"/>
              <a:buChar char="•"/>
            </a:pPr>
            <a:r>
              <a:rPr lang="en-US" sz="2400" dirty="0" smtClean="0"/>
              <a:t>Takes about 5 minutes</a:t>
            </a:r>
          </a:p>
          <a:p>
            <a:pPr marL="571500" indent="-342900">
              <a:buFont typeface="Arial" panose="020B0604020202020204" pitchFamily="34" charset="0"/>
              <a:buChar char="•"/>
            </a:pPr>
            <a:r>
              <a:rPr lang="en-US" sz="2400" dirty="0" smtClean="0"/>
              <a:t>Used in a variety of settings</a:t>
            </a:r>
            <a:endParaRPr lang="en-US" sz="2400" dirty="0"/>
          </a:p>
        </p:txBody>
      </p:sp>
    </p:spTree>
    <p:extLst>
      <p:ext uri="{BB962C8B-B14F-4D97-AF65-F5344CB8AC3E}">
        <p14:creationId xmlns:p14="http://schemas.microsoft.com/office/powerpoint/2010/main" val="3906072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0" y="1154342"/>
            <a:ext cx="7079768" cy="5335584"/>
          </a:xfrm>
          <a:prstGeom prst="rect">
            <a:avLst/>
          </a:prstGeom>
          <a:ln>
            <a:solidFill>
              <a:srgbClr val="1D5EAC"/>
            </a:solidFill>
          </a:ln>
        </p:spPr>
      </p:pic>
      <p:pic>
        <p:nvPicPr>
          <p:cNvPr id="5" name="Picture Placeholder 4"/>
          <p:cNvPicPr>
            <a:picLocks noGrp="1" noChangeAspect="1"/>
          </p:cNvPicPr>
          <p:nvPr>
            <p:ph type="pic" idx="2"/>
          </p:nvPr>
        </p:nvPicPr>
        <p:blipFill>
          <a:blip r:embed="rId3">
            <a:extLst>
              <a:ext uri="{28A0092B-C50C-407E-A947-70E740481C1C}">
                <a14:useLocalDpi xmlns:a14="http://schemas.microsoft.com/office/drawing/2010/main" val="0"/>
              </a:ext>
            </a:extLst>
          </a:blip>
          <a:srcRect l="388" r="388"/>
          <a:stretch>
            <a:fillRect/>
          </a:stretch>
        </p:blipFill>
        <p:spPr>
          <a:xfrm>
            <a:off x="4281174" y="987425"/>
            <a:ext cx="2851146" cy="2251291"/>
          </a:xfrm>
          <a:ln>
            <a:solidFill>
              <a:schemeClr val="tx1"/>
            </a:solidFill>
          </a:ln>
        </p:spPr>
      </p:pic>
      <p:sp>
        <p:nvSpPr>
          <p:cNvPr id="4" name="Text Placeholder 3"/>
          <p:cNvSpPr>
            <a:spLocks noGrp="1"/>
          </p:cNvSpPr>
          <p:nvPr>
            <p:ph type="body" idx="1"/>
          </p:nvPr>
        </p:nvSpPr>
        <p:spPr>
          <a:xfrm>
            <a:off x="254997" y="1574555"/>
            <a:ext cx="4561552" cy="3811588"/>
          </a:xfrm>
        </p:spPr>
        <p:txBody>
          <a:bodyPr>
            <a:normAutofit fontScale="92500" lnSpcReduction="10000"/>
          </a:bodyPr>
          <a:lstStyle/>
          <a:p>
            <a:r>
              <a:rPr lang="en-US" sz="2400" b="1" dirty="0" smtClean="0"/>
              <a:t>Ohio State University</a:t>
            </a:r>
          </a:p>
          <a:p>
            <a:r>
              <a:rPr lang="en-US" sz="2400" b="1" dirty="0" smtClean="0"/>
              <a:t>TBI Identification Method –</a:t>
            </a:r>
          </a:p>
          <a:p>
            <a:r>
              <a:rPr lang="en-US" sz="2400" b="1" dirty="0" smtClean="0">
                <a:solidFill>
                  <a:srgbClr val="FF0000"/>
                </a:solidFill>
              </a:rPr>
              <a:t>MODIFIED to include ABI:</a:t>
            </a:r>
          </a:p>
          <a:p>
            <a:endParaRPr lang="en-US" sz="2400" b="1" dirty="0" smtClean="0">
              <a:solidFill>
                <a:srgbClr val="FF0000"/>
              </a:solidFill>
            </a:endParaRPr>
          </a:p>
          <a:p>
            <a:pPr marL="571500" indent="-342900">
              <a:buFont typeface="Arial" panose="020B0604020202020204" pitchFamily="34" charset="0"/>
              <a:buChar char="•"/>
            </a:pPr>
            <a:r>
              <a:rPr lang="en-US" sz="2400" b="1" dirty="0" smtClean="0">
                <a:solidFill>
                  <a:srgbClr val="5D1BB5"/>
                </a:solidFill>
              </a:rPr>
              <a:t>Stroke</a:t>
            </a:r>
          </a:p>
          <a:p>
            <a:pPr marL="571500" indent="-342900">
              <a:buFont typeface="Arial" panose="020B0604020202020204" pitchFamily="34" charset="0"/>
              <a:buChar char="•"/>
            </a:pPr>
            <a:r>
              <a:rPr lang="en-US" sz="2400" b="1" dirty="0" smtClean="0">
                <a:solidFill>
                  <a:srgbClr val="5D1BB5"/>
                </a:solidFill>
              </a:rPr>
              <a:t>Loss of Oxygen</a:t>
            </a:r>
          </a:p>
          <a:p>
            <a:pPr marL="571500" indent="-342900">
              <a:buFont typeface="Arial" panose="020B0604020202020204" pitchFamily="34" charset="0"/>
              <a:buChar char="•"/>
            </a:pPr>
            <a:r>
              <a:rPr lang="en-US" sz="2400" b="1" dirty="0" smtClean="0">
                <a:solidFill>
                  <a:srgbClr val="5D1BB5"/>
                </a:solidFill>
              </a:rPr>
              <a:t>Infection</a:t>
            </a:r>
          </a:p>
          <a:p>
            <a:pPr marL="571500" indent="-342900">
              <a:buFont typeface="Arial" panose="020B0604020202020204" pitchFamily="34" charset="0"/>
              <a:buChar char="•"/>
            </a:pPr>
            <a:r>
              <a:rPr lang="en-US" sz="2400" b="1" dirty="0" smtClean="0">
                <a:solidFill>
                  <a:srgbClr val="5D1BB5"/>
                </a:solidFill>
              </a:rPr>
              <a:t>Tumor</a:t>
            </a:r>
          </a:p>
          <a:p>
            <a:pPr marL="571500" indent="-342900">
              <a:buFont typeface="Arial" panose="020B0604020202020204" pitchFamily="34" charset="0"/>
              <a:buChar char="•"/>
            </a:pPr>
            <a:r>
              <a:rPr lang="en-US" sz="2400" b="1" dirty="0" smtClean="0">
                <a:solidFill>
                  <a:srgbClr val="5D1BB5"/>
                </a:solidFill>
              </a:rPr>
              <a:t>Brain Surgery, etc.</a:t>
            </a:r>
          </a:p>
          <a:p>
            <a:endParaRPr lang="en-US" sz="2400" b="1" dirty="0" smtClean="0"/>
          </a:p>
        </p:txBody>
      </p:sp>
      <p:pic>
        <p:nvPicPr>
          <p:cNvPr id="7" name="Picture 6"/>
          <p:cNvPicPr>
            <a:picLocks noChangeAspect="1"/>
          </p:cNvPicPr>
          <p:nvPr/>
        </p:nvPicPr>
        <p:blipFill>
          <a:blip r:embed="rId4"/>
          <a:stretch>
            <a:fillRect/>
          </a:stretch>
        </p:blipFill>
        <p:spPr>
          <a:xfrm>
            <a:off x="152400" y="50559"/>
            <a:ext cx="8626588" cy="1024217"/>
          </a:xfrm>
          <a:prstGeom prst="rect">
            <a:avLst/>
          </a:prstGeom>
        </p:spPr>
      </p:pic>
    </p:spTree>
    <p:extLst>
      <p:ext uri="{BB962C8B-B14F-4D97-AF65-F5344CB8AC3E}">
        <p14:creationId xmlns:p14="http://schemas.microsoft.com/office/powerpoint/2010/main" val="313224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671" y="203200"/>
            <a:ext cx="4995071" cy="6421120"/>
          </a:xfrm>
          <a:prstGeom prst="rect">
            <a:avLst/>
          </a:prstGeom>
          <a:ln>
            <a:solidFill>
              <a:srgbClr val="1D5EAC"/>
            </a:solidFill>
          </a:ln>
        </p:spPr>
      </p:pic>
      <p:sp>
        <p:nvSpPr>
          <p:cNvPr id="3" name="TextBox 2"/>
          <p:cNvSpPr txBox="1"/>
          <p:nvPr/>
        </p:nvSpPr>
        <p:spPr>
          <a:xfrm>
            <a:off x="436880" y="629920"/>
            <a:ext cx="5182829" cy="1200329"/>
          </a:xfrm>
          <a:prstGeom prst="rect">
            <a:avLst/>
          </a:prstGeom>
          <a:noFill/>
        </p:spPr>
        <p:txBody>
          <a:bodyPr wrap="none" rtlCol="0">
            <a:spAutoFit/>
          </a:bodyPr>
          <a:lstStyle/>
          <a:p>
            <a:r>
              <a:rPr lang="en-US" sz="3600" dirty="0" smtClean="0">
                <a:latin typeface="+mj-lt"/>
              </a:rPr>
              <a:t>Another Screening Option:</a:t>
            </a:r>
          </a:p>
          <a:p>
            <a:pPr algn="ctr"/>
            <a:r>
              <a:rPr lang="en-US" sz="3600" b="1" dirty="0" smtClean="0">
                <a:solidFill>
                  <a:srgbClr val="1D5EAC"/>
                </a:solidFill>
                <a:latin typeface="+mj-lt"/>
              </a:rPr>
              <a:t>HELPS</a:t>
            </a:r>
            <a:endParaRPr lang="en-US" sz="3600" b="1" dirty="0">
              <a:solidFill>
                <a:srgbClr val="1D5EAC"/>
              </a:solidFill>
              <a:latin typeface="+mj-lt"/>
            </a:endParaRPr>
          </a:p>
        </p:txBody>
      </p:sp>
      <p:sp>
        <p:nvSpPr>
          <p:cNvPr id="4" name="TextBox 3"/>
          <p:cNvSpPr txBox="1"/>
          <p:nvPr/>
        </p:nvSpPr>
        <p:spPr>
          <a:xfrm>
            <a:off x="460123" y="2505819"/>
            <a:ext cx="5136342"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latin typeface="+mj-lt"/>
              </a:rPr>
              <a:t>An easier option to send home</a:t>
            </a:r>
          </a:p>
          <a:p>
            <a:pPr marL="457200" indent="-457200">
              <a:buFont typeface="Arial" panose="020B0604020202020204" pitchFamily="34" charset="0"/>
              <a:buChar char="•"/>
            </a:pPr>
            <a:r>
              <a:rPr lang="en-US" sz="2800" dirty="0" smtClean="0">
                <a:latin typeface="+mj-lt"/>
              </a:rPr>
              <a:t>Quick</a:t>
            </a:r>
          </a:p>
          <a:p>
            <a:pPr marL="457200" indent="-457200">
              <a:buFont typeface="Arial" panose="020B0604020202020204" pitchFamily="34" charset="0"/>
              <a:buChar char="•"/>
            </a:pPr>
            <a:r>
              <a:rPr lang="en-US" sz="2800" dirty="0" smtClean="0">
                <a:latin typeface="+mj-lt"/>
              </a:rPr>
              <a:t>Simple Questions</a:t>
            </a:r>
          </a:p>
          <a:p>
            <a:pPr marL="457200" indent="-457200">
              <a:buFont typeface="Arial" panose="020B0604020202020204" pitchFamily="34" charset="0"/>
              <a:buChar char="•"/>
            </a:pPr>
            <a:r>
              <a:rPr lang="en-US" sz="2800" dirty="0" smtClean="0">
                <a:latin typeface="+mj-lt"/>
              </a:rPr>
              <a:t>Includes ABI</a:t>
            </a:r>
            <a:endParaRPr lang="en-US" sz="2800" dirty="0">
              <a:latin typeface="+mj-lt"/>
            </a:endParaRPr>
          </a:p>
        </p:txBody>
      </p:sp>
      <p:pic>
        <p:nvPicPr>
          <p:cNvPr id="5" name="Picture 4"/>
          <p:cNvPicPr>
            <a:picLocks noChangeAspect="1"/>
          </p:cNvPicPr>
          <p:nvPr/>
        </p:nvPicPr>
        <p:blipFill>
          <a:blip r:embed="rId3"/>
          <a:stretch>
            <a:fillRect/>
          </a:stretch>
        </p:blipFill>
        <p:spPr>
          <a:xfrm>
            <a:off x="1917664" y="4321701"/>
            <a:ext cx="2221259" cy="2214207"/>
          </a:xfrm>
          <a:prstGeom prst="rect">
            <a:avLst/>
          </a:prstGeom>
        </p:spPr>
      </p:pic>
    </p:spTree>
    <p:extLst>
      <p:ext uri="{BB962C8B-B14F-4D97-AF65-F5344CB8AC3E}">
        <p14:creationId xmlns:p14="http://schemas.microsoft.com/office/powerpoint/2010/main" val="3927646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400" y="1737360"/>
            <a:ext cx="10840720" cy="3576320"/>
          </a:xfrm>
          <a:prstGeom prst="rect">
            <a:avLst/>
          </a:prstGeom>
          <a:solidFill>
            <a:srgbClr val="99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99FF"/>
              </a:solidFill>
            </a:endParaRPr>
          </a:p>
        </p:txBody>
      </p:sp>
      <p:sp>
        <p:nvSpPr>
          <p:cNvPr id="2" name="Rectangle 1"/>
          <p:cNvSpPr/>
          <p:nvPr/>
        </p:nvSpPr>
        <p:spPr>
          <a:xfrm>
            <a:off x="1066800" y="2183696"/>
            <a:ext cx="10535920" cy="2677656"/>
          </a:xfrm>
          <a:prstGeom prst="rect">
            <a:avLst/>
          </a:prstGeom>
        </p:spPr>
        <p:txBody>
          <a:bodyPr wrap="square">
            <a:spAutoFit/>
          </a:bodyPr>
          <a:lstStyle/>
          <a:p>
            <a:r>
              <a:rPr lang="en-US" sz="2400" b="1" dirty="0">
                <a:latin typeface="+mj-lt"/>
              </a:rPr>
              <a:t>Ask: Has your child had </a:t>
            </a:r>
            <a:r>
              <a:rPr lang="en-US" sz="2400" b="1" dirty="0" smtClean="0">
                <a:latin typeface="+mj-lt"/>
              </a:rPr>
              <a:t>a head </a:t>
            </a:r>
            <a:r>
              <a:rPr lang="en-US" sz="2400" b="1" dirty="0">
                <a:latin typeface="+mj-lt"/>
              </a:rPr>
              <a:t>injury?    Yes     No</a:t>
            </a:r>
          </a:p>
          <a:p>
            <a:endParaRPr lang="en-US" sz="2400" b="1" dirty="0">
              <a:latin typeface="+mj-lt"/>
            </a:endParaRPr>
          </a:p>
          <a:p>
            <a:r>
              <a:rPr lang="en-US" sz="2400" b="1" dirty="0">
                <a:latin typeface="+mj-lt"/>
              </a:rPr>
              <a:t>Cause of injury:  Fall      Car/motor vehicle accident      </a:t>
            </a:r>
            <a:r>
              <a:rPr lang="en-US" sz="2400" b="1" dirty="0" smtClean="0">
                <a:latin typeface="+mj-lt"/>
              </a:rPr>
              <a:t>Sports-related      </a:t>
            </a:r>
            <a:r>
              <a:rPr lang="en-US" sz="2400" b="1" dirty="0">
                <a:latin typeface="+mj-lt"/>
              </a:rPr>
              <a:t>other</a:t>
            </a:r>
          </a:p>
          <a:p>
            <a:endParaRPr lang="en-US" sz="2400" b="1" dirty="0">
              <a:latin typeface="+mj-lt"/>
            </a:endParaRPr>
          </a:p>
          <a:p>
            <a:r>
              <a:rPr lang="en-US" sz="2400" b="1" dirty="0">
                <a:latin typeface="+mj-lt"/>
              </a:rPr>
              <a:t>If Yes:  Did your child lose consciousness or </a:t>
            </a:r>
            <a:r>
              <a:rPr lang="en-US" sz="2400" b="1" dirty="0" smtClean="0">
                <a:latin typeface="+mj-lt"/>
              </a:rPr>
              <a:t>become </a:t>
            </a:r>
            <a:r>
              <a:rPr lang="en-US" sz="2400" b="1" dirty="0">
                <a:latin typeface="+mj-lt"/>
              </a:rPr>
              <a:t>dazed?  Yes    No    Not sure</a:t>
            </a:r>
          </a:p>
          <a:p>
            <a:endParaRPr lang="en-US" sz="2400" b="1" dirty="0">
              <a:latin typeface="+mj-lt"/>
            </a:endParaRPr>
          </a:p>
          <a:p>
            <a:r>
              <a:rPr lang="en-US" sz="2400" b="1" dirty="0">
                <a:latin typeface="+mj-lt"/>
              </a:rPr>
              <a:t>Please explain: __________________________________________________</a:t>
            </a:r>
          </a:p>
        </p:txBody>
      </p:sp>
      <p:sp>
        <p:nvSpPr>
          <p:cNvPr id="3" name="TextBox 2"/>
          <p:cNvSpPr txBox="1"/>
          <p:nvPr/>
        </p:nvSpPr>
        <p:spPr>
          <a:xfrm>
            <a:off x="2517048" y="452363"/>
            <a:ext cx="7635424" cy="707886"/>
          </a:xfrm>
          <a:prstGeom prst="rect">
            <a:avLst/>
          </a:prstGeom>
          <a:noFill/>
        </p:spPr>
        <p:txBody>
          <a:bodyPr wrap="none" rtlCol="0">
            <a:spAutoFit/>
          </a:bodyPr>
          <a:lstStyle/>
          <a:p>
            <a:r>
              <a:rPr lang="en-US" sz="4000" b="1" dirty="0" smtClean="0">
                <a:solidFill>
                  <a:srgbClr val="1D5EAC"/>
                </a:solidFill>
                <a:latin typeface="+mj-lt"/>
              </a:rPr>
              <a:t>Questions to Add to Health History</a:t>
            </a:r>
            <a:endParaRPr lang="en-US" sz="4000" b="1" dirty="0">
              <a:solidFill>
                <a:srgbClr val="1D5EAC"/>
              </a:solidFill>
              <a:latin typeface="+mj-lt"/>
            </a:endParaRPr>
          </a:p>
        </p:txBody>
      </p:sp>
      <p:pic>
        <p:nvPicPr>
          <p:cNvPr id="5" name="Picture 2" descr="Nerve Cells, Neurons, Nervous System"/>
          <p:cNvPicPr>
            <a:picLocks noChangeAspect="1" noChangeArrowheads="1"/>
          </p:cNvPicPr>
          <p:nvPr/>
        </p:nvPicPr>
        <p:blipFill rotWithShape="1">
          <a:blip r:embed="rId2">
            <a:extLst>
              <a:ext uri="{28A0092B-C50C-407E-A947-70E740481C1C}">
                <a14:useLocalDpi xmlns:a14="http://schemas.microsoft.com/office/drawing/2010/main" val="0"/>
              </a:ext>
            </a:extLst>
          </a:blip>
          <a:srcRect t="37170" b="39973"/>
          <a:stretch/>
        </p:blipFill>
        <p:spPr bwMode="auto">
          <a:xfrm>
            <a:off x="0" y="6036906"/>
            <a:ext cx="12192000" cy="82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78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77708"/>
            <a:ext cx="10515600" cy="1325563"/>
          </a:xfrm>
          <a:ln>
            <a:solidFill>
              <a:schemeClr val="bg1"/>
            </a:solidFill>
          </a:ln>
        </p:spPr>
        <p:txBody>
          <a:bodyPr/>
          <a:lstStyle/>
          <a:p>
            <a:pPr algn="ctr"/>
            <a:r>
              <a:rPr lang="en-US" b="1" dirty="0" smtClean="0">
                <a:solidFill>
                  <a:srgbClr val="1D5EAC"/>
                </a:solidFill>
              </a:rPr>
              <a:t>Concussion Signs &amp; Symptoms Checklist</a:t>
            </a:r>
            <a:endParaRPr lang="en-US" b="1" dirty="0">
              <a:solidFill>
                <a:srgbClr val="1D5EAC"/>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496" y="1155923"/>
            <a:ext cx="4147282" cy="5364942"/>
          </a:xfrm>
          <a:prstGeom prst="rect">
            <a:avLst/>
          </a:prstGeom>
          <a:ln>
            <a:solidFill>
              <a:schemeClr val="accent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213" y="1147490"/>
            <a:ext cx="4176075" cy="5344166"/>
          </a:xfrm>
          <a:prstGeom prst="rect">
            <a:avLst/>
          </a:prstGeom>
          <a:ln>
            <a:solidFill>
              <a:schemeClr val="accent1"/>
            </a:solidFill>
          </a:ln>
        </p:spPr>
      </p:pic>
    </p:spTree>
    <p:extLst>
      <p:ext uri="{BB962C8B-B14F-4D97-AF65-F5344CB8AC3E}">
        <p14:creationId xmlns:p14="http://schemas.microsoft.com/office/powerpoint/2010/main" val="4246954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1" name="Google Shape;711;p21"/>
          <p:cNvSpPr/>
          <p:nvPr/>
        </p:nvSpPr>
        <p:spPr>
          <a:xfrm>
            <a:off x="1" y="388556"/>
            <a:ext cx="6670765" cy="1139302"/>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Concussion Protocol</a:t>
            </a:r>
            <a:endParaRPr sz="4000" b="1" i="0" u="none" strike="noStrike" cap="none" dirty="0">
              <a:solidFill>
                <a:srgbClr val="FFFFFF"/>
              </a:solidFill>
              <a:latin typeface="Calibri"/>
              <a:ea typeface="Calibri"/>
              <a:cs typeface="Calibri"/>
              <a:sym typeface="Calibri"/>
            </a:endParaRPr>
          </a:p>
        </p:txBody>
      </p:sp>
      <p:pic>
        <p:nvPicPr>
          <p:cNvPr id="712" name="Google Shape;712;p21"/>
          <p:cNvPicPr preferRelativeResize="0"/>
          <p:nvPr/>
        </p:nvPicPr>
        <p:blipFill rotWithShape="1">
          <a:blip r:embed="rId3">
            <a:alphaModFix/>
          </a:blip>
          <a:srcRect/>
          <a:stretch/>
        </p:blipFill>
        <p:spPr>
          <a:xfrm>
            <a:off x="7178548" y="93873"/>
            <a:ext cx="4814203" cy="6653457"/>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713" name="Google Shape;713;p21"/>
          <p:cNvSpPr txBox="1"/>
          <p:nvPr/>
        </p:nvSpPr>
        <p:spPr>
          <a:xfrm>
            <a:off x="208502" y="1827593"/>
            <a:ext cx="6577067" cy="44627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dirty="0">
                <a:solidFill>
                  <a:srgbClr val="000000"/>
                </a:solidFill>
                <a:latin typeface="Calibri"/>
                <a:ea typeface="Calibri"/>
                <a:cs typeface="Calibri"/>
                <a:sym typeface="Calibri"/>
              </a:rPr>
              <a:t>Asking Healthcare Providers to</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Calibri"/>
              <a:buChar char="•"/>
            </a:pPr>
            <a:r>
              <a:rPr lang="en-US" sz="2800" b="0" i="0" u="none" strike="noStrike" cap="none" dirty="0">
                <a:solidFill>
                  <a:srgbClr val="1D5EAC"/>
                </a:solidFill>
                <a:latin typeface="Calibri"/>
                <a:ea typeface="Calibri"/>
                <a:cs typeface="Calibri"/>
                <a:sym typeface="Calibri"/>
              </a:rPr>
              <a:t>Think of Concussion as a 2-visit diagnosis</a:t>
            </a:r>
            <a:endParaRPr sz="1400" b="0" i="0" u="none" strike="noStrike" cap="none" dirty="0">
              <a:solidFill>
                <a:srgbClr val="1D5EAC"/>
              </a:solidFill>
              <a:latin typeface="Calibri"/>
              <a:ea typeface="Calibri"/>
              <a:cs typeface="Calibri"/>
              <a:sym typeface="Calibri"/>
            </a:endParaRPr>
          </a:p>
          <a:p>
            <a:pPr marL="914400" marR="0" lvl="1" indent="-45720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Calibri"/>
                <a:ea typeface="Calibri"/>
                <a:cs typeface="Calibri"/>
                <a:sym typeface="Calibri"/>
              </a:rPr>
              <a:t>1</a:t>
            </a:r>
            <a:r>
              <a:rPr lang="en-US" sz="2000" b="0" i="0" u="none" strike="noStrike" cap="none" baseline="30000" dirty="0">
                <a:solidFill>
                  <a:srgbClr val="000000"/>
                </a:solidFill>
                <a:latin typeface="Calibri"/>
                <a:ea typeface="Calibri"/>
                <a:cs typeface="Calibri"/>
                <a:sym typeface="Calibri"/>
              </a:rPr>
              <a:t>st</a:t>
            </a:r>
            <a:r>
              <a:rPr lang="en-US" sz="2000" b="0" i="0" u="none" strike="noStrike" cap="none" dirty="0">
                <a:solidFill>
                  <a:srgbClr val="000000"/>
                </a:solidFill>
                <a:latin typeface="Calibri"/>
                <a:ea typeface="Calibri"/>
                <a:cs typeface="Calibri"/>
                <a:sym typeface="Calibri"/>
              </a:rPr>
              <a:t> visit: Symptoms Evaluation and Patient Education. Give parent/patient a symptom list to take home and observe.</a:t>
            </a:r>
            <a:endParaRPr sz="20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Arial"/>
              <a:buChar char="•"/>
            </a:pPr>
            <a:r>
              <a:rPr lang="en-US" sz="2000" b="1" i="0" u="none" strike="noStrike" cap="none" dirty="0" smtClean="0">
                <a:solidFill>
                  <a:srgbClr val="1D5EAC"/>
                </a:solidFill>
                <a:latin typeface="Calibri"/>
                <a:ea typeface="Calibri"/>
                <a:cs typeface="Calibri"/>
                <a:sym typeface="Calibri"/>
              </a:rPr>
              <a:t>If symptoms exist/persist</a:t>
            </a:r>
            <a:endParaRPr sz="2000" b="1" i="0" u="none" strike="noStrike" cap="none" dirty="0" smtClean="0">
              <a:solidFill>
                <a:srgbClr val="1D5EAC"/>
              </a:solidFill>
              <a:latin typeface="Calibri"/>
              <a:ea typeface="Calibri"/>
              <a:cs typeface="Calibri"/>
              <a:sym typeface="Calibri"/>
            </a:endParaRPr>
          </a:p>
          <a:p>
            <a:pPr marL="1257300" lvl="2" indent="-342900">
              <a:buSzPts val="2400"/>
              <a:buFont typeface="Noto Sans Symbols"/>
              <a:buChar char="⮚"/>
            </a:pPr>
            <a:r>
              <a:rPr lang="en-US" sz="2000" dirty="0">
                <a:solidFill>
                  <a:srgbClr val="1D5EAC"/>
                </a:solidFill>
                <a:latin typeface="Calibri"/>
                <a:ea typeface="Calibri"/>
                <a:cs typeface="Calibri"/>
                <a:sym typeface="Calibri"/>
              </a:rPr>
              <a:t>Return in 4 weeks </a:t>
            </a:r>
            <a:endParaRPr lang="en-US" sz="2000" b="0" i="0" u="none" strike="noStrike" cap="none" dirty="0" smtClean="0">
              <a:solidFill>
                <a:srgbClr val="000000"/>
              </a:solidFill>
              <a:latin typeface="Calibri"/>
              <a:ea typeface="Calibri"/>
              <a:cs typeface="Calibri"/>
              <a:sym typeface="Calibri"/>
            </a:endParaRPr>
          </a:p>
          <a:p>
            <a:pPr marL="1257300" marR="0" lvl="2" indent="-342900" algn="l" rtl="0">
              <a:lnSpc>
                <a:spcPct val="100000"/>
              </a:lnSpc>
              <a:spcBef>
                <a:spcPts val="0"/>
              </a:spcBef>
              <a:spcAft>
                <a:spcPts val="0"/>
              </a:spcAft>
              <a:buClr>
                <a:srgbClr val="000000"/>
              </a:buClr>
              <a:buSzPts val="2400"/>
              <a:buFont typeface="Noto Sans Symbols"/>
              <a:buChar char="⮚"/>
            </a:pPr>
            <a:r>
              <a:rPr lang="en-US" sz="2000" b="0" i="0" u="none" strike="noStrike" cap="none" dirty="0" smtClean="0">
                <a:solidFill>
                  <a:srgbClr val="000000"/>
                </a:solidFill>
                <a:latin typeface="Calibri"/>
                <a:ea typeface="Calibri"/>
                <a:cs typeface="Calibri"/>
                <a:sym typeface="Calibri"/>
              </a:rPr>
              <a:t>Referral for treatment</a:t>
            </a:r>
            <a:endParaRPr sz="2000" b="0" i="0" u="none" strike="noStrike" cap="none" dirty="0" smtClean="0">
              <a:solidFill>
                <a:srgbClr val="000000"/>
              </a:solidFill>
              <a:latin typeface="Calibri"/>
              <a:ea typeface="Calibri"/>
              <a:cs typeface="Calibri"/>
              <a:sym typeface="Calibri"/>
            </a:endParaRPr>
          </a:p>
          <a:p>
            <a:pPr marL="1257300" marR="0" lvl="2"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Calibri"/>
              <a:buChar char="•"/>
            </a:pPr>
            <a:r>
              <a:rPr lang="en-US" sz="2800" b="0" i="0" u="none" strike="noStrike" cap="none" dirty="0">
                <a:solidFill>
                  <a:srgbClr val="000000"/>
                </a:solidFill>
                <a:latin typeface="Calibri"/>
                <a:ea typeface="Calibri"/>
                <a:cs typeface="Calibri"/>
                <a:sym typeface="Calibri"/>
              </a:rPr>
              <a:t>Check in at yearly check-ups specifically </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dirty="0">
                <a:solidFill>
                  <a:srgbClr val="000000"/>
                </a:solidFill>
                <a:latin typeface="Calibri"/>
                <a:ea typeface="Calibri"/>
                <a:cs typeface="Calibri"/>
                <a:sym typeface="Calibri"/>
              </a:rPr>
              <a:t>	about the concussion</a:t>
            </a:r>
            <a:endParaRPr sz="28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938" y="274320"/>
            <a:ext cx="5185974" cy="6441440"/>
          </a:xfrm>
          <a:prstGeom prst="rect">
            <a:avLst/>
          </a:prstGeom>
          <a:ln>
            <a:solidFill>
              <a:srgbClr val="1D5EAC"/>
            </a:solidFill>
          </a:ln>
        </p:spPr>
      </p:pic>
      <p:sp>
        <p:nvSpPr>
          <p:cNvPr id="3" name="TextBox 2"/>
          <p:cNvSpPr txBox="1"/>
          <p:nvPr/>
        </p:nvSpPr>
        <p:spPr>
          <a:xfrm>
            <a:off x="920181" y="430031"/>
            <a:ext cx="4418197" cy="646331"/>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3600" dirty="0" smtClean="0">
                <a:solidFill>
                  <a:schemeClr val="bg1"/>
                </a:solidFill>
                <a:latin typeface="+mj-lt"/>
              </a:rPr>
              <a:t>Concussion Alert Form</a:t>
            </a:r>
            <a:endParaRPr lang="en-US" sz="3600" dirty="0">
              <a:solidFill>
                <a:schemeClr val="bg1"/>
              </a:solidFill>
              <a:latin typeface="+mj-lt"/>
            </a:endParaRPr>
          </a:p>
        </p:txBody>
      </p:sp>
      <p:sp>
        <p:nvSpPr>
          <p:cNvPr id="4" name="TextBox 3"/>
          <p:cNvSpPr txBox="1"/>
          <p:nvPr/>
        </p:nvSpPr>
        <p:spPr>
          <a:xfrm>
            <a:off x="609600" y="1412240"/>
            <a:ext cx="5039360" cy="4524315"/>
          </a:xfrm>
          <a:prstGeom prst="rect">
            <a:avLst/>
          </a:prstGeom>
          <a:noFill/>
          <a:ln>
            <a:solidFill>
              <a:srgbClr val="1D5EAC"/>
            </a:solidFill>
          </a:ln>
        </p:spPr>
        <p:txBody>
          <a:bodyPr wrap="square" rtlCol="0">
            <a:spAutoFit/>
          </a:bodyPr>
          <a:lstStyle/>
          <a:p>
            <a:pPr marL="342900" indent="-342900">
              <a:buFont typeface="Arial" panose="020B0604020202020204" pitchFamily="34" charset="0"/>
              <a:buChar char="•"/>
            </a:pPr>
            <a:r>
              <a:rPr lang="en-US" sz="2400" dirty="0" smtClean="0">
                <a:latin typeface="+mj-lt"/>
              </a:rPr>
              <a:t>Used once a concussion/TBI is identified</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To monitor from year to year/teacher to teacher</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So injuries are not forgotten</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To help document the injury for future services</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Brief</a:t>
            </a:r>
            <a:endParaRPr lang="en-US" sz="2400" dirty="0">
              <a:latin typeface="+mj-lt"/>
            </a:endParaRPr>
          </a:p>
        </p:txBody>
      </p:sp>
      <p:pic>
        <p:nvPicPr>
          <p:cNvPr id="5" name="Picture 6" descr="See the source imag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 b="98000" l="2833" r="96167"/>
                    </a14:imgEffect>
                  </a14:imgLayer>
                </a14:imgProps>
              </a:ext>
              <a:ext uri="{28A0092B-C50C-407E-A947-70E740481C1C}">
                <a14:useLocalDpi xmlns:a14="http://schemas.microsoft.com/office/drawing/2010/main" val="0"/>
              </a:ext>
            </a:extLst>
          </a:blip>
          <a:srcRect l="2459" r="3217"/>
          <a:stretch/>
        </p:blipFill>
        <p:spPr bwMode="auto">
          <a:xfrm>
            <a:off x="3555056" y="5034227"/>
            <a:ext cx="1472741" cy="156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0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7430" y="822960"/>
            <a:ext cx="3542958" cy="1261884"/>
          </a:xfrm>
          <a:prstGeom prst="rect">
            <a:avLst/>
          </a:prstGeom>
          <a:noFill/>
        </p:spPr>
        <p:txBody>
          <a:bodyPr wrap="none" rtlCol="0">
            <a:spAutoFit/>
          </a:bodyPr>
          <a:lstStyle/>
          <a:p>
            <a:pPr algn="ctr"/>
            <a:r>
              <a:rPr lang="en-US" sz="4000" dirty="0" smtClean="0">
                <a:solidFill>
                  <a:srgbClr val="1D5EAC"/>
                </a:solidFill>
                <a:latin typeface="+mj-lt"/>
              </a:rPr>
              <a:t>Baseline Testing</a:t>
            </a:r>
          </a:p>
          <a:p>
            <a:r>
              <a:rPr lang="en-US" sz="3600" dirty="0" smtClean="0">
                <a:latin typeface="+mj-lt"/>
              </a:rPr>
              <a:t>The </a:t>
            </a:r>
            <a:r>
              <a:rPr lang="en-US" sz="3600" dirty="0" err="1" smtClean="0">
                <a:latin typeface="+mj-lt"/>
              </a:rPr>
              <a:t>ImPACT</a:t>
            </a:r>
            <a:r>
              <a:rPr lang="en-US" sz="3600" dirty="0" smtClean="0">
                <a:latin typeface="+mj-lt"/>
              </a:rPr>
              <a:t> Test</a:t>
            </a:r>
            <a:endParaRPr lang="en-US" sz="3600" dirty="0">
              <a:latin typeface="+mj-lt"/>
            </a:endParaRPr>
          </a:p>
        </p:txBody>
      </p:sp>
      <p:sp>
        <p:nvSpPr>
          <p:cNvPr id="3" name="Rectangle 2"/>
          <p:cNvSpPr/>
          <p:nvPr/>
        </p:nvSpPr>
        <p:spPr>
          <a:xfrm>
            <a:off x="1157629" y="2592308"/>
            <a:ext cx="10322560" cy="830997"/>
          </a:xfrm>
          <a:prstGeom prst="rect">
            <a:avLst/>
          </a:prstGeom>
        </p:spPr>
        <p:txBody>
          <a:bodyPr wrap="square">
            <a:spAutoFit/>
          </a:bodyPr>
          <a:lstStyle/>
          <a:p>
            <a:pPr algn="ctr"/>
            <a:r>
              <a:rPr lang="en-US" sz="2400" dirty="0" smtClean="0">
                <a:latin typeface="+mj-lt"/>
              </a:rPr>
              <a:t>“</a:t>
            </a:r>
            <a:r>
              <a:rPr lang="en-US" sz="2400" dirty="0" err="1" smtClean="0">
                <a:latin typeface="+mj-lt"/>
              </a:rPr>
              <a:t>ImPACT</a:t>
            </a:r>
            <a:r>
              <a:rPr lang="en-US" sz="2400" dirty="0">
                <a:latin typeface="+mj-lt"/>
              </a:rPr>
              <a:t>, an FDA cleared medical device, is used by healthcare, educational, and sports organizations to help assess and manage concussions</a:t>
            </a:r>
            <a:r>
              <a:rPr lang="en-US" sz="2400" dirty="0" smtClean="0">
                <a:latin typeface="+mj-lt"/>
              </a:rPr>
              <a:t>.”</a:t>
            </a:r>
            <a:endParaRPr lang="en-US" sz="2400" dirty="0">
              <a:latin typeface="+mj-lt"/>
            </a:endParaRPr>
          </a:p>
        </p:txBody>
      </p:sp>
      <p:sp>
        <p:nvSpPr>
          <p:cNvPr id="4" name="TextBox 3"/>
          <p:cNvSpPr txBox="1"/>
          <p:nvPr/>
        </p:nvSpPr>
        <p:spPr>
          <a:xfrm>
            <a:off x="1716527" y="4027080"/>
            <a:ext cx="9204764" cy="830997"/>
          </a:xfrm>
          <a:prstGeom prst="rect">
            <a:avLst/>
          </a:prstGeom>
          <a:noFill/>
        </p:spPr>
        <p:txBody>
          <a:bodyPr wrap="none" rtlCol="0">
            <a:spAutoFit/>
          </a:bodyPr>
          <a:lstStyle/>
          <a:p>
            <a:r>
              <a:rPr lang="en-US" sz="2400" b="1" dirty="0" smtClean="0">
                <a:solidFill>
                  <a:srgbClr val="7030A0"/>
                </a:solidFill>
                <a:latin typeface="+mj-lt"/>
              </a:rPr>
              <a:t>Pre-injury/pre-season</a:t>
            </a:r>
            <a:r>
              <a:rPr lang="en-US" sz="2400" dirty="0" smtClean="0">
                <a:solidFill>
                  <a:srgbClr val="7030A0"/>
                </a:solidFill>
                <a:latin typeface="+mj-lt"/>
              </a:rPr>
              <a:t> testing to compare with </a:t>
            </a:r>
            <a:r>
              <a:rPr lang="en-US" sz="2400" b="1" dirty="0" smtClean="0">
                <a:solidFill>
                  <a:srgbClr val="7030A0"/>
                </a:solidFill>
                <a:latin typeface="+mj-lt"/>
              </a:rPr>
              <a:t>post-injury</a:t>
            </a:r>
            <a:r>
              <a:rPr lang="en-US" sz="2400" dirty="0" smtClean="0">
                <a:solidFill>
                  <a:srgbClr val="7030A0"/>
                </a:solidFill>
                <a:latin typeface="+mj-lt"/>
              </a:rPr>
              <a:t> performance</a:t>
            </a:r>
          </a:p>
          <a:p>
            <a:endParaRPr lang="en-US" sz="2400" dirty="0">
              <a:solidFill>
                <a:srgbClr val="7030A0"/>
              </a:solidFill>
              <a:latin typeface="+mj-lt"/>
            </a:endParaRPr>
          </a:p>
        </p:txBody>
      </p:sp>
      <p:sp>
        <p:nvSpPr>
          <p:cNvPr id="5" name="TextBox 4"/>
          <p:cNvSpPr txBox="1"/>
          <p:nvPr/>
        </p:nvSpPr>
        <p:spPr>
          <a:xfrm>
            <a:off x="5837847" y="5120640"/>
            <a:ext cx="962123" cy="461665"/>
          </a:xfrm>
          <a:prstGeom prst="rect">
            <a:avLst/>
          </a:prstGeom>
          <a:noFill/>
        </p:spPr>
        <p:txBody>
          <a:bodyPr wrap="none" rtlCol="0">
            <a:spAutoFit/>
          </a:bodyPr>
          <a:lstStyle/>
          <a:p>
            <a:r>
              <a:rPr lang="en-US" sz="2400" b="1" dirty="0" smtClean="0">
                <a:solidFill>
                  <a:srgbClr val="FF0000"/>
                </a:solidFill>
                <a:latin typeface="+mj-lt"/>
              </a:rPr>
              <a:t>$$$$$</a:t>
            </a:r>
            <a:endParaRPr lang="en-US" sz="2400" b="1" dirty="0">
              <a:solidFill>
                <a:srgbClr val="FF0000"/>
              </a:solidFill>
              <a:latin typeface="+mj-lt"/>
            </a:endParaRPr>
          </a:p>
        </p:txBody>
      </p:sp>
      <p:pic>
        <p:nvPicPr>
          <p:cNvPr id="6" name="Picture 5"/>
          <p:cNvPicPr>
            <a:picLocks noChangeAspect="1"/>
          </p:cNvPicPr>
          <p:nvPr/>
        </p:nvPicPr>
        <p:blipFill>
          <a:blip r:embed="rId2"/>
          <a:stretch>
            <a:fillRect/>
          </a:stretch>
        </p:blipFill>
        <p:spPr>
          <a:xfrm rot="5579107">
            <a:off x="1544838" y="541989"/>
            <a:ext cx="1614922" cy="2018652"/>
          </a:xfrm>
          <a:prstGeom prst="rect">
            <a:avLst/>
          </a:prstGeom>
        </p:spPr>
      </p:pic>
      <p:pic>
        <p:nvPicPr>
          <p:cNvPr id="1026" name="Picture 2" descr="https://tse2.mm.bing.net/th?id=OIP.ErKgkrqokbp8Qygw-krEagHaHN&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599" y="4561129"/>
            <a:ext cx="2099945" cy="204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553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5978" y="1046308"/>
            <a:ext cx="3067143" cy="129077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231" y="995763"/>
            <a:ext cx="3609135" cy="1391863"/>
          </a:xfrm>
          <a:prstGeom prst="rect">
            <a:avLst/>
          </a:prstGeom>
        </p:spPr>
      </p:pic>
      <p:sp>
        <p:nvSpPr>
          <p:cNvPr id="7" name="Rectangle 6"/>
          <p:cNvSpPr/>
          <p:nvPr/>
        </p:nvSpPr>
        <p:spPr>
          <a:xfrm>
            <a:off x="1195647" y="3027691"/>
            <a:ext cx="9843141" cy="1015663"/>
          </a:xfrm>
          <a:prstGeom prst="rect">
            <a:avLst/>
          </a:prstGeom>
        </p:spPr>
        <p:txBody>
          <a:bodyPr wrap="square">
            <a:spAutoFit/>
          </a:bodyPr>
          <a:lstStyle/>
          <a:p>
            <a:pPr algn="ctr" defTabSz="685800">
              <a:defRPr/>
            </a:pPr>
            <a:r>
              <a:rPr lang="en-US" sz="2000" b="1" dirty="0">
                <a:solidFill>
                  <a:prstClr val="black"/>
                </a:solidFill>
                <a:latin typeface="Calibri" panose="020F0502020204030204" pitchFamily="34" charset="0"/>
                <a:ea typeface="Open Sans Light" panose="020B0306030504020204" pitchFamily="34" charset="0"/>
                <a:cs typeface="Calibri" panose="020F0502020204030204" pitchFamily="34" charset="0"/>
              </a:rPr>
              <a:t>Brain Links is supported by the Administration for Community Living (ACL) of the U.S. Department of Health and Human Services under Grant No. 90TBSG0024-01-00 and in part by the TN Department of Health, Traumatic Brain Injury Program.</a:t>
            </a:r>
          </a:p>
        </p:txBody>
      </p:sp>
      <p:pic>
        <p:nvPicPr>
          <p:cNvPr id="11" name="Picture 10">
            <a:extLst>
              <a:ext uri="{FF2B5EF4-FFF2-40B4-BE49-F238E27FC236}">
                <a16:creationId xmlns:a16="http://schemas.microsoft.com/office/drawing/2014/main" id="{99502207-907E-E748-8428-667C06D2CE9C}"/>
              </a:ext>
            </a:extLst>
          </p:cNvPr>
          <p:cNvPicPr>
            <a:picLocks noChangeAspect="1"/>
          </p:cNvPicPr>
          <p:nvPr/>
        </p:nvPicPr>
        <p:blipFill>
          <a:blip r:embed="rId8"/>
          <a:stretch>
            <a:fillRect/>
          </a:stretch>
        </p:blipFill>
        <p:spPr>
          <a:xfrm>
            <a:off x="4513121" y="4879424"/>
            <a:ext cx="3159503" cy="1547742"/>
          </a:xfrm>
          <a:prstGeom prst="rect">
            <a:avLst/>
          </a:prstGeom>
        </p:spPr>
      </p:pic>
    </p:spTree>
    <p:custDataLst>
      <p:tags r:id="rId1"/>
    </p:custDataLst>
    <p:extLst>
      <p:ext uri="{BB962C8B-B14F-4D97-AF65-F5344CB8AC3E}">
        <p14:creationId xmlns:p14="http://schemas.microsoft.com/office/powerpoint/2010/main" val="2874396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prstClr val="black"/>
                </a:solidFill>
                <a:latin typeface="Calibri" panose="020F0502020204030204"/>
                <a:ea typeface="+mn-ea"/>
                <a:cs typeface="+mn-cs"/>
              </a:rPr>
              <a:t>How </a:t>
            </a:r>
            <a:r>
              <a:rPr lang="en-US" sz="3200" b="1" dirty="0">
                <a:solidFill>
                  <a:prstClr val="black"/>
                </a:solidFill>
                <a:latin typeface="Calibri" panose="020F0502020204030204"/>
                <a:ea typeface="+mn-ea"/>
                <a:cs typeface="+mn-cs"/>
              </a:rPr>
              <a:t>to get the best new supports in place for every </a:t>
            </a:r>
            <a:r>
              <a:rPr lang="en-US" sz="3200" b="1" dirty="0" smtClean="0">
                <a:solidFill>
                  <a:prstClr val="black"/>
                </a:solidFill>
                <a:latin typeface="Calibri" panose="020F0502020204030204"/>
                <a:ea typeface="+mn-ea"/>
                <a:cs typeface="+mn-cs"/>
              </a:rPr>
              <a:t>student? </a:t>
            </a:r>
            <a:endParaRPr lang="en-US" sz="8800" dirty="0"/>
          </a:p>
        </p:txBody>
      </p:sp>
      <p:sp>
        <p:nvSpPr>
          <p:cNvPr id="3" name="Content Placeholder 2"/>
          <p:cNvSpPr>
            <a:spLocks noGrp="1"/>
          </p:cNvSpPr>
          <p:nvPr>
            <p:ph idx="1"/>
          </p:nvPr>
        </p:nvSpPr>
        <p:spPr>
          <a:xfrm>
            <a:off x="5029200" y="3510643"/>
            <a:ext cx="3086100" cy="2449286"/>
          </a:xfrm>
        </p:spPr>
        <p:txBody>
          <a:bodyPr>
            <a:normAutofit lnSpcReduction="10000"/>
          </a:bodyPr>
          <a:lstStyle/>
          <a:p>
            <a:pPr marL="0" indent="0">
              <a:buNone/>
            </a:pPr>
            <a:r>
              <a:rPr lang="en-US" b="1" dirty="0" smtClean="0">
                <a:latin typeface="+mn-lt"/>
              </a:rPr>
              <a:t>Designed </a:t>
            </a:r>
            <a:r>
              <a:rPr lang="en-US" b="1" dirty="0">
                <a:latin typeface="+mn-lt"/>
              </a:rPr>
              <a:t>to help the teacher and the student through the acute phase of recovery – those first 4 weeks. </a:t>
            </a:r>
          </a:p>
          <a:p>
            <a:endParaRPr lang="en-US" dirty="0"/>
          </a:p>
        </p:txBody>
      </p:sp>
      <p:sp>
        <p:nvSpPr>
          <p:cNvPr id="4" name="Title 1"/>
          <p:cNvSpPr txBox="1">
            <a:spLocks/>
          </p:cNvSpPr>
          <p:nvPr/>
        </p:nvSpPr>
        <p:spPr>
          <a:xfrm>
            <a:off x="0" y="1690688"/>
            <a:ext cx="12192000" cy="831116"/>
          </a:xfrm>
          <a:prstGeom prst="rect">
            <a:avLst/>
          </a:prstGeom>
          <a:solidFill>
            <a:srgbClr val="ED8055"/>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panose="020F0502020204030204"/>
                <a:ea typeface="+mj-ea"/>
                <a:cs typeface="+mj-cs"/>
              </a:rPr>
              <a:t>Teacher Acute Concussion Tool (TACT)</a:t>
            </a:r>
            <a:endPar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pic>
        <p:nvPicPr>
          <p:cNvPr id="5" name="Picture 4"/>
          <p:cNvPicPr>
            <a:picLocks noChangeAspect="1"/>
          </p:cNvPicPr>
          <p:nvPr/>
        </p:nvPicPr>
        <p:blipFill>
          <a:blip r:embed="rId3"/>
          <a:stretch>
            <a:fillRect/>
          </a:stretch>
        </p:blipFill>
        <p:spPr>
          <a:xfrm>
            <a:off x="8115300" y="2893504"/>
            <a:ext cx="3404959" cy="34049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893504"/>
            <a:ext cx="3683564" cy="3683564"/>
          </a:xfrm>
          <a:prstGeom prst="rect">
            <a:avLst/>
          </a:prstGeom>
          <a:ln w="12700">
            <a:solidFill>
              <a:schemeClr val="tx1"/>
            </a:solidFill>
          </a:ln>
          <a:effectLst>
            <a:outerShdw blurRad="50800" dist="38100" dir="2700000" algn="tl" rotWithShape="0">
              <a:prstClr val="black">
                <a:alpha val="40000"/>
              </a:prstClr>
            </a:outerShdw>
          </a:effectLst>
        </p:spPr>
      </p:pic>
      <p:sp>
        <p:nvSpPr>
          <p:cNvPr id="8" name="Rectangle 7"/>
          <p:cNvSpPr/>
          <p:nvPr/>
        </p:nvSpPr>
        <p:spPr>
          <a:xfrm>
            <a:off x="5465883" y="6083144"/>
            <a:ext cx="4764638" cy="523220"/>
          </a:xfrm>
          <a:prstGeom prst="rect">
            <a:avLst/>
          </a:prstGeom>
        </p:spPr>
        <p:txBody>
          <a:bodyPr wrap="none">
            <a:spAutoFit/>
          </a:bodyPr>
          <a:lstStyle/>
          <a:p>
            <a:r>
              <a:rPr lang="en-US" sz="2800" b="1" dirty="0">
                <a:solidFill>
                  <a:prstClr val="black"/>
                </a:solidFill>
              </a:rPr>
              <a:t>Password</a:t>
            </a:r>
            <a:r>
              <a:rPr lang="en-US" sz="2800" b="1" dirty="0">
                <a:solidFill>
                  <a:srgbClr val="666666"/>
                </a:solidFill>
              </a:rPr>
              <a:t>: </a:t>
            </a:r>
            <a:r>
              <a:rPr lang="en-US" sz="2800" b="1" dirty="0">
                <a:solidFill>
                  <a:srgbClr val="C00000"/>
                </a:solidFill>
              </a:rPr>
              <a:t>TACTtennessee2020</a:t>
            </a:r>
          </a:p>
        </p:txBody>
      </p:sp>
    </p:spTree>
    <p:extLst>
      <p:ext uri="{BB962C8B-B14F-4D97-AF65-F5344CB8AC3E}">
        <p14:creationId xmlns:p14="http://schemas.microsoft.com/office/powerpoint/2010/main" val="71284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4" name="Right Arrow 3"/>
          <p:cNvSpPr/>
          <p:nvPr/>
        </p:nvSpPr>
        <p:spPr>
          <a:xfrm>
            <a:off x="1" y="495604"/>
            <a:ext cx="2398708" cy="613615"/>
          </a:xfrm>
          <a:prstGeom prst="rightArrow">
            <a:avLst/>
          </a:prstGeom>
          <a:solidFill>
            <a:srgbClr val="C00000"/>
          </a:solidFill>
          <a:ln w="2540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p:cNvPicPr>
            <a:picLocks noGrp="1" noChangeAspect="1"/>
          </p:cNvPicPr>
          <p:nvPr>
            <p:ph idx="1"/>
          </p:nvPr>
        </p:nvPicPr>
        <p:blipFill>
          <a:blip r:embed="rId4"/>
          <a:stretch>
            <a:fillRect/>
          </a:stretch>
        </p:blipFill>
        <p:spPr>
          <a:xfrm>
            <a:off x="0" y="2161794"/>
            <a:ext cx="2452413" cy="707197"/>
          </a:xfrm>
          <a:prstGeom prst="rect">
            <a:avLst/>
          </a:prstGeom>
        </p:spPr>
      </p:pic>
      <p:pic>
        <p:nvPicPr>
          <p:cNvPr id="8" name="Picture 7"/>
          <p:cNvPicPr>
            <a:picLocks noChangeAspect="1"/>
          </p:cNvPicPr>
          <p:nvPr/>
        </p:nvPicPr>
        <p:blipFill>
          <a:blip r:embed="rId4"/>
          <a:stretch>
            <a:fillRect/>
          </a:stretch>
        </p:blipFill>
        <p:spPr>
          <a:xfrm>
            <a:off x="-60880" y="4509396"/>
            <a:ext cx="2513293" cy="707197"/>
          </a:xfrm>
          <a:prstGeom prst="rect">
            <a:avLst/>
          </a:prstGeom>
        </p:spPr>
      </p:pic>
      <p:sp>
        <p:nvSpPr>
          <p:cNvPr id="9" name="TextBox 8"/>
          <p:cNvSpPr txBox="1"/>
          <p:nvPr/>
        </p:nvSpPr>
        <p:spPr>
          <a:xfrm>
            <a:off x="2780017" y="453042"/>
            <a:ext cx="501272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uLnTx/>
                <a:uFillTx/>
                <a:latin typeface="Calibri" panose="020F0502020204030204"/>
                <a:ea typeface="Open Sans Semibold" panose="020B0706030804020204" pitchFamily="34" charset="0"/>
                <a:cs typeface="Open Sans Semibold" panose="020B0706030804020204" pitchFamily="34" charset="0"/>
              </a:rPr>
              <a:t>Fast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TN, it has no cost. </a:t>
            </a:r>
            <a:r>
              <a:rPr kumimoji="0" lang="en-US" sz="4000" b="1" i="0" u="none" strike="noStrike" kern="1200" cap="none" spc="0" normalizeH="0" baseline="0" noProof="0" dirty="0" smtClean="0">
                <a:ln>
                  <a:noFill/>
                </a:ln>
                <a:solidFill>
                  <a:srgbClr val="C00000"/>
                </a:solidFill>
                <a:effectLst/>
                <a:uLnTx/>
                <a:uFillTx/>
                <a:latin typeface="Calibri" panose="020F0502020204030204"/>
                <a:ea typeface="Open Sans Semibold" panose="020B0706030804020204" pitchFamily="34" charset="0"/>
                <a:cs typeface="Open Sans Semibold" panose="020B0706030804020204" pitchFamily="34" charset="0"/>
              </a:rPr>
              <a:t> </a:t>
            </a:r>
          </a:p>
        </p:txBody>
      </p:sp>
      <p:sp>
        <p:nvSpPr>
          <p:cNvPr id="10" name="TextBox 9"/>
          <p:cNvSpPr txBox="1"/>
          <p:nvPr/>
        </p:nvSpPr>
        <p:spPr>
          <a:xfrm>
            <a:off x="2780018" y="2153489"/>
            <a:ext cx="577615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uLnTx/>
                <a:uFillTx/>
                <a:latin typeface="Calibri" panose="020F0502020204030204"/>
                <a:ea typeface="Open Sans Semibold" panose="020B0706030804020204" pitchFamily="34" charset="0"/>
                <a:cs typeface="Open Sans Semibold" panose="020B0706030804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Use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it now, get help to teachers now. </a:t>
            </a:r>
            <a:endParaRPr kumimoji="0" lang="en-US" sz="4000" b="1" i="0" u="none" strike="noStrike" kern="1200" cap="none" spc="0" normalizeH="0" baseline="0" noProof="0" dirty="0">
              <a:ln>
                <a:noFill/>
              </a:ln>
              <a:solidFill>
                <a:srgbClr val="C00000"/>
              </a:solidFill>
              <a:effectLst/>
              <a:uLnTx/>
              <a:uFillTx/>
              <a:latin typeface="Calibri" panose="020F0502020204030204"/>
              <a:ea typeface="Open Sans Semibold" panose="020B0706030804020204" pitchFamily="34" charset="0"/>
              <a:cs typeface="Open Sans Semibold" panose="020B0706030804020204" pitchFamily="34" charset="0"/>
            </a:endParaRPr>
          </a:p>
        </p:txBody>
      </p:sp>
      <p:sp>
        <p:nvSpPr>
          <p:cNvPr id="11" name="TextBox 10"/>
          <p:cNvSpPr txBox="1"/>
          <p:nvPr/>
        </p:nvSpPr>
        <p:spPr>
          <a:xfrm>
            <a:off x="2780017" y="4509396"/>
            <a:ext cx="847036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uLnTx/>
                <a:uFillTx/>
                <a:latin typeface="Calibri" panose="020F0502020204030204"/>
                <a:ea typeface="Open Sans Semibold" panose="020B0706030804020204" pitchFamily="34" charset="0"/>
                <a:cs typeface="Open Sans Semibold" panose="020B0706030804020204" pitchFamily="34" charset="0"/>
              </a:rPr>
              <a:t>Easy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You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need no training.  There is no contract or extra work to use this tool. </a:t>
            </a:r>
            <a:endParaRPr kumimoji="0" lang="en-US" sz="4000" b="1" i="0" u="none" strike="noStrike" kern="1200" cap="none" spc="0" normalizeH="0" baseline="0" noProof="0" dirty="0" smtClean="0">
              <a:ln>
                <a:noFill/>
              </a:ln>
              <a:solidFill>
                <a:srgbClr val="C00000"/>
              </a:solidFill>
              <a:effectLst/>
              <a:uLnTx/>
              <a:uFillTx/>
              <a:latin typeface="Calibri" panose="020F0502020204030204"/>
              <a:ea typeface="Open Sans Semibold" panose="020B0706030804020204" pitchFamily="34" charset="0"/>
              <a:cs typeface="Open Sans Semibold" panose="020B0706030804020204" pitchFamily="34" charset="0"/>
            </a:endParaRPr>
          </a:p>
        </p:txBody>
      </p:sp>
      <p:pic>
        <p:nvPicPr>
          <p:cNvPr id="14" name="Picture 13"/>
          <p:cNvPicPr>
            <a:picLocks noChangeAspect="1"/>
          </p:cNvPicPr>
          <p:nvPr/>
        </p:nvPicPr>
        <p:blipFill rotWithShape="1">
          <a:blip r:embed="rId5"/>
          <a:srcRect l="6713" t="7095" r="6487" b="7065"/>
          <a:stretch/>
        </p:blipFill>
        <p:spPr>
          <a:xfrm>
            <a:off x="8556172" y="1169667"/>
            <a:ext cx="2955471" cy="2922814"/>
          </a:xfrm>
          <a:prstGeom prst="rect">
            <a:avLst/>
          </a:prstGeom>
        </p:spPr>
      </p:pic>
      <p:sp>
        <p:nvSpPr>
          <p:cNvPr id="16" name="Rectangle 15"/>
          <p:cNvSpPr/>
          <p:nvPr/>
        </p:nvSpPr>
        <p:spPr>
          <a:xfrm>
            <a:off x="8011044" y="4092481"/>
            <a:ext cx="4196443"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Open Sans"/>
                <a:ea typeface="+mn-ea"/>
                <a:cs typeface="+mn-cs"/>
              </a:rPr>
              <a:t>Password</a:t>
            </a:r>
            <a:r>
              <a:rPr kumimoji="0" lang="en-US" sz="2000" b="0" i="0" u="none" strike="noStrike" kern="1200" cap="none" spc="0" normalizeH="0" baseline="0" noProof="0" dirty="0">
                <a:ln>
                  <a:noFill/>
                </a:ln>
                <a:solidFill>
                  <a:srgbClr val="666666"/>
                </a:solidFill>
                <a:effectLst/>
                <a:uLnTx/>
                <a:uFillTx/>
                <a:latin typeface="Open Sans"/>
                <a:ea typeface="+mn-ea"/>
                <a:cs typeface="+mn-cs"/>
              </a:rPr>
              <a:t>: </a:t>
            </a:r>
            <a:r>
              <a:rPr kumimoji="0" lang="en-US" sz="2800" b="1" i="0" u="none" strike="noStrike" kern="1200" cap="none" spc="0" normalizeH="0" baseline="0" noProof="0" dirty="0">
                <a:ln>
                  <a:noFill/>
                </a:ln>
                <a:solidFill>
                  <a:srgbClr val="C00000"/>
                </a:solidFill>
                <a:effectLst/>
                <a:uLnTx/>
                <a:uFillTx/>
                <a:latin typeface="Open Sans"/>
                <a:ea typeface="+mn-ea"/>
                <a:cs typeface="+mn-cs"/>
              </a:rPr>
              <a:t>TACTtennessee2020</a:t>
            </a:r>
          </a:p>
        </p:txBody>
      </p:sp>
    </p:spTree>
    <p:extLst>
      <p:ext uri="{BB962C8B-B14F-4D97-AF65-F5344CB8AC3E}">
        <p14:creationId xmlns:p14="http://schemas.microsoft.com/office/powerpoint/2010/main" val="3414589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lassroom, School, Education, Learning, Lecture"/>
          <p:cNvPicPr>
            <a:picLocks noChangeAspect="1" noChangeArrowheads="1"/>
          </p:cNvPicPr>
          <p:nvPr/>
        </p:nvPicPr>
        <p:blipFill rotWithShape="1">
          <a:blip r:embed="rId3">
            <a:extLst>
              <a:ext uri="{28A0092B-C50C-407E-A947-70E740481C1C}">
                <a14:useLocalDpi xmlns:a14="http://schemas.microsoft.com/office/drawing/2010/main" val="0"/>
              </a:ext>
            </a:extLst>
          </a:blip>
          <a:srcRect t="12814" b="8468"/>
          <a:stretch/>
        </p:blipFill>
        <p:spPr bwMode="auto">
          <a:xfrm>
            <a:off x="3456875" y="864558"/>
            <a:ext cx="8623912" cy="3624543"/>
          </a:xfrm>
          <a:prstGeom prst="rect">
            <a:avLst/>
          </a:prstGeom>
          <a:solidFill>
            <a:schemeClr val="tx1"/>
          </a:solidFill>
          <a:ln w="12700">
            <a:solidFill>
              <a:schemeClr val="dk1"/>
            </a:solidFill>
          </a:ln>
          <a:effectLst>
            <a:outerShdw blurRad="165100" dist="38100" dir="2700000" sx="101000" sy="101000" algn="tl" rotWithShape="0">
              <a:prstClr val="black">
                <a:alpha val="60000"/>
              </a:prstClr>
            </a:outerShdw>
          </a:effectLst>
          <a:extLst/>
        </p:spPr>
      </p:pic>
      <p:sp>
        <p:nvSpPr>
          <p:cNvPr id="3" name="Content Placeholder 2"/>
          <p:cNvSpPr>
            <a:spLocks noGrp="1"/>
          </p:cNvSpPr>
          <p:nvPr>
            <p:ph idx="1"/>
          </p:nvPr>
        </p:nvSpPr>
        <p:spPr>
          <a:xfrm>
            <a:off x="1765025" y="4371703"/>
            <a:ext cx="7085062" cy="2325659"/>
          </a:xfrm>
          <a:solidFill>
            <a:schemeClr val="bg1"/>
          </a:solidFill>
          <a:ln>
            <a:solidFill>
              <a:schemeClr val="tx1"/>
            </a:solidFill>
          </a:ln>
          <a:effectLst>
            <a:outerShdw blurRad="76200" dist="38100" dir="5400000" sx="102000" sy="102000" algn="t" rotWithShape="0">
              <a:prstClr val="black">
                <a:alpha val="40000"/>
              </a:prstClr>
            </a:outerShdw>
          </a:effectLst>
        </p:spPr>
        <p:txBody>
          <a:bodyPr>
            <a:normAutofit/>
          </a:bodyPr>
          <a:lstStyle/>
          <a:p>
            <a:pPr marL="514350" indent="-514350">
              <a:lnSpc>
                <a:spcPct val="150000"/>
              </a:lnSpc>
              <a:buFont typeface="+mj-lt"/>
              <a:buAutoNum type="arabicPeriod"/>
            </a:pPr>
            <a:r>
              <a:rPr lang="en-US" dirty="0" smtClean="0">
                <a:latin typeface="+mn-lt"/>
              </a:rPr>
              <a:t>Go to the website, answer 6 quick questions</a:t>
            </a:r>
          </a:p>
          <a:p>
            <a:pPr marL="514350" indent="-514350">
              <a:lnSpc>
                <a:spcPct val="150000"/>
              </a:lnSpc>
              <a:buFont typeface="+mj-lt"/>
              <a:buAutoNum type="arabicPeriod"/>
            </a:pPr>
            <a:r>
              <a:rPr lang="en-US" dirty="0" smtClean="0">
                <a:latin typeface="+mn-lt"/>
              </a:rPr>
              <a:t>You’ll get 5 emails over next month </a:t>
            </a:r>
          </a:p>
          <a:p>
            <a:pPr marL="514350" indent="-514350">
              <a:lnSpc>
                <a:spcPct val="150000"/>
              </a:lnSpc>
              <a:buFont typeface="+mj-lt"/>
              <a:buAutoNum type="arabicPeriod"/>
            </a:pPr>
            <a:r>
              <a:rPr lang="en-US" dirty="0" smtClean="0">
                <a:latin typeface="+mn-lt"/>
              </a:rPr>
              <a:t>Use the customized tools as needed</a:t>
            </a:r>
            <a:endParaRPr lang="en-US" dirty="0">
              <a:latin typeface="+mn-lt"/>
            </a:endParaRPr>
          </a:p>
        </p:txBody>
      </p:sp>
      <p:sp>
        <p:nvSpPr>
          <p:cNvPr id="13" name="Curved Right Arrow 12"/>
          <p:cNvSpPr/>
          <p:nvPr/>
        </p:nvSpPr>
        <p:spPr>
          <a:xfrm rot="20682938">
            <a:off x="200370" y="2948800"/>
            <a:ext cx="1262881" cy="3080601"/>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lowchart: Sequential Access Storage 8"/>
          <p:cNvSpPr/>
          <p:nvPr/>
        </p:nvSpPr>
        <p:spPr>
          <a:xfrm rot="21047178">
            <a:off x="372098" y="1238887"/>
            <a:ext cx="3168869" cy="1942390"/>
          </a:xfrm>
          <a:prstGeom prst="flowChartMagneticTape">
            <a:avLst/>
          </a:prstGeom>
          <a:solidFill>
            <a:schemeClr val="bg1"/>
          </a:solidFill>
          <a:effectLst>
            <a:outerShdw blurRad="254000" dist="50800" dir="5400000" sx="101000" sy="101000" algn="ctr" rotWithShape="0">
              <a:schemeClr val="tx1"/>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1014813">
            <a:off x="584885" y="1587104"/>
            <a:ext cx="2774731" cy="1384995"/>
          </a:xfrm>
          <a:prstGeom prst="rect">
            <a:avLst/>
          </a:prstGeom>
          <a:noFill/>
        </p:spPr>
        <p:txBody>
          <a:bodyPr wrap="square" rtlCol="0">
            <a:spAutoFit/>
          </a:bodyPr>
          <a:lstStyle/>
          <a:p>
            <a:pPr algn="ctr"/>
            <a:r>
              <a:rPr lang="en-US" sz="2800" b="1" dirty="0" smtClean="0">
                <a:ea typeface="Open Sans Semibold" panose="020B0706030804020204" pitchFamily="34" charset="0"/>
                <a:cs typeface="Open Sans Semibold" panose="020B0706030804020204" pitchFamily="34" charset="0"/>
              </a:rPr>
              <a:t>I learned that a student has a concussion.</a:t>
            </a:r>
          </a:p>
        </p:txBody>
      </p:sp>
      <p:sp>
        <p:nvSpPr>
          <p:cNvPr id="7" name="Title 1"/>
          <p:cNvSpPr txBox="1">
            <a:spLocks/>
          </p:cNvSpPr>
          <p:nvPr/>
        </p:nvSpPr>
        <p:spPr>
          <a:xfrm>
            <a:off x="1" y="221942"/>
            <a:ext cx="4358936" cy="831116"/>
          </a:xfrm>
          <a:prstGeom prst="rect">
            <a:avLst/>
          </a:prstGeom>
          <a:solidFill>
            <a:srgbClr val="ED8055"/>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panose="020F0502020204030204"/>
                <a:ea typeface="+mj-ea"/>
                <a:cs typeface="+mj-cs"/>
              </a:rPr>
              <a:t>How TACT works</a:t>
            </a:r>
            <a:endPar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pic>
        <p:nvPicPr>
          <p:cNvPr id="10" name="Picture 9"/>
          <p:cNvPicPr>
            <a:picLocks noChangeAspect="1"/>
          </p:cNvPicPr>
          <p:nvPr/>
        </p:nvPicPr>
        <p:blipFill rotWithShape="1">
          <a:blip r:embed="rId4"/>
          <a:srcRect l="7487" t="7577" r="7180" b="7089"/>
          <a:stretch/>
        </p:blipFill>
        <p:spPr>
          <a:xfrm>
            <a:off x="9646193" y="4214601"/>
            <a:ext cx="1926771" cy="1926773"/>
          </a:xfrm>
          <a:prstGeom prst="rect">
            <a:avLst/>
          </a:prstGeom>
        </p:spPr>
      </p:pic>
      <p:sp>
        <p:nvSpPr>
          <p:cNvPr id="11" name="Rectangle 10"/>
          <p:cNvSpPr/>
          <p:nvPr/>
        </p:nvSpPr>
        <p:spPr>
          <a:xfrm>
            <a:off x="9027159" y="6302476"/>
            <a:ext cx="3164841" cy="523220"/>
          </a:xfrm>
          <a:prstGeom prst="rect">
            <a:avLst/>
          </a:prstGeom>
          <a:solidFill>
            <a:schemeClr val="bg1"/>
          </a:solidFill>
        </p:spPr>
        <p:txBody>
          <a:bodyPr wrap="none">
            <a:spAutoFit/>
          </a:bodyPr>
          <a:lstStyle/>
          <a:p>
            <a:r>
              <a:rPr lang="en-US" sz="2800" b="1" dirty="0" smtClean="0">
                <a:solidFill>
                  <a:srgbClr val="C00000"/>
                </a:solidFill>
              </a:rPr>
              <a:t>TACTtennessee2020</a:t>
            </a:r>
            <a:endParaRPr lang="en-US" sz="2800" b="1" dirty="0">
              <a:solidFill>
                <a:srgbClr val="C00000"/>
              </a:solidFill>
            </a:endParaRPr>
          </a:p>
        </p:txBody>
      </p:sp>
    </p:spTree>
    <p:extLst>
      <p:ext uri="{BB962C8B-B14F-4D97-AF65-F5344CB8AC3E}">
        <p14:creationId xmlns:p14="http://schemas.microsoft.com/office/powerpoint/2010/main" val="2709031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889" y="322356"/>
            <a:ext cx="4858428" cy="6230219"/>
          </a:xfrm>
          <a:prstGeom prst="rect">
            <a:avLst/>
          </a:prstGeom>
          <a:ln w="12700">
            <a:solidFill>
              <a:schemeClr val="tx1"/>
            </a:solidFill>
          </a:ln>
          <a:effectLst>
            <a:outerShdw blurRad="50800" dist="38100" dir="2700000" algn="tl" rotWithShape="0">
              <a:prstClr val="black">
                <a:alpha val="40000"/>
              </a:prstClr>
            </a:outerShdw>
          </a:effectLst>
        </p:spPr>
      </p:pic>
      <p:sp>
        <p:nvSpPr>
          <p:cNvPr id="4" name="Oval 3"/>
          <p:cNvSpPr/>
          <p:nvPr/>
        </p:nvSpPr>
        <p:spPr>
          <a:xfrm>
            <a:off x="322316" y="161178"/>
            <a:ext cx="5047861" cy="21326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Calibri" panose="020F0502020204030204" pitchFamily="34" charset="0"/>
                <a:cs typeface="Calibri" panose="020F0502020204030204" pitchFamily="34" charset="0"/>
              </a:rPr>
              <a:t>Brain Health</a:t>
            </a:r>
          </a:p>
          <a:p>
            <a:pPr algn="ctr"/>
            <a:endParaRPr lang="en-US" sz="100" dirty="0" smtClean="0">
              <a:latin typeface="Calibri" panose="020F0502020204030204" pitchFamily="34" charset="0"/>
              <a:cs typeface="Calibri" panose="020F0502020204030204" pitchFamily="34" charset="0"/>
            </a:endParaRPr>
          </a:p>
          <a:p>
            <a:pPr algn="ctr"/>
            <a:r>
              <a:rPr lang="en-US" sz="2800" dirty="0" smtClean="0">
                <a:latin typeface="Calibri" panose="020F0502020204030204" pitchFamily="34" charset="0"/>
                <a:cs typeface="Calibri" panose="020F0502020204030204" pitchFamily="34" charset="0"/>
              </a:rPr>
              <a:t>How to Have a Healthy Brain Throughout Life</a:t>
            </a:r>
            <a:endParaRPr lang="en-US" sz="2800" dirty="0">
              <a:latin typeface="Calibri" panose="020F0502020204030204" pitchFamily="34" charset="0"/>
              <a:cs typeface="Calibri" panose="020F0502020204030204" pitchFamily="34" charset="0"/>
            </a:endParaRPr>
          </a:p>
        </p:txBody>
      </p:sp>
      <p:sp>
        <p:nvSpPr>
          <p:cNvPr id="5" name="TextBox 4"/>
          <p:cNvSpPr txBox="1"/>
          <p:nvPr/>
        </p:nvSpPr>
        <p:spPr>
          <a:xfrm>
            <a:off x="799050" y="2415317"/>
            <a:ext cx="4094391" cy="4154984"/>
          </a:xfrm>
          <a:prstGeom prst="rect">
            <a:avLst/>
          </a:prstGeom>
          <a:solidFill>
            <a:schemeClr val="bg1"/>
          </a:solidFill>
        </p:spPr>
        <p:txBody>
          <a:bodyPr wrap="none" rtlCol="0">
            <a:spAutoFit/>
          </a:bodyPr>
          <a:lstStyle/>
          <a:p>
            <a:r>
              <a:rPr lang="en-US" sz="2400" dirty="0" smtClean="0">
                <a:latin typeface="Calibri" panose="020F0502020204030204" pitchFamily="34" charset="0"/>
                <a:cs typeface="Calibri" panose="020F0502020204030204" pitchFamily="34" charset="0"/>
              </a:rPr>
              <a:t>Evidence-based information on</a:t>
            </a:r>
          </a:p>
          <a:p>
            <a:pPr marL="342900" indent="-34290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Eating Well</a:t>
            </a:r>
          </a:p>
          <a:p>
            <a:pPr marL="342900" indent="-34290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Exercise</a:t>
            </a:r>
          </a:p>
          <a:p>
            <a:pPr marL="342900" indent="-34290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Being Social</a:t>
            </a:r>
          </a:p>
          <a:p>
            <a:pPr marL="342900" indent="-34290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Learning</a:t>
            </a:r>
          </a:p>
          <a:p>
            <a:pPr marL="342900" indent="-34290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Mental Health</a:t>
            </a:r>
          </a:p>
          <a:p>
            <a:pPr marL="342900" indent="-34290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Gratitude</a:t>
            </a:r>
          </a:p>
          <a:p>
            <a:endParaRPr lang="en-US" sz="2400" dirty="0" smtClean="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400" dirty="0" smtClean="0">
                <a:latin typeface="Calibri" panose="020F0502020204030204" pitchFamily="34" charset="0"/>
                <a:cs typeface="Calibri" panose="020F0502020204030204" pitchFamily="34" charset="0"/>
              </a:rPr>
              <a:t>How to Make Change</a:t>
            </a:r>
          </a:p>
          <a:p>
            <a:pPr marL="342900" indent="-342900">
              <a:buFont typeface="Wingdings" panose="05000000000000000000" pitchFamily="2" charset="2"/>
              <a:buChar char="v"/>
            </a:pPr>
            <a:r>
              <a:rPr lang="en-US" sz="2400" dirty="0" smtClean="0">
                <a:latin typeface="Calibri" panose="020F0502020204030204" pitchFamily="34" charset="0"/>
                <a:cs typeface="Calibri" panose="020F0502020204030204" pitchFamily="34" charset="0"/>
              </a:rPr>
              <a:t>Free Resources</a:t>
            </a:r>
            <a:endParaRPr lang="en-US" sz="2400" dirty="0">
              <a:latin typeface="Calibri" panose="020F0502020204030204" pitchFamily="34" charset="0"/>
              <a:cs typeface="Calibri" panose="020F0502020204030204" pitchFamily="34" charset="0"/>
            </a:endParaRPr>
          </a:p>
        </p:txBody>
      </p:sp>
      <p:sp>
        <p:nvSpPr>
          <p:cNvPr id="6" name="TextBox 5"/>
          <p:cNvSpPr txBox="1"/>
          <p:nvPr/>
        </p:nvSpPr>
        <p:spPr>
          <a:xfrm>
            <a:off x="5227983" y="3349487"/>
            <a:ext cx="184731" cy="307777"/>
          </a:xfrm>
          <a:prstGeom prst="rect">
            <a:avLst/>
          </a:prstGeom>
          <a:noFill/>
        </p:spPr>
        <p:txBody>
          <a:bodyPr wrap="none" rtlCol="0">
            <a:spAutoFit/>
          </a:bodyPr>
          <a:lstStyle/>
          <a:p>
            <a:endParaRPr lang="en-US" dirty="0"/>
          </a:p>
        </p:txBody>
      </p:sp>
      <p:sp>
        <p:nvSpPr>
          <p:cNvPr id="7" name="TextBox 6"/>
          <p:cNvSpPr txBox="1"/>
          <p:nvPr/>
        </p:nvSpPr>
        <p:spPr>
          <a:xfrm>
            <a:off x="3236542" y="2797098"/>
            <a:ext cx="3416320" cy="1938992"/>
          </a:xfrm>
          <a:prstGeom prst="rect">
            <a:avLst/>
          </a:prstGeom>
          <a:solidFill>
            <a:schemeClr val="bg1"/>
          </a:solidFill>
        </p:spPr>
        <p:txBody>
          <a:bodyPr wrap="none" rtlCol="0">
            <a:spAutoFit/>
          </a:bodyPr>
          <a:lstStyle/>
          <a:p>
            <a:pPr marL="342900" lvl="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Resilience </a:t>
            </a:r>
          </a:p>
          <a:p>
            <a:pPr marL="342900" lvl="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Purpose and </a:t>
            </a:r>
            <a:r>
              <a:rPr lang="en-US" sz="2400" dirty="0" smtClean="0">
                <a:latin typeface="Calibri" panose="020F0502020204030204" pitchFamily="34" charset="0"/>
                <a:cs typeface="Calibri" panose="020F0502020204030204" pitchFamily="34" charset="0"/>
              </a:rPr>
              <a:t>Joy</a:t>
            </a:r>
            <a:endParaRPr lang="en-US"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Brain </a:t>
            </a:r>
            <a:r>
              <a:rPr lang="en-US" sz="2400" dirty="0" smtClean="0">
                <a:latin typeface="Calibri" panose="020F0502020204030204" pitchFamily="34" charset="0"/>
                <a:cs typeface="Calibri" panose="020F0502020204030204" pitchFamily="34" charset="0"/>
              </a:rPr>
              <a:t>Injury Prevention</a:t>
            </a:r>
            <a:endParaRPr lang="en-US"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Avoiding Toxicity</a:t>
            </a:r>
          </a:p>
          <a:p>
            <a:pPr marL="342900" lvl="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Sleep</a:t>
            </a:r>
          </a:p>
        </p:txBody>
      </p:sp>
    </p:spTree>
    <p:extLst>
      <p:ext uri="{BB962C8B-B14F-4D97-AF65-F5344CB8AC3E}">
        <p14:creationId xmlns:p14="http://schemas.microsoft.com/office/powerpoint/2010/main" val="4017118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4" name="Google Shape;1074;p62"/>
          <p:cNvSpPr/>
          <p:nvPr/>
        </p:nvSpPr>
        <p:spPr>
          <a:xfrm>
            <a:off x="-58975" y="131098"/>
            <a:ext cx="6627043" cy="872160"/>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dirty="0">
              <a:ln>
                <a:noFill/>
              </a:ln>
              <a:solidFill>
                <a:srgbClr val="1E5595"/>
              </a:solidFill>
              <a:effectLst/>
              <a:uLnTx/>
              <a:uFillTx/>
              <a:latin typeface="Calibri" panose="020F0502020204030204"/>
              <a:ea typeface="Calibri"/>
              <a:cs typeface="Calibri"/>
              <a:sym typeface="Calibri"/>
            </a:endParaRPr>
          </a:p>
        </p:txBody>
      </p:sp>
      <p:sp>
        <p:nvSpPr>
          <p:cNvPr id="1075" name="Google Shape;1075;p62"/>
          <p:cNvSpPr txBox="1"/>
          <p:nvPr/>
        </p:nvSpPr>
        <p:spPr>
          <a:xfrm>
            <a:off x="-289100" y="213235"/>
            <a:ext cx="698885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Calibri"/>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Open Sans Semibold" panose="020B0706030804020204" pitchFamily="34" charset="0"/>
                <a:cs typeface="Open Sans Semibold" panose="020B0706030804020204" pitchFamily="34" charset="0"/>
                <a:sym typeface="Calibri"/>
              </a:rPr>
              <a:t>Signs &amp; Symptoms Tools</a:t>
            </a:r>
            <a:endParaRPr kumimoji="0" sz="4000" b="1" i="0" u="none" strike="noStrike" kern="1200" cap="none" spc="0" normalizeH="0" baseline="0" noProof="0" dirty="0">
              <a:ln>
                <a:noFill/>
              </a:ln>
              <a:solidFill>
                <a:srgbClr val="FFFFFF"/>
              </a:solidFill>
              <a:effectLst/>
              <a:uLnTx/>
              <a:uFillTx/>
              <a:latin typeface="Calibri" panose="020F0502020204030204"/>
              <a:ea typeface="Open Sans Semibold" panose="020B0706030804020204" pitchFamily="34" charset="0"/>
              <a:cs typeface="Open Sans Semibold" panose="020B0706030804020204" pitchFamily="34" charset="0"/>
              <a:sym typeface="Calibri"/>
            </a:endParaRPr>
          </a:p>
        </p:txBody>
      </p:sp>
      <p:sp>
        <p:nvSpPr>
          <p:cNvPr id="1076" name="Google Shape;1076;p62"/>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Lato"/>
              <a:buNone/>
              <a:tabLst/>
              <a:defRPr/>
            </a:pPr>
            <a:r>
              <a:rPr kumimoji="0" lang="en-US" sz="6600" b="0" i="0" u="none" strike="noStrike" kern="1200" cap="none" spc="0" normalizeH="0" baseline="0" noProof="0">
                <a:ln>
                  <a:noFill/>
                </a:ln>
                <a:solidFill>
                  <a:srgbClr val="FFFFFF"/>
                </a:solidFill>
                <a:effectLst/>
                <a:uLnTx/>
                <a:uFillTx/>
                <a:latin typeface="Lato"/>
                <a:ea typeface="Lato"/>
                <a:cs typeface="Lato"/>
                <a:sym typeface="Lato"/>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7" name="Google Shape;1077;p62"/>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Lato"/>
              <a:buNone/>
              <a:tabLst/>
              <a:defRPr/>
            </a:pPr>
            <a:r>
              <a:rPr kumimoji="0" lang="en-US" sz="6600" b="0" i="0" u="none" strike="noStrike" kern="1200" cap="none" spc="0" normalizeH="0" baseline="0" noProof="0">
                <a:ln>
                  <a:noFill/>
                </a:ln>
                <a:solidFill>
                  <a:srgbClr val="FFFFFF"/>
                </a:solidFill>
                <a:effectLst/>
                <a:uLnTx/>
                <a:uFillTx/>
                <a:latin typeface="Lato"/>
                <a:ea typeface="Lato"/>
                <a:cs typeface="Lato"/>
                <a:sym typeface="Lato"/>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079" name="Google Shape;1079;p62"/>
          <p:cNvPicPr preferRelativeResize="0"/>
          <p:nvPr/>
        </p:nvPicPr>
        <p:blipFill rotWithShape="1">
          <a:blip r:embed="rId3">
            <a:alphaModFix/>
          </a:blip>
          <a:srcRect/>
          <a:stretch/>
        </p:blipFill>
        <p:spPr>
          <a:xfrm>
            <a:off x="1256160" y="1410346"/>
            <a:ext cx="3525065" cy="4123205"/>
          </a:xfrm>
          <a:prstGeom prst="rect">
            <a:avLst/>
          </a:prstGeom>
          <a:noFill/>
          <a:ln w="9525">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1706074" y="5687944"/>
            <a:ext cx="2625235" cy="46166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sym typeface="Arial"/>
              </a:rPr>
              <a:t>School-Aged</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p:cNvSpPr txBox="1"/>
          <p:nvPr/>
        </p:nvSpPr>
        <p:spPr>
          <a:xfrm>
            <a:off x="6493906" y="5687943"/>
            <a:ext cx="2625235" cy="46166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sym typeface="Arial"/>
              </a:rPr>
              <a:t>Young Children</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p:cNvSpPr txBox="1"/>
          <p:nvPr/>
        </p:nvSpPr>
        <p:spPr>
          <a:xfrm>
            <a:off x="8403620" y="6307701"/>
            <a:ext cx="24457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tndisability.org/brain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6796490" y="413289"/>
            <a:ext cx="20200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Spanish Available</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7" name="Google Shape;1078;p62"/>
          <p:cNvPicPr preferRelativeResize="0"/>
          <p:nvPr/>
        </p:nvPicPr>
        <p:blipFill rotWithShape="1">
          <a:blip r:embed="rId4">
            <a:alphaModFix/>
          </a:blip>
          <a:srcRect b="5348"/>
          <a:stretch/>
        </p:blipFill>
        <p:spPr>
          <a:xfrm>
            <a:off x="5596020" y="2477869"/>
            <a:ext cx="4779792" cy="3054325"/>
          </a:xfrm>
          <a:prstGeom prst="rect">
            <a:avLst/>
          </a:prstGeom>
          <a:noFill/>
          <a:ln w="127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35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00" name="Google Shape;1100;p65"/>
          <p:cNvSpPr/>
          <p:nvPr/>
        </p:nvSpPr>
        <p:spPr>
          <a:xfrm>
            <a:off x="802640" y="213361"/>
            <a:ext cx="10459453" cy="979828"/>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When Concussion Symptoms Aren’t Going Away</a:t>
            </a:r>
            <a:endParaRPr sz="4000" b="1" i="0" u="none" strike="noStrike" cap="none" dirty="0">
              <a:solidFill>
                <a:srgbClr val="FFFFFF"/>
              </a:solidFill>
              <a:latin typeface="Calibri"/>
              <a:ea typeface="Calibri"/>
              <a:cs typeface="Calibri"/>
              <a:sym typeface="Calibri"/>
            </a:endParaRPr>
          </a:p>
        </p:txBody>
      </p:sp>
      <p:pic>
        <p:nvPicPr>
          <p:cNvPr id="1101" name="Google Shape;1101;p65"/>
          <p:cNvPicPr preferRelativeResize="0"/>
          <p:nvPr/>
        </p:nvPicPr>
        <p:blipFill rotWithShape="1">
          <a:blip r:embed="rId3">
            <a:alphaModFix/>
          </a:blip>
          <a:srcRect/>
          <a:stretch/>
        </p:blipFill>
        <p:spPr>
          <a:xfrm>
            <a:off x="1104867" y="1726163"/>
            <a:ext cx="2625236" cy="3284188"/>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sp>
        <p:nvSpPr>
          <p:cNvPr id="1102" name="Google Shape;1102;p65"/>
          <p:cNvSpPr txBox="1"/>
          <p:nvPr/>
        </p:nvSpPr>
        <p:spPr>
          <a:xfrm>
            <a:off x="4685365" y="6051708"/>
            <a:ext cx="24720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dk1"/>
                </a:solidFill>
                <a:latin typeface="Calibri"/>
                <a:ea typeface="Calibri"/>
                <a:cs typeface="Calibri"/>
                <a:sym typeface="Calibri"/>
              </a:rPr>
              <a:t>Spanish Available</a:t>
            </a:r>
            <a:endParaRPr sz="2400" b="1" i="0" u="none" strike="noStrike" cap="none" dirty="0">
              <a:solidFill>
                <a:schemeClr val="dk1"/>
              </a:solidFill>
              <a:latin typeface="Calibri"/>
              <a:ea typeface="Calibri"/>
              <a:cs typeface="Calibri"/>
              <a:sym typeface="Calibri"/>
            </a:endParaRPr>
          </a:p>
        </p:txBody>
      </p:sp>
      <p:pic>
        <p:nvPicPr>
          <p:cNvPr id="1103" name="Google Shape;1103;p65"/>
          <p:cNvPicPr preferRelativeResize="0"/>
          <p:nvPr/>
        </p:nvPicPr>
        <p:blipFill rotWithShape="1">
          <a:blip r:embed="rId4">
            <a:alphaModFix/>
          </a:blip>
          <a:srcRect/>
          <a:stretch/>
        </p:blipFill>
        <p:spPr>
          <a:xfrm>
            <a:off x="4581331" y="1726163"/>
            <a:ext cx="2680138" cy="3284188"/>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698" y="1726163"/>
            <a:ext cx="2682658" cy="3284188"/>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1104867" y="5250144"/>
            <a:ext cx="2625235" cy="46166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solidFill>
                  <a:schemeClr val="bg1"/>
                </a:solidFill>
                <a:latin typeface="Calibri" panose="020F0502020204030204" pitchFamily="34" charset="0"/>
                <a:cs typeface="Calibri" panose="020F0502020204030204" pitchFamily="34" charset="0"/>
              </a:rPr>
              <a:t>5 and Under</a:t>
            </a:r>
            <a:endParaRPr lang="en-US" sz="2400" b="1" dirty="0">
              <a:solidFill>
                <a:schemeClr val="bg1"/>
              </a:solidFill>
              <a:latin typeface="Calibri" panose="020F0502020204030204" pitchFamily="34" charset="0"/>
              <a:cs typeface="Calibri" panose="020F0502020204030204" pitchFamily="34" charset="0"/>
            </a:endParaRPr>
          </a:p>
        </p:txBody>
      </p:sp>
      <p:sp>
        <p:nvSpPr>
          <p:cNvPr id="3" name="TextBox 2"/>
          <p:cNvSpPr txBox="1"/>
          <p:nvPr/>
        </p:nvSpPr>
        <p:spPr>
          <a:xfrm>
            <a:off x="4581331" y="5245376"/>
            <a:ext cx="2680138" cy="46166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solidFill>
                  <a:schemeClr val="bg1"/>
                </a:solidFill>
                <a:latin typeface="Calibri" panose="020F0502020204030204" pitchFamily="34" charset="0"/>
                <a:cs typeface="Calibri" panose="020F0502020204030204" pitchFamily="34" charset="0"/>
              </a:rPr>
              <a:t>School-Aged</a:t>
            </a:r>
            <a:endParaRPr lang="en-US" sz="2400" b="1"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8112698" y="5245376"/>
            <a:ext cx="2682658" cy="46166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solidFill>
                  <a:schemeClr val="bg1"/>
                </a:solidFill>
                <a:latin typeface="Calibri" panose="020F0502020204030204" pitchFamily="34" charset="0"/>
                <a:cs typeface="Calibri" panose="020F0502020204030204" pitchFamily="34" charset="0"/>
              </a:rPr>
              <a:t>Adults</a:t>
            </a:r>
            <a:endParaRPr lang="en-US" sz="2400" b="1"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00" name="Google Shape;1100;p65"/>
          <p:cNvSpPr/>
          <p:nvPr/>
        </p:nvSpPr>
        <p:spPr>
          <a:xfrm>
            <a:off x="688157" y="150830"/>
            <a:ext cx="10803118" cy="878304"/>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Calibri"/>
              <a:buNone/>
              <a:tabLst/>
              <a:defRPr/>
            </a:pPr>
            <a:r>
              <a:rPr kumimoji="0" lang="en-US" sz="3600" b="1" i="0" u="none" strike="noStrike" kern="1200" cap="none" spc="0" normalizeH="0" baseline="0" noProof="0" dirty="0" smtClean="0">
                <a:ln>
                  <a:noFill/>
                </a:ln>
                <a:solidFill>
                  <a:srgbClr val="FFFFFF"/>
                </a:solidFill>
                <a:effectLst/>
                <a:uLnTx/>
                <a:uFillTx/>
                <a:latin typeface="Calibri" panose="020F0502020204030204"/>
                <a:ea typeface="Open Sans Semibold" panose="020B0706030804020204" pitchFamily="34" charset="0"/>
                <a:cs typeface="Open Sans Semibold" panose="020B0706030804020204" pitchFamily="34" charset="0"/>
                <a:sym typeface="Calibri"/>
              </a:rPr>
              <a:t>Problems Can Arise Even </a:t>
            </a:r>
            <a:r>
              <a:rPr kumimoji="0" lang="en-US" sz="3600" b="1" i="0" u="none" strike="noStrike" kern="1200" cap="none" spc="0" normalizeH="0" baseline="0" noProof="0" dirty="0">
                <a:ln>
                  <a:noFill/>
                </a:ln>
                <a:solidFill>
                  <a:srgbClr val="FFFFFF"/>
                </a:solidFill>
                <a:effectLst/>
                <a:uLnTx/>
                <a:uFillTx/>
                <a:latin typeface="Calibri" panose="020F0502020204030204"/>
                <a:ea typeface="Open Sans Semibold" panose="020B0706030804020204" pitchFamily="34" charset="0"/>
                <a:cs typeface="Open Sans Semibold" panose="020B0706030804020204" pitchFamily="34" charset="0"/>
                <a:sym typeface="Calibri"/>
              </a:rPr>
              <a:t>A</a:t>
            </a:r>
            <a:r>
              <a:rPr kumimoji="0" lang="en-US" sz="3600" b="1" i="0" u="none" strike="noStrike" kern="1200" cap="none" spc="0" normalizeH="0" baseline="0" noProof="0" dirty="0" smtClean="0">
                <a:ln>
                  <a:noFill/>
                </a:ln>
                <a:solidFill>
                  <a:srgbClr val="FFFFFF"/>
                </a:solidFill>
                <a:effectLst/>
                <a:uLnTx/>
                <a:uFillTx/>
                <a:latin typeface="Calibri" panose="020F0502020204030204"/>
                <a:ea typeface="Open Sans Semibold" panose="020B0706030804020204" pitchFamily="34" charset="0"/>
                <a:cs typeface="Open Sans Semibold" panose="020B0706030804020204" pitchFamily="34" charset="0"/>
                <a:sym typeface="Calibri"/>
              </a:rPr>
              <a:t>fter Brain Injury Treatment</a:t>
            </a:r>
            <a:endParaRPr kumimoji="0" sz="3600" b="1" i="0" u="none" strike="noStrike" kern="1200" cap="none" spc="0" normalizeH="0" baseline="0" noProof="0" dirty="0">
              <a:ln>
                <a:noFill/>
              </a:ln>
              <a:solidFill>
                <a:srgbClr val="FFFFFF"/>
              </a:solidFill>
              <a:effectLst/>
              <a:uLnTx/>
              <a:uFillTx/>
              <a:latin typeface="Calibri" panose="020F0502020204030204"/>
              <a:ea typeface="Open Sans Semibold" panose="020B0706030804020204" pitchFamily="34" charset="0"/>
              <a:cs typeface="Open Sans Semibold" panose="020B0706030804020204" pitchFamily="34" charset="0"/>
              <a:sym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0273" y="1193414"/>
            <a:ext cx="3918894" cy="5146481"/>
          </a:xfrm>
          <a:prstGeom prst="rect">
            <a:avLst/>
          </a:prstGeom>
          <a:ln w="9525">
            <a:solidFill>
              <a:schemeClr val="tx1"/>
            </a:solidFill>
          </a:ln>
          <a:effectLst>
            <a:outerShdw blurRad="50800" dist="38100" dir="2700000" algn="tl" rotWithShape="0">
              <a:prstClr val="black">
                <a:alpha val="40000"/>
              </a:prstClr>
            </a:outerShdw>
          </a:effectLst>
        </p:spPr>
      </p:pic>
      <p:sp>
        <p:nvSpPr>
          <p:cNvPr id="5" name="Google Shape;1102;p65"/>
          <p:cNvSpPr txBox="1"/>
          <p:nvPr/>
        </p:nvSpPr>
        <p:spPr>
          <a:xfrm>
            <a:off x="2191248" y="6358421"/>
            <a:ext cx="194811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Open Sans Semibold" panose="020B0706030804020204" pitchFamily="34" charset="0"/>
                <a:cs typeface="Open Sans Semibold" panose="020B0706030804020204" pitchFamily="34" charset="0"/>
                <a:sym typeface="Calibri"/>
              </a:rPr>
              <a:t>Spanish </a:t>
            </a:r>
            <a:r>
              <a:rPr kumimoji="0" lang="en-US" sz="1800" b="1" i="0" u="none" strike="noStrike" kern="1200" cap="none" spc="0" normalizeH="0" baseline="0" noProof="0" dirty="0">
                <a:ln>
                  <a:noFill/>
                </a:ln>
                <a:solidFill>
                  <a:prstClr val="black"/>
                </a:solidFill>
                <a:effectLst/>
                <a:uLnTx/>
                <a:uFillTx/>
                <a:latin typeface="Calibri" panose="020F0502020204030204"/>
                <a:ea typeface="Open Sans Semibold" panose="020B0706030804020204" pitchFamily="34" charset="0"/>
                <a:cs typeface="Open Sans Semibold" panose="020B0706030804020204" pitchFamily="34" charset="0"/>
                <a:sym typeface="Calibri"/>
              </a:rPr>
              <a:t>Available</a:t>
            </a:r>
            <a:endParaRPr kumimoji="0" sz="1800" b="1" i="0" u="none" strike="noStrike" kern="1200" cap="none" spc="0" normalizeH="0" baseline="0" noProof="0" dirty="0">
              <a:ln>
                <a:noFill/>
              </a:ln>
              <a:solidFill>
                <a:prstClr val="black"/>
              </a:solidFill>
              <a:effectLst/>
              <a:uLnTx/>
              <a:uFillTx/>
              <a:latin typeface="Calibri" panose="020F0502020204030204"/>
              <a:ea typeface="Open Sans Semibold" panose="020B0706030804020204" pitchFamily="34" charset="0"/>
              <a:cs typeface="Open Sans Semibold" panose="020B0706030804020204" pitchFamily="34" charset="0"/>
              <a:sym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607" y="1193414"/>
            <a:ext cx="3975030" cy="5164966"/>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7504169" y="6358380"/>
            <a:ext cx="2151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tndisability.org/brain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56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4708" y="331857"/>
            <a:ext cx="7816187" cy="707886"/>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b="1" dirty="0" smtClean="0">
                <a:solidFill>
                  <a:schemeClr val="bg1"/>
                </a:solidFill>
                <a:latin typeface="Calibri" panose="020F0502020204030204" pitchFamily="34" charset="0"/>
                <a:ea typeface="Open Sans" panose="020B0604020202020204" charset="0"/>
                <a:cs typeface="Calibri" panose="020F0502020204030204" pitchFamily="34" charset="0"/>
              </a:rPr>
              <a:t>Helpful Toolkits for Healthcare</a:t>
            </a:r>
            <a:endParaRPr lang="en-US" sz="4000" b="1" dirty="0">
              <a:solidFill>
                <a:schemeClr val="bg1"/>
              </a:solidFill>
              <a:latin typeface="Calibri" panose="020F0502020204030204" pitchFamily="34" charset="0"/>
              <a:ea typeface="Open Sans" panose="020B060402020202020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707" y="1371600"/>
            <a:ext cx="3601997" cy="4588134"/>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898" y="1371600"/>
            <a:ext cx="3601997" cy="458813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39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36"/>
          <p:cNvPicPr preferRelativeResize="0"/>
          <p:nvPr/>
        </p:nvPicPr>
        <p:blipFill rotWithShape="1">
          <a:blip r:embed="rId3">
            <a:alphaModFix/>
          </a:blip>
          <a:srcRect/>
          <a:stretch/>
        </p:blipFill>
        <p:spPr>
          <a:xfrm rot="5400000">
            <a:off x="7918036" y="-1983400"/>
            <a:ext cx="11303321" cy="10094979"/>
          </a:xfrm>
          <a:prstGeom prst="rect">
            <a:avLst/>
          </a:prstGeom>
          <a:noFill/>
          <a:ln>
            <a:noFill/>
          </a:ln>
        </p:spPr>
      </p:pic>
      <p:sp>
        <p:nvSpPr>
          <p:cNvPr id="805" name="Google Shape;805;p36"/>
          <p:cNvSpPr/>
          <p:nvPr/>
        </p:nvSpPr>
        <p:spPr>
          <a:xfrm>
            <a:off x="0" y="306748"/>
            <a:ext cx="10098741" cy="842787"/>
          </a:xfrm>
          <a:prstGeom prst="rect">
            <a:avLst/>
          </a:prstGeom>
          <a:solidFill>
            <a:srgbClr val="1D5EAC"/>
          </a:solidFill>
          <a:ln>
            <a:noFill/>
          </a:ln>
          <a:effectLst>
            <a:outerShdw blurRad="50800" dist="38100" dir="2700000" algn="tl" rotWithShape="0">
              <a:srgbClr val="000000">
                <a:alpha val="40000"/>
              </a:srgbClr>
            </a:outerShdw>
          </a:effectLst>
          <a:scene3d>
            <a:camera prst="orthographicFront"/>
            <a:lightRig rig="threePt" dir="t"/>
          </a:scene3d>
          <a:sp3d>
            <a:bevelT/>
          </a:sp3d>
        </p:spPr>
        <p:txBody>
          <a:bodyPr spcFirstLastPara="1" wrap="square" lIns="91425" tIns="45700" rIns="91425" bIns="45700" anchor="ctr" anchorCtr="0">
            <a:noAutofit/>
          </a:bodyPr>
          <a:lstStyle/>
          <a:p>
            <a:pPr algn="ctr">
              <a:buClr>
                <a:srgbClr val="000000"/>
              </a:buClr>
              <a:buFont typeface="Arial"/>
              <a:buNone/>
            </a:pPr>
            <a:endParaRPr kern="0">
              <a:solidFill>
                <a:srgbClr val="1E5595"/>
              </a:solidFill>
              <a:latin typeface="Calibri"/>
              <a:ea typeface="Calibri"/>
              <a:cs typeface="Calibri"/>
              <a:sym typeface="Calibri"/>
            </a:endParaRPr>
          </a:p>
        </p:txBody>
      </p:sp>
      <p:sp>
        <p:nvSpPr>
          <p:cNvPr id="806" name="Google Shape;806;p36"/>
          <p:cNvSpPr txBox="1"/>
          <p:nvPr/>
        </p:nvSpPr>
        <p:spPr>
          <a:xfrm>
            <a:off x="439557" y="374199"/>
            <a:ext cx="8664102" cy="7078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dirty="0">
                <a:solidFill>
                  <a:srgbClr val="FFFFFF"/>
                </a:solidFill>
                <a:latin typeface="Lato"/>
                <a:ea typeface="Lato"/>
                <a:cs typeface="Lato"/>
                <a:sym typeface="Lato"/>
              </a:rPr>
              <a:t>Download the School Nurses’ Toolkit!</a:t>
            </a:r>
            <a:endParaRPr sz="4000" kern="0" dirty="0">
              <a:solidFill>
                <a:srgbClr val="FFFFFF"/>
              </a:solidFill>
              <a:latin typeface="Lato"/>
              <a:ea typeface="Lato"/>
              <a:cs typeface="Lato"/>
              <a:sym typeface="Lato"/>
            </a:endParaRPr>
          </a:p>
        </p:txBody>
      </p:sp>
      <p:sp>
        <p:nvSpPr>
          <p:cNvPr id="807" name="Google Shape;807;p36"/>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6600" kern="0">
                <a:solidFill>
                  <a:srgbClr val="FFFFFF"/>
                </a:solidFill>
                <a:latin typeface="Lato"/>
                <a:ea typeface="Lato"/>
                <a:cs typeface="Lato"/>
                <a:sym typeface="Lato"/>
              </a:rPr>
              <a:t>!</a:t>
            </a:r>
            <a:endParaRPr sz="1400" kern="0">
              <a:solidFill>
                <a:srgbClr val="000000"/>
              </a:solidFill>
              <a:cs typeface="Arial"/>
              <a:sym typeface="Arial"/>
            </a:endParaRPr>
          </a:p>
        </p:txBody>
      </p:sp>
      <p:sp>
        <p:nvSpPr>
          <p:cNvPr id="808" name="Google Shape;808;p36"/>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6600" kern="0">
                <a:solidFill>
                  <a:srgbClr val="FFFFFF"/>
                </a:solidFill>
                <a:latin typeface="Lato"/>
                <a:ea typeface="Lato"/>
                <a:cs typeface="Lato"/>
                <a:sym typeface="Lato"/>
              </a:rPr>
              <a:t>!</a:t>
            </a:r>
            <a:endParaRPr sz="1400" kern="0">
              <a:solidFill>
                <a:srgbClr val="000000"/>
              </a:solidFill>
              <a:cs typeface="Arial"/>
              <a:sym typeface="Arial"/>
            </a:endParaRPr>
          </a:p>
        </p:txBody>
      </p:sp>
      <p:pic>
        <p:nvPicPr>
          <p:cNvPr id="2" name="Picture 1"/>
          <p:cNvPicPr>
            <a:picLocks noChangeAspect="1"/>
          </p:cNvPicPr>
          <p:nvPr/>
        </p:nvPicPr>
        <p:blipFill rotWithShape="1">
          <a:blip r:embed="rId4"/>
          <a:srcRect l="28346" t="27227" r="28530" b="31570"/>
          <a:stretch/>
        </p:blipFill>
        <p:spPr>
          <a:xfrm>
            <a:off x="911991" y="1514757"/>
            <a:ext cx="8615925" cy="4630547"/>
          </a:xfrm>
          <a:prstGeom prst="rect">
            <a:avLst/>
          </a:prstGeom>
        </p:spPr>
      </p:pic>
      <p:sp>
        <p:nvSpPr>
          <p:cNvPr id="3" name="Rectangle 2"/>
          <p:cNvSpPr/>
          <p:nvPr/>
        </p:nvSpPr>
        <p:spPr>
          <a:xfrm>
            <a:off x="2622840" y="6310471"/>
            <a:ext cx="4814588" cy="400110"/>
          </a:xfrm>
          <a:prstGeom prst="rect">
            <a:avLst/>
          </a:prstGeom>
        </p:spPr>
        <p:txBody>
          <a:bodyPr wrap="none">
            <a:spAutoFit/>
          </a:bodyPr>
          <a:lstStyle/>
          <a:p>
            <a:r>
              <a:rPr lang="en-US" sz="2000" b="1" dirty="0">
                <a:latin typeface="Calibri" panose="020F0502020204030204" pitchFamily="34" charset="0"/>
                <a:cs typeface="Calibri" panose="020F0502020204030204" pitchFamily="34" charset="0"/>
              </a:rPr>
              <a:t>https://www.tndisability.org/school-nurses</a:t>
            </a:r>
          </a:p>
        </p:txBody>
      </p:sp>
    </p:spTree>
    <p:extLst>
      <p:ext uri="{BB962C8B-B14F-4D97-AF65-F5344CB8AC3E}">
        <p14:creationId xmlns:p14="http://schemas.microsoft.com/office/powerpoint/2010/main" val="3452514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Google Shape;1295;p74" descr="icons8-youtube-100">
            <a:hlinkClick r:id="rId3"/>
          </p:cNvPr>
          <p:cNvPicPr preferRelativeResize="0"/>
          <p:nvPr/>
        </p:nvPicPr>
        <p:blipFill rotWithShape="1">
          <a:blip r:embed="rId4">
            <a:alphaModFix/>
          </a:blip>
          <a:srcRect/>
          <a:stretch/>
        </p:blipFill>
        <p:spPr>
          <a:xfrm>
            <a:off x="488849" y="4836699"/>
            <a:ext cx="985768" cy="1020403"/>
          </a:xfrm>
          <a:prstGeom prst="rect">
            <a:avLst/>
          </a:prstGeom>
          <a:noFill/>
          <a:ln>
            <a:noFill/>
          </a:ln>
        </p:spPr>
      </p:pic>
      <p:pic>
        <p:nvPicPr>
          <p:cNvPr id="24" name="Google Shape;1306;p75"/>
          <p:cNvPicPr preferRelativeResize="0"/>
          <p:nvPr/>
        </p:nvPicPr>
        <p:blipFill rotWithShape="1">
          <a:blip r:embed="rId5">
            <a:alphaModFix/>
          </a:blip>
          <a:srcRect/>
          <a:stretch/>
        </p:blipFill>
        <p:spPr>
          <a:xfrm>
            <a:off x="3259717" y="5099182"/>
            <a:ext cx="2294398" cy="568048"/>
          </a:xfrm>
          <a:prstGeom prst="rect">
            <a:avLst/>
          </a:prstGeom>
          <a:noFill/>
          <a:ln>
            <a:noFill/>
          </a:ln>
        </p:spPr>
      </p:pic>
      <p:pic>
        <p:nvPicPr>
          <p:cNvPr id="25" name="Google Shape;1283;p73"/>
          <p:cNvPicPr preferRelativeResize="0"/>
          <p:nvPr/>
        </p:nvPicPr>
        <p:blipFill rotWithShape="1">
          <a:blip r:embed="rId6">
            <a:alphaModFix/>
          </a:blip>
          <a:srcRect/>
          <a:stretch/>
        </p:blipFill>
        <p:spPr>
          <a:xfrm>
            <a:off x="2446222" y="5099182"/>
            <a:ext cx="559640" cy="566744"/>
          </a:xfrm>
          <a:prstGeom prst="rect">
            <a:avLst/>
          </a:prstGeom>
          <a:noFill/>
          <a:ln>
            <a:noFill/>
          </a:ln>
        </p:spPr>
      </p:pic>
      <p:pic>
        <p:nvPicPr>
          <p:cNvPr id="26" name="Picture 25">
            <a:extLst>
              <a:ext uri="{FF2B5EF4-FFF2-40B4-BE49-F238E27FC236}">
                <a16:creationId xmlns:a16="http://schemas.microsoft.com/office/drawing/2014/main" id="{99502207-907E-E748-8428-667C06D2CE9C}"/>
              </a:ext>
            </a:extLst>
          </p:cNvPr>
          <p:cNvPicPr>
            <a:picLocks noChangeAspect="1"/>
          </p:cNvPicPr>
          <p:nvPr/>
        </p:nvPicPr>
        <p:blipFill>
          <a:blip r:embed="rId7"/>
          <a:stretch>
            <a:fillRect/>
          </a:stretch>
        </p:blipFill>
        <p:spPr>
          <a:xfrm>
            <a:off x="2117323" y="3017579"/>
            <a:ext cx="2670021" cy="1552973"/>
          </a:xfrm>
          <a:prstGeom prst="rect">
            <a:avLst/>
          </a:prstGeom>
          <a:solidFill>
            <a:sysClr val="window" lastClr="FFFFFF"/>
          </a:solidFill>
        </p:spPr>
      </p:pic>
      <p:pic>
        <p:nvPicPr>
          <p:cNvPr id="27" name="Picture 2" descr="Free icon download | Twit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4617" y="5099182"/>
            <a:ext cx="630080" cy="6300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49276" y="752919"/>
            <a:ext cx="2663190" cy="1323439"/>
          </a:xfrm>
          <a:prstGeom prst="rect">
            <a:avLst/>
          </a:prstGeom>
          <a:noFill/>
          <a:ln>
            <a:solidFill>
              <a:srgbClr val="FF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0000"/>
                </a:solidFill>
                <a:effectLst/>
                <a:uLnTx/>
                <a:uFillTx/>
                <a:latin typeface="Calibri" panose="020F0502020204030204"/>
                <a:ea typeface="+mn-ea"/>
                <a:cs typeface="+mn-cs"/>
              </a:rPr>
              <a:t>Take the 1 minute survey! </a:t>
            </a:r>
            <a:br>
              <a:rPr kumimoji="0" lang="en-US" sz="2000" b="1" i="0" u="none" strike="noStrike" kern="0" cap="none" spc="0" normalizeH="0" baseline="0" noProof="0" dirty="0" smtClean="0">
                <a:ln>
                  <a:noFill/>
                </a:ln>
                <a:solidFill>
                  <a:srgbClr val="FF0000"/>
                </a:solidFill>
                <a:effectLst/>
                <a:uLnTx/>
                <a:uFillTx/>
                <a:latin typeface="Calibri" panose="020F0502020204030204"/>
                <a:ea typeface="+mn-ea"/>
                <a:cs typeface="+mn-cs"/>
              </a:rPr>
            </a:br>
            <a:r>
              <a:rPr kumimoji="0" lang="en-US" sz="2000" b="1" i="0" u="none" strike="noStrike" kern="0" cap="none" spc="0" normalizeH="0" baseline="0" noProof="0" dirty="0" smtClean="0">
                <a:ln>
                  <a:noFill/>
                </a:ln>
                <a:solidFill>
                  <a:srgbClr val="FF0000"/>
                </a:solidFill>
                <a:effectLst/>
                <a:uLnTx/>
                <a:uFillTx/>
                <a:latin typeface="Calibri" panose="020F0502020204030204"/>
                <a:ea typeface="+mn-ea"/>
                <a:cs typeface="+mn-cs"/>
              </a:rPr>
              <a:t>Get a certificate of attendance</a:t>
            </a:r>
          </a:p>
        </p:txBody>
      </p:sp>
      <p:sp>
        <p:nvSpPr>
          <p:cNvPr id="14" name="Title 1"/>
          <p:cNvSpPr txBox="1">
            <a:spLocks/>
          </p:cNvSpPr>
          <p:nvPr/>
        </p:nvSpPr>
        <p:spPr>
          <a:xfrm>
            <a:off x="488849" y="887454"/>
            <a:ext cx="5374588" cy="1054370"/>
          </a:xfrm>
          <a:prstGeom prst="rect">
            <a:avLst/>
          </a:prstGeom>
          <a:solidFill>
            <a:srgbClr val="1D5EAC"/>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pPr>
            <a:r>
              <a:rPr lang="en-US" b="1" dirty="0">
                <a:solidFill>
                  <a:srgbClr val="FFFFFF"/>
                </a:solidFill>
              </a:rPr>
              <a:t>Thank </a:t>
            </a:r>
            <a:r>
              <a:rPr lang="en-US" b="1" dirty="0" smtClean="0">
                <a:solidFill>
                  <a:srgbClr val="FFFFFF"/>
                </a:solidFill>
              </a:rPr>
              <a:t>you and </a:t>
            </a:r>
            <a:r>
              <a:rPr kumimoji="0" lang="en-US" sz="4400" b="1" i="0" u="none" strike="noStrike" kern="0" cap="none" spc="0" normalizeH="0" baseline="0" noProof="0" dirty="0" smtClean="0">
                <a:ln>
                  <a:noFill/>
                </a:ln>
                <a:solidFill>
                  <a:srgbClr val="FFFFFF"/>
                </a:solidFill>
                <a:effectLst/>
                <a:uLnTx/>
                <a:uFillTx/>
                <a:latin typeface="Calibri"/>
                <a:cs typeface="Calibri"/>
                <a:sym typeface="Calibri"/>
              </a:rPr>
              <a:t>survey</a:t>
            </a:r>
            <a:endParaRPr kumimoji="0" lang="en-US" sz="44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7746" y="2200275"/>
            <a:ext cx="4286250" cy="4286250"/>
          </a:xfrm>
          <a:prstGeom prst="rect">
            <a:avLst/>
          </a:prstGeom>
        </p:spPr>
      </p:pic>
    </p:spTree>
    <p:extLst>
      <p:ext uri="{BB962C8B-B14F-4D97-AF65-F5344CB8AC3E}">
        <p14:creationId xmlns:p14="http://schemas.microsoft.com/office/powerpoint/2010/main" val="148505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3" name="Google Shape;503;p3"/>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04" name="Google Shape;504;p3"/>
          <p:cNvSpPr txBox="1"/>
          <p:nvPr/>
        </p:nvSpPr>
        <p:spPr>
          <a:xfrm>
            <a:off x="690787" y="2829114"/>
            <a:ext cx="11156221" cy="3323946"/>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3200"/>
              <a:buFont typeface="Calibri"/>
              <a:buChar char="•"/>
            </a:pPr>
            <a:r>
              <a:rPr lang="en-US" sz="2800" b="0" i="0" u="none" strike="noStrike" cap="none" dirty="0">
                <a:solidFill>
                  <a:srgbClr val="000000"/>
                </a:solidFill>
                <a:latin typeface="Calibri" panose="020F0502020204030204" pitchFamily="34" charset="0"/>
                <a:ea typeface="Calibri"/>
                <a:cs typeface="Calibri" panose="020F0502020204030204" pitchFamily="34" charset="0"/>
                <a:sym typeface="Calibri"/>
              </a:rPr>
              <a:t>Family-friendly educational materials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rgbClr val="000000"/>
              </a:buClr>
              <a:buSzPts val="3200"/>
              <a:buFont typeface="Calibri"/>
              <a:buChar char="•"/>
            </a:pPr>
            <a:r>
              <a:rPr lang="en-US" sz="2800" b="0" i="0" u="none" strike="noStrike" cap="none" dirty="0">
                <a:solidFill>
                  <a:srgbClr val="000000"/>
                </a:solidFill>
                <a:latin typeface="Calibri" panose="020F0502020204030204" pitchFamily="34" charset="0"/>
                <a:ea typeface="Calibri"/>
                <a:cs typeface="Calibri" panose="020F0502020204030204" pitchFamily="34" charset="0"/>
                <a:sym typeface="Calibri"/>
              </a:rPr>
              <a:t>Resources for return to school and work </a:t>
            </a:r>
            <a:r>
              <a:rPr lang="en-US" sz="28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settings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rgbClr val="000000"/>
              </a:buClr>
              <a:buSzPts val="3200"/>
              <a:buFont typeface="Calibri"/>
              <a:buChar char="•"/>
            </a:pPr>
            <a:r>
              <a:rPr lang="en-US" sz="2800" b="0" i="0" u="none" strike="noStrike" cap="none" dirty="0">
                <a:solidFill>
                  <a:srgbClr val="000000"/>
                </a:solidFill>
                <a:latin typeface="Calibri" panose="020F0502020204030204" pitchFamily="34" charset="0"/>
                <a:ea typeface="Calibri"/>
                <a:cs typeface="Calibri" panose="020F0502020204030204" pitchFamily="34" charset="0"/>
                <a:sym typeface="Calibri"/>
              </a:rPr>
              <a:t>Toolkits for healthcare </a:t>
            </a:r>
            <a:r>
              <a:rPr lang="en-US" sz="28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providers, </a:t>
            </a:r>
            <a:r>
              <a:rPr lang="en-US" sz="2800" b="0" i="0" u="none" strike="noStrike" cap="none" dirty="0">
                <a:solidFill>
                  <a:srgbClr val="000000"/>
                </a:solidFill>
                <a:latin typeface="Calibri" panose="020F0502020204030204" pitchFamily="34" charset="0"/>
                <a:ea typeface="Calibri"/>
                <a:cs typeface="Calibri" panose="020F0502020204030204" pitchFamily="34" charset="0"/>
                <a:sym typeface="Calibri"/>
              </a:rPr>
              <a:t>school </a:t>
            </a:r>
            <a:r>
              <a:rPr lang="en-US" sz="28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nurses, survivors and families, and other service professionals: </a:t>
            </a:r>
            <a:r>
              <a:rPr lang="en-US" sz="2800" b="0" i="0" u="none" strike="noStrike" cap="none" dirty="0" smtClean="0">
                <a:solidFill>
                  <a:srgbClr val="5D1BB5"/>
                </a:solidFill>
                <a:latin typeface="Calibri" panose="020F0502020204030204" pitchFamily="34" charset="0"/>
                <a:ea typeface="Calibri"/>
                <a:cs typeface="Calibri" panose="020F0502020204030204" pitchFamily="34" charset="0"/>
                <a:sym typeface="Calibri"/>
              </a:rPr>
              <a:t>tndisability.org/brain</a:t>
            </a:r>
          </a:p>
          <a:p>
            <a:pPr marL="342900" lvl="0" indent="-342900">
              <a:lnSpc>
                <a:spcPct val="150000"/>
              </a:lnSpc>
              <a:buSzPts val="3200"/>
              <a:buFont typeface="Calibri"/>
              <a:buChar char="•"/>
            </a:pPr>
            <a:r>
              <a:rPr lang="en-US" sz="2800" dirty="0" smtClean="0">
                <a:latin typeface="Calibri" panose="020F0502020204030204" pitchFamily="34" charset="0"/>
                <a:ea typeface="Calibri"/>
                <a:cs typeface="Calibri" panose="020F0502020204030204" pitchFamily="34" charset="0"/>
                <a:sym typeface="Calibri"/>
              </a:rPr>
              <a:t>YouTube Training </a:t>
            </a:r>
            <a:r>
              <a:rPr lang="en-US" sz="2800" dirty="0">
                <a:latin typeface="Calibri" panose="020F0502020204030204" pitchFamily="34" charset="0"/>
                <a:ea typeface="Calibri"/>
                <a:cs typeface="Calibri" panose="020F0502020204030204" pitchFamily="34" charset="0"/>
                <a:sym typeface="Calibri"/>
              </a:rPr>
              <a:t>Channel: </a:t>
            </a:r>
            <a:r>
              <a:rPr lang="en-US" sz="2800" dirty="0" smtClean="0">
                <a:solidFill>
                  <a:srgbClr val="5D1BB5"/>
                </a:solidFill>
                <a:latin typeface="Calibri" panose="020F0502020204030204" pitchFamily="34" charset="0"/>
                <a:ea typeface="Calibri"/>
                <a:cs typeface="Calibri" panose="020F0502020204030204" pitchFamily="34" charset="0"/>
                <a:sym typeface="Calibri"/>
              </a:rPr>
              <a:t>youtube.com</a:t>
            </a:r>
            <a:r>
              <a:rPr lang="en-US" sz="2800" dirty="0">
                <a:solidFill>
                  <a:srgbClr val="5D1BB5"/>
                </a:solidFill>
                <a:latin typeface="Calibri" panose="020F0502020204030204" pitchFamily="34" charset="0"/>
                <a:ea typeface="Calibri"/>
                <a:cs typeface="Calibri" panose="020F0502020204030204" pitchFamily="34" charset="0"/>
                <a:sym typeface="Calibri"/>
              </a:rPr>
              <a:t>/@brainlinks830/playlists</a:t>
            </a:r>
            <a:endParaRPr sz="2800" b="1" i="0" u="none" strike="noStrike" cap="none" dirty="0">
              <a:solidFill>
                <a:srgbClr val="5D1BB5"/>
              </a:solidFill>
              <a:latin typeface="Calibri" panose="020F0502020204030204" pitchFamily="34" charset="0"/>
              <a:ea typeface="Calibri"/>
              <a:cs typeface="Calibri" panose="020F0502020204030204" pitchFamily="34" charset="0"/>
              <a:sym typeface="Calibri"/>
            </a:endParaRPr>
          </a:p>
        </p:txBody>
      </p:sp>
      <p:sp>
        <p:nvSpPr>
          <p:cNvPr id="505" name="Google Shape;505;p3"/>
          <p:cNvSpPr txBox="1">
            <a:spLocks noGrp="1"/>
          </p:cNvSpPr>
          <p:nvPr>
            <p:ph type="ctrTitle"/>
          </p:nvPr>
        </p:nvSpPr>
        <p:spPr>
          <a:xfrm>
            <a:off x="429583" y="232672"/>
            <a:ext cx="2582425" cy="646056"/>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4472C4"/>
              </a:buClr>
              <a:buSzPts val="5400"/>
              <a:buFont typeface="Calibri"/>
              <a:buNone/>
            </a:pPr>
            <a:r>
              <a:rPr lang="en-US" sz="4374" dirty="0">
                <a:solidFill>
                  <a:srgbClr val="4472C4"/>
                </a:solidFill>
              </a:rPr>
              <a:t/>
            </a:r>
            <a:br>
              <a:rPr lang="en-US" sz="4374" dirty="0">
                <a:solidFill>
                  <a:srgbClr val="4472C4"/>
                </a:solidFill>
              </a:rPr>
            </a:br>
            <a:r>
              <a:rPr lang="en-US" sz="4374" dirty="0">
                <a:solidFill>
                  <a:srgbClr val="4472C4"/>
                </a:solidFill>
              </a:rPr>
              <a:t/>
            </a:r>
            <a:br>
              <a:rPr lang="en-US" sz="4374" dirty="0">
                <a:solidFill>
                  <a:srgbClr val="4472C4"/>
                </a:solidFill>
              </a:rPr>
            </a:br>
            <a:r>
              <a:rPr lang="en-US" sz="4400" dirty="0">
                <a:solidFill>
                  <a:srgbClr val="4472C4"/>
                </a:solidFill>
              </a:rPr>
              <a:t/>
            </a:r>
            <a:br>
              <a:rPr lang="en-US" sz="4400" dirty="0">
                <a:solidFill>
                  <a:srgbClr val="4472C4"/>
                </a:solidFill>
              </a:rPr>
            </a:br>
            <a:r>
              <a:rPr lang="en-US" sz="4400" b="1" dirty="0">
                <a:solidFill>
                  <a:srgbClr val="1D5EAC"/>
                </a:solidFill>
              </a:rPr>
              <a:t>Brain Links</a:t>
            </a:r>
            <a:endParaRPr sz="4400" dirty="0"/>
          </a:p>
        </p:txBody>
      </p:sp>
      <p:sp>
        <p:nvSpPr>
          <p:cNvPr id="506" name="Google Shape;506;p3"/>
          <p:cNvSpPr/>
          <p:nvPr/>
        </p:nvSpPr>
        <p:spPr>
          <a:xfrm>
            <a:off x="604026" y="1002919"/>
            <a:ext cx="2821020"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FFFFFF"/>
                </a:solidFill>
                <a:latin typeface="Calibri"/>
                <a:ea typeface="Calibri"/>
                <a:cs typeface="Calibri"/>
                <a:sym typeface="Calibri"/>
              </a:rPr>
              <a:t>Who we are</a:t>
            </a:r>
            <a:endParaRPr sz="1400" b="0" i="0" u="none" strike="noStrike" cap="none" dirty="0">
              <a:solidFill>
                <a:srgbClr val="000000"/>
              </a:solidFill>
              <a:latin typeface="Arial"/>
              <a:ea typeface="Arial"/>
              <a:cs typeface="Arial"/>
              <a:sym typeface="Arial"/>
            </a:endParaRPr>
          </a:p>
        </p:txBody>
      </p:sp>
      <p:sp>
        <p:nvSpPr>
          <p:cNvPr id="507" name="Google Shape;507;p3"/>
          <p:cNvSpPr/>
          <p:nvPr/>
        </p:nvSpPr>
        <p:spPr>
          <a:xfrm>
            <a:off x="556087" y="2059385"/>
            <a:ext cx="2821020"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FFFFFF"/>
                </a:solidFill>
                <a:latin typeface="Calibri"/>
                <a:ea typeface="Calibri"/>
                <a:cs typeface="Calibri"/>
                <a:sym typeface="Calibri"/>
              </a:rPr>
              <a:t>What we do</a:t>
            </a:r>
            <a:endParaRPr sz="1400" b="0" i="0" u="none" strike="noStrike" cap="none" dirty="0">
              <a:solidFill>
                <a:srgbClr val="000000"/>
              </a:solidFill>
              <a:latin typeface="Arial"/>
              <a:ea typeface="Arial"/>
              <a:cs typeface="Arial"/>
              <a:sym typeface="Arial"/>
            </a:endParaRPr>
          </a:p>
        </p:txBody>
      </p:sp>
      <p:sp>
        <p:nvSpPr>
          <p:cNvPr id="508" name="Google Shape;508;p3"/>
          <p:cNvSpPr txBox="1"/>
          <p:nvPr/>
        </p:nvSpPr>
        <p:spPr>
          <a:xfrm>
            <a:off x="3933194" y="817712"/>
            <a:ext cx="8162929"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i="0" u="none" strike="noStrike" cap="none" dirty="0">
                <a:solidFill>
                  <a:srgbClr val="1D5EAC"/>
                </a:solidFill>
                <a:latin typeface="Calibri"/>
                <a:ea typeface="Calibri"/>
                <a:cs typeface="Calibri"/>
                <a:sym typeface="Calibri"/>
              </a:rPr>
              <a:t>Statewide</a:t>
            </a:r>
            <a:r>
              <a:rPr lang="en-US" sz="3200" b="1" i="0" u="none" strike="noStrike" cap="none" dirty="0">
                <a:solidFill>
                  <a:srgbClr val="1D5EAC"/>
                </a:solidFill>
                <a:latin typeface="Calibri"/>
                <a:ea typeface="Calibri"/>
                <a:cs typeface="Calibri"/>
                <a:sym typeface="Calibri"/>
              </a:rPr>
              <a:t> team of brain injury specialists</a:t>
            </a:r>
            <a:endParaRPr sz="3200" b="1" i="0" u="none" strike="noStrike" cap="none" dirty="0">
              <a:solidFill>
                <a:srgbClr val="1D5EAC"/>
              </a:solidFill>
              <a:latin typeface="Calibri"/>
              <a:ea typeface="Calibri"/>
              <a:cs typeface="Calibri"/>
              <a:sym typeface="Calibri"/>
            </a:endParaRPr>
          </a:p>
        </p:txBody>
      </p:sp>
      <p:sp>
        <p:nvSpPr>
          <p:cNvPr id="509" name="Google Shape;509;p3"/>
          <p:cNvSpPr txBox="1"/>
          <p:nvPr/>
        </p:nvSpPr>
        <p:spPr>
          <a:xfrm>
            <a:off x="3933194" y="1859014"/>
            <a:ext cx="7913815" cy="970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5EAC"/>
              </a:buClr>
              <a:buSzPts val="3200"/>
              <a:buFont typeface="Arial"/>
              <a:buNone/>
            </a:pPr>
            <a:r>
              <a:rPr lang="en-US" sz="2800" b="1" i="0" u="none" strike="noStrike" cap="none" dirty="0">
                <a:solidFill>
                  <a:srgbClr val="1D5EAC"/>
                </a:solidFill>
                <a:latin typeface="Calibri"/>
                <a:ea typeface="Calibri"/>
                <a:cs typeface="Calibri"/>
                <a:sym typeface="Calibri"/>
              </a:rPr>
              <a:t>We equip professionals to better serve people with TBI with current research-based training and tools.</a:t>
            </a:r>
            <a:endParaRPr sz="2800" b="0" i="0" u="none" strike="noStrike" cap="none" dirty="0">
              <a:solidFill>
                <a:srgbClr val="1D5EAC"/>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5"/>
          <p:cNvSpPr/>
          <p:nvPr/>
        </p:nvSpPr>
        <p:spPr>
          <a:xfrm>
            <a:off x="1" y="596900"/>
            <a:ext cx="4060271" cy="1114104"/>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16" name="Google Shape;516;p5"/>
          <p:cNvSpPr txBox="1"/>
          <p:nvPr/>
        </p:nvSpPr>
        <p:spPr>
          <a:xfrm>
            <a:off x="238727" y="800009"/>
            <a:ext cx="35828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Agenda</a:t>
            </a:r>
            <a:endParaRPr sz="4000" b="1" i="0" u="none" strike="noStrike" cap="none" dirty="0">
              <a:solidFill>
                <a:schemeClr val="lt1"/>
              </a:solidFill>
              <a:latin typeface="Calibri"/>
              <a:ea typeface="Calibri"/>
              <a:cs typeface="Calibri"/>
              <a:sym typeface="Calibri"/>
            </a:endParaRPr>
          </a:p>
        </p:txBody>
      </p:sp>
      <p:sp>
        <p:nvSpPr>
          <p:cNvPr id="517" name="Google Shape;517;p5"/>
          <p:cNvSpPr txBox="1"/>
          <p:nvPr/>
        </p:nvSpPr>
        <p:spPr>
          <a:xfrm>
            <a:off x="2258453" y="1782819"/>
            <a:ext cx="7049177" cy="4616608"/>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Why Screen for Concussion?</a:t>
            </a: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Screening for Prior History of Concussion</a:t>
            </a:r>
          </a:p>
          <a:p>
            <a:pPr marL="457200" marR="0" lvl="0" indent="-457200" algn="l" rtl="0">
              <a:lnSpc>
                <a:spcPct val="150000"/>
              </a:lnSpc>
              <a:spcBef>
                <a:spcPts val="0"/>
              </a:spcBef>
              <a:spcAft>
                <a:spcPts val="0"/>
              </a:spcAft>
              <a:buClr>
                <a:schemeClr val="dk1"/>
              </a:buClr>
              <a:buSzPts val="2800"/>
              <a:buFont typeface="Lato"/>
              <a:buChar char="•"/>
            </a:pPr>
            <a:r>
              <a:rPr lang="en-US" sz="2800"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Questions for Health History Form</a:t>
            </a:r>
            <a:endParaRPr lang="en-US" sz="2800" b="0" i="0" u="none" strike="noStrike" cap="none" dirty="0" smtClean="0">
              <a:solidFill>
                <a:schemeClr val="dk1"/>
              </a:solidFill>
              <a:latin typeface="Calibri" panose="020F0502020204030204" pitchFamily="34" charset="0"/>
              <a:ea typeface="Open Sans" panose="020B0604020202020204" charset="0"/>
              <a:cs typeface="Calibri" panose="020F0502020204030204" pitchFamily="34" charset="0"/>
              <a:sym typeface="Lato"/>
            </a:endParaRPr>
          </a:p>
          <a:p>
            <a:pPr marL="457200" marR="0" lvl="0" indent="-457200" algn="l" rtl="0">
              <a:lnSpc>
                <a:spcPct val="150000"/>
              </a:lnSpc>
              <a:spcBef>
                <a:spcPts val="0"/>
              </a:spcBef>
              <a:spcAft>
                <a:spcPts val="0"/>
              </a:spcAft>
              <a:buClr>
                <a:schemeClr val="dk1"/>
              </a:buClr>
              <a:buSzPts val="2800"/>
              <a:buFont typeface="Lato"/>
              <a:buChar char="•"/>
            </a:pPr>
            <a:r>
              <a:rPr lang="en-US" sz="2800"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Screening When Concussion is Suspected</a:t>
            </a: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Tracking a Child with a Concussion </a:t>
            </a:r>
          </a:p>
          <a:p>
            <a:pPr marL="457200" marR="0" lvl="0" indent="-457200" algn="l" rtl="0">
              <a:lnSpc>
                <a:spcPct val="150000"/>
              </a:lnSpc>
              <a:spcBef>
                <a:spcPts val="0"/>
              </a:spcBef>
              <a:spcAft>
                <a:spcPts val="0"/>
              </a:spcAft>
              <a:buClr>
                <a:schemeClr val="dk1"/>
              </a:buClr>
              <a:buSzPts val="2800"/>
              <a:buFont typeface="Lato"/>
              <a:buChar char="•"/>
            </a:pPr>
            <a:r>
              <a:rPr lang="en-US" sz="2800"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Baseline Screening</a:t>
            </a:r>
            <a:r>
              <a:rPr lang="en-US" sz="2800" dirty="0">
                <a:solidFill>
                  <a:schemeClr val="dk1"/>
                </a:solidFill>
                <a:latin typeface="Calibri" panose="020F0502020204030204" pitchFamily="34" charset="0"/>
                <a:ea typeface="Open Sans" panose="020B0604020202020204" charset="0"/>
                <a:cs typeface="Calibri" panose="020F0502020204030204" pitchFamily="34" charset="0"/>
                <a:sym typeface="Lato"/>
              </a:rPr>
              <a:t> </a:t>
            </a:r>
            <a:r>
              <a:rPr lang="en-US" sz="2800" dirty="0" smtClean="0">
                <a:solidFill>
                  <a:schemeClr val="dk1"/>
                </a:solidFill>
                <a:latin typeface="Calibri" panose="020F0502020204030204" pitchFamily="34" charset="0"/>
                <a:ea typeface="Open Sans" panose="020B0604020202020204" charset="0"/>
                <a:cs typeface="Calibri" panose="020F0502020204030204" pitchFamily="34" charset="0"/>
                <a:sym typeface="Lato"/>
              </a:rPr>
              <a:t>– usually for sports</a:t>
            </a:r>
            <a:endParaRPr sz="2800" b="0" i="0" u="none" strike="noStrike" cap="none" dirty="0">
              <a:solidFill>
                <a:srgbClr val="000000"/>
              </a:solidFill>
              <a:latin typeface="Calibri" panose="020F0502020204030204" pitchFamily="34" charset="0"/>
              <a:ea typeface="Open Sans" panose="020B0604020202020204" charset="0"/>
              <a:cs typeface="Calibri" panose="020F0502020204030204" pitchFamily="34" charset="0"/>
              <a:sym typeface="Arial"/>
            </a:endParaRP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a:solidFill>
                  <a:schemeClr val="dk1"/>
                </a:solidFill>
                <a:latin typeface="Calibri" panose="020F0502020204030204" pitchFamily="34" charset="0"/>
                <a:ea typeface="Open Sans" panose="020B0604020202020204" charset="0"/>
                <a:cs typeface="Calibri" panose="020F0502020204030204" pitchFamily="34" charset="0"/>
                <a:sym typeface="Lato"/>
              </a:rPr>
              <a:t>Tools and ways to help</a:t>
            </a:r>
            <a:r>
              <a:rPr lang="en-US" sz="2800" b="0" i="0" u="none" strike="noStrike" cap="none" dirty="0">
                <a:solidFill>
                  <a:schemeClr val="dk1"/>
                </a:solidFill>
                <a:latin typeface="Open Sans" panose="020B0604020202020204" charset="0"/>
                <a:ea typeface="Open Sans" panose="020B0604020202020204" charset="0"/>
                <a:cs typeface="Open Sans" panose="020B0604020202020204" charset="0"/>
                <a:sym typeface="Lato"/>
              </a:rPr>
              <a:t> </a:t>
            </a:r>
            <a:endParaRPr sz="2800" b="0" i="0" u="none" strike="noStrike" cap="none" dirty="0">
              <a:solidFill>
                <a:srgbClr val="000000"/>
              </a:solidFill>
              <a:latin typeface="Open Sans" panose="020B0604020202020204" charset="0"/>
              <a:ea typeface="Open Sans" panose="020B0604020202020204" charset="0"/>
              <a:cs typeface="Open Sans" panose="020B0604020202020204" charset="0"/>
              <a:sym typeface="Arial"/>
            </a:endParaRPr>
          </a:p>
        </p:txBody>
      </p:sp>
      <p:pic>
        <p:nvPicPr>
          <p:cNvPr id="2" name="Picture 1"/>
          <p:cNvPicPr>
            <a:picLocks noChangeAspect="1"/>
          </p:cNvPicPr>
          <p:nvPr/>
        </p:nvPicPr>
        <p:blipFill>
          <a:blip r:embed="rId3"/>
          <a:stretch>
            <a:fillRect/>
          </a:stretch>
        </p:blipFill>
        <p:spPr>
          <a:xfrm>
            <a:off x="9634011" y="596900"/>
            <a:ext cx="2170338" cy="2170338"/>
          </a:xfrm>
          <a:prstGeom prst="rect">
            <a:avLst/>
          </a:prstGeom>
        </p:spPr>
      </p:pic>
    </p:spTree>
    <p:extLst>
      <p:ext uri="{BB962C8B-B14F-4D97-AF65-F5344CB8AC3E}">
        <p14:creationId xmlns:p14="http://schemas.microsoft.com/office/powerpoint/2010/main" val="2716971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3" name="Google Shape;993;p53"/>
          <p:cNvSpPr txBox="1"/>
          <p:nvPr/>
        </p:nvSpPr>
        <p:spPr>
          <a:xfrm>
            <a:off x="659606" y="1536170"/>
            <a:ext cx="5362430" cy="36625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Age: 10 months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Falls down a flight of steps </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Crying, no loss of consciousness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Seen at hospital, “no concussion”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No recommendations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Bruising around his right eye for weeks</a:t>
            </a:r>
            <a:endParaRPr sz="2400" b="0" i="0" u="none" strike="noStrike" cap="none" dirty="0">
              <a:solidFill>
                <a:schemeClr val="dk1"/>
              </a:solidFill>
              <a:latin typeface="Calibri"/>
              <a:ea typeface="Calibri"/>
              <a:cs typeface="Calibri"/>
              <a:sym typeface="Calibri"/>
            </a:endParaRPr>
          </a:p>
        </p:txBody>
      </p:sp>
      <p:sp>
        <p:nvSpPr>
          <p:cNvPr id="994" name="Google Shape;994;p53"/>
          <p:cNvSpPr txBox="1"/>
          <p:nvPr/>
        </p:nvSpPr>
        <p:spPr>
          <a:xfrm>
            <a:off x="6624736" y="1540995"/>
            <a:ext cx="4791696" cy="421653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Age: 24 years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Is currently in prison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Is an addict (“tried everything”)</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Can’t/won’t hold a job</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Very smart but struggled in school</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Few friends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Borderline personality disorder</a:t>
            </a:r>
            <a:endParaRPr sz="2400" b="0" i="0" u="none" strike="noStrike" cap="none" dirty="0">
              <a:solidFill>
                <a:schemeClr val="dk1"/>
              </a:solidFill>
              <a:latin typeface="Calibri"/>
              <a:ea typeface="Calibri"/>
              <a:cs typeface="Calibri"/>
              <a:sym typeface="Calibri"/>
            </a:endParaRPr>
          </a:p>
        </p:txBody>
      </p:sp>
      <p:sp>
        <p:nvSpPr>
          <p:cNvPr id="995" name="Google Shape;995;p53"/>
          <p:cNvSpPr/>
          <p:nvPr/>
        </p:nvSpPr>
        <p:spPr>
          <a:xfrm>
            <a:off x="4040776" y="145478"/>
            <a:ext cx="3300548" cy="872504"/>
          </a:xfrm>
          <a:prstGeom prst="rect">
            <a:avLst/>
          </a:prstGeom>
          <a:solidFill>
            <a:srgbClr val="1D5EAC"/>
          </a:solidFill>
          <a:ln w="12700" cap="flat" cmpd="sng">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6" name="Google Shape;996;p53"/>
          <p:cNvSpPr txBox="1"/>
          <p:nvPr/>
        </p:nvSpPr>
        <p:spPr>
          <a:xfrm>
            <a:off x="4764972" y="185231"/>
            <a:ext cx="257635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Calibri"/>
                <a:ea typeface="Calibri"/>
                <a:cs typeface="Calibri"/>
                <a:sym typeface="Calibri"/>
              </a:rPr>
              <a:t>Nathan</a:t>
            </a:r>
            <a:endParaRPr sz="4400" b="1" i="0" u="none" strike="noStrike" cap="none" dirty="0">
              <a:solidFill>
                <a:schemeClr val="lt1"/>
              </a:solidFill>
              <a:latin typeface="Calibri"/>
              <a:ea typeface="Calibri"/>
              <a:cs typeface="Calibri"/>
              <a:sym typeface="Calibri"/>
            </a:endParaRPr>
          </a:p>
        </p:txBody>
      </p:sp>
      <p:sp>
        <p:nvSpPr>
          <p:cNvPr id="997" name="Google Shape;997;p53"/>
          <p:cNvSpPr txBox="1"/>
          <p:nvPr/>
        </p:nvSpPr>
        <p:spPr>
          <a:xfrm>
            <a:off x="2303038" y="6038376"/>
            <a:ext cx="865861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Often, the parent or guardian may say, “He won’t get help.”</a:t>
            </a:r>
            <a:endParaRPr sz="1400" b="0" i="0" u="none" strike="noStrike" cap="none">
              <a:solidFill>
                <a:srgbClr val="000000"/>
              </a:solidFill>
              <a:latin typeface="Arial"/>
              <a:ea typeface="Arial"/>
              <a:cs typeface="Arial"/>
              <a:sym typeface="Arial"/>
            </a:endParaRPr>
          </a:p>
        </p:txBody>
      </p:sp>
      <p:pic>
        <p:nvPicPr>
          <p:cNvPr id="998" name="Google Shape;998;p53"/>
          <p:cNvPicPr preferRelativeResize="0"/>
          <p:nvPr/>
        </p:nvPicPr>
        <p:blipFill rotWithShape="1">
          <a:blip r:embed="rId3">
            <a:alphaModFix/>
          </a:blip>
          <a:srcRect/>
          <a:stretch/>
        </p:blipFill>
        <p:spPr>
          <a:xfrm>
            <a:off x="9513780" y="702571"/>
            <a:ext cx="2505352" cy="1667198"/>
          </a:xfrm>
          <a:prstGeom prst="rect">
            <a:avLst/>
          </a:prstGeom>
          <a:noFill/>
          <a:ln w="12700">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12" name="Rectangle 11"/>
          <p:cNvSpPr/>
          <p:nvPr/>
        </p:nvSpPr>
        <p:spPr>
          <a:xfrm>
            <a:off x="78682" y="99391"/>
            <a:ext cx="11986591" cy="6659218"/>
          </a:xfrm>
          <a:prstGeom prst="rect">
            <a:avLst/>
          </a:prstGeom>
          <a:solidFill>
            <a:schemeClr val="bg1"/>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7" name="Google Shape;757;p152"/>
          <p:cNvSpPr txBox="1"/>
          <p:nvPr/>
        </p:nvSpPr>
        <p:spPr>
          <a:xfrm>
            <a:off x="1372082" y="5243033"/>
            <a:ext cx="106348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600"/>
              <a:buFont typeface="Arial"/>
              <a:buNone/>
              <a:tabLst/>
              <a:defRPr/>
            </a:pPr>
            <a:r>
              <a:rPr kumimoji="0" lang="en-US" sz="4400" b="1" i="0" u="none" strike="noStrike" kern="0" cap="none" spc="0" normalizeH="0" baseline="0" noProof="0" dirty="0">
                <a:ln>
                  <a:noFill/>
                </a:ln>
                <a:solidFill>
                  <a:srgbClr val="FF0000"/>
                </a:solidFill>
                <a:effectLst/>
                <a:uLnTx/>
                <a:uFillTx/>
                <a:latin typeface="Calibri"/>
                <a:ea typeface="Calibri"/>
                <a:cs typeface="Calibri"/>
                <a:sym typeface="Calibri"/>
              </a:rPr>
              <a:t>68</a:t>
            </a:r>
            <a:endParaRPr kumimoji="0" sz="4400" b="1" i="0" u="none" strike="noStrike" kern="0" cap="none" spc="0" normalizeH="0" baseline="0" noProof="0" dirty="0">
              <a:ln>
                <a:noFill/>
              </a:ln>
              <a:solidFill>
                <a:srgbClr val="00A8A2"/>
              </a:solidFill>
              <a:effectLst/>
              <a:uLnTx/>
              <a:uFillTx/>
              <a:latin typeface="Calibri"/>
              <a:ea typeface="Calibri"/>
              <a:cs typeface="Calibri"/>
              <a:sym typeface="Calibri"/>
            </a:endParaRPr>
          </a:p>
        </p:txBody>
      </p:sp>
      <p:sp>
        <p:nvSpPr>
          <p:cNvPr id="758" name="Google Shape;758;p152"/>
          <p:cNvSpPr txBox="1"/>
          <p:nvPr/>
        </p:nvSpPr>
        <p:spPr>
          <a:xfrm>
            <a:off x="2050063" y="5304588"/>
            <a:ext cx="330631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Tennesseans experience a </a:t>
            </a:r>
            <a:endParaRPr kumimoji="0" lang="en-US" sz="1800" b="1"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a:ea typeface="Calibri"/>
                <a:cs typeface="Calibri"/>
                <a:sym typeface="Calibri"/>
              </a:rPr>
              <a:t>traumatic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brain injury EACH DAY</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59" name="Google Shape;759;p152" descr="https://lh3.googleusercontent.com/-noJP1lZXS_M/XnFFF9cTmOI/AAAAAAAAAkc/dfWK22haSDU8wprLVQ8NQ139Z_8wG2WugCK8BGAsYHg/s225/2020-03-17.png"/>
          <p:cNvPicPr preferRelativeResize="0"/>
          <p:nvPr/>
        </p:nvPicPr>
        <p:blipFill rotWithShape="1">
          <a:blip r:embed="rId3">
            <a:alphaModFix/>
          </a:blip>
          <a:srcRect l="19310" t="17271" r="18191" b="19961"/>
          <a:stretch/>
        </p:blipFill>
        <p:spPr>
          <a:xfrm>
            <a:off x="411579" y="5076718"/>
            <a:ext cx="997328" cy="935716"/>
          </a:xfrm>
          <a:prstGeom prst="rect">
            <a:avLst/>
          </a:prstGeom>
          <a:noFill/>
          <a:ln>
            <a:noFill/>
          </a:ln>
        </p:spPr>
      </p:pic>
      <p:sp>
        <p:nvSpPr>
          <p:cNvPr id="2" name="TextBox 1"/>
          <p:cNvSpPr txBox="1"/>
          <p:nvPr/>
        </p:nvSpPr>
        <p:spPr>
          <a:xfrm>
            <a:off x="4110546" y="407504"/>
            <a:ext cx="379943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smtClean="0">
                <a:ln>
                  <a:noFill/>
                </a:ln>
                <a:solidFill>
                  <a:srgbClr val="1D5EAC"/>
                </a:solidFill>
                <a:effectLst/>
                <a:uLnTx/>
                <a:uFillTx/>
                <a:latin typeface="Calibri" panose="020F0502020204030204" pitchFamily="34" charset="0"/>
                <a:cs typeface="Calibri" panose="020F0502020204030204" pitchFamily="34" charset="0"/>
                <a:sym typeface="Arial"/>
              </a:rPr>
              <a:t>BRAIN INJURY</a:t>
            </a:r>
          </a:p>
        </p:txBody>
      </p:sp>
      <p:sp>
        <p:nvSpPr>
          <p:cNvPr id="3" name="TextBox 2"/>
          <p:cNvSpPr txBox="1"/>
          <p:nvPr/>
        </p:nvSpPr>
        <p:spPr>
          <a:xfrm>
            <a:off x="4523832" y="1177544"/>
            <a:ext cx="2972861" cy="584775"/>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Facts &amp; Statistics</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p:cNvSpPr txBox="1"/>
          <p:nvPr/>
        </p:nvSpPr>
        <p:spPr>
          <a:xfrm>
            <a:off x="671623" y="2196547"/>
            <a:ext cx="303159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1D5EAC"/>
                </a:solidFill>
                <a:effectLst/>
                <a:uLnTx/>
                <a:uFillTx/>
                <a:latin typeface="Calibri" panose="020F0502020204030204" pitchFamily="34" charset="0"/>
                <a:cs typeface="Calibri" panose="020F0502020204030204" pitchFamily="34" charset="0"/>
                <a:sym typeface="Arial"/>
              </a:rPr>
              <a:t>EVERY 9 SECONDS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a:t>
            </a: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omeone in the United States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a:t>
            </a: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ustains a brain injury</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TextBox 5"/>
          <p:cNvSpPr txBox="1"/>
          <p:nvPr/>
        </p:nvSpPr>
        <p:spPr>
          <a:xfrm>
            <a:off x="4298897" y="2196548"/>
            <a:ext cx="342273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1D5EAC"/>
                </a:solidFill>
                <a:effectLst/>
                <a:uLnTx/>
                <a:uFillTx/>
                <a:latin typeface="Calibri" panose="020F0502020204030204" pitchFamily="34" charset="0"/>
                <a:cs typeface="Calibri" panose="020F0502020204030204" pitchFamily="34" charset="0"/>
                <a:sym typeface="Arial"/>
              </a:rPr>
              <a:t>MORE THAN 3.6 MILLION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People sustain an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ABI each year</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 name="TextBox 6"/>
          <p:cNvSpPr txBox="1"/>
          <p:nvPr/>
        </p:nvSpPr>
        <p:spPr>
          <a:xfrm>
            <a:off x="8458684" y="2196548"/>
            <a:ext cx="32595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1D5EAC"/>
                </a:solidFill>
                <a:effectLst/>
                <a:uLnTx/>
                <a:uFillTx/>
                <a:latin typeface="Calibri" panose="020F0502020204030204" pitchFamily="34" charset="0"/>
                <a:cs typeface="Calibri" panose="020F0502020204030204" pitchFamily="34" charset="0"/>
                <a:sym typeface="Arial"/>
              </a:rPr>
              <a:t>AT LEAST 2.8 MILLION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t>
            </a: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eople sustain a TBI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 each year</a:t>
            </a:r>
          </a:p>
        </p:txBody>
      </p:sp>
      <p:sp>
        <p:nvSpPr>
          <p:cNvPr id="8" name="TextBox 7"/>
          <p:cNvSpPr txBox="1"/>
          <p:nvPr/>
        </p:nvSpPr>
        <p:spPr>
          <a:xfrm>
            <a:off x="4422328" y="3581291"/>
            <a:ext cx="3299301" cy="12926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The total number of people who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a:t>
            </a: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ustain TBIs and do not seek</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a:t>
            </a: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reatment is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1D5EAC"/>
                </a:solidFill>
                <a:effectLst/>
                <a:uLnTx/>
                <a:uFillTx/>
                <a:latin typeface="Calibri" panose="020F0502020204030204" pitchFamily="34" charset="0"/>
                <a:cs typeface="Calibri" panose="020F0502020204030204" pitchFamily="34" charset="0"/>
                <a:sym typeface="Arial"/>
              </a:rPr>
              <a:t>UNKNOWN</a:t>
            </a:r>
            <a:endParaRPr kumimoji="0" lang="en-US" sz="2400" b="1" i="0" u="none" strike="noStrike" kern="0" cap="none" spc="0" normalizeH="0" baseline="0" noProof="0" dirty="0">
              <a:ln>
                <a:noFill/>
              </a:ln>
              <a:solidFill>
                <a:srgbClr val="1D5EAC"/>
              </a:solidFill>
              <a:effectLst/>
              <a:uLnTx/>
              <a:uFillTx/>
              <a:latin typeface="Calibri" panose="020F0502020204030204" pitchFamily="34" charset="0"/>
              <a:cs typeface="Calibri" panose="020F0502020204030204" pitchFamily="34" charset="0"/>
              <a:sym typeface="Arial"/>
            </a:endParaRPr>
          </a:p>
        </p:txBody>
      </p:sp>
      <p:sp>
        <p:nvSpPr>
          <p:cNvPr id="9" name="TextBox 8"/>
          <p:cNvSpPr txBox="1"/>
          <p:nvPr/>
        </p:nvSpPr>
        <p:spPr>
          <a:xfrm>
            <a:off x="9273208" y="4566176"/>
            <a:ext cx="13756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www.biausa.org</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p:cNvSpPr txBox="1"/>
          <p:nvPr/>
        </p:nvSpPr>
        <p:spPr>
          <a:xfrm>
            <a:off x="5552764" y="5366103"/>
            <a:ext cx="6165470" cy="646331"/>
          </a:xfrm>
          <a:prstGeom prst="rect">
            <a:avLst/>
          </a:prstGeom>
          <a:noFill/>
          <a:ln>
            <a:solidFill>
              <a:srgbClr val="1D5EA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At least 5.3 million Americans live with a TBI-related disability.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That’s one in every 60 people.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076043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697" y="358300"/>
            <a:ext cx="9047670" cy="6340197"/>
          </a:xfrm>
          <a:prstGeom prst="rect">
            <a:avLst/>
          </a:prstGeom>
          <a:noFill/>
        </p:spPr>
        <p:txBody>
          <a:bodyPr wrap="none" rtlCol="0">
            <a:spAutoFit/>
          </a:bodyPr>
          <a:lstStyle/>
          <a:p>
            <a:r>
              <a:rPr lang="en-US" sz="2800" b="1" u="sng" dirty="0" smtClean="0">
                <a:solidFill>
                  <a:srgbClr val="1D5EAC"/>
                </a:solidFill>
                <a:latin typeface="Calibri" panose="020F0502020204030204" pitchFamily="34" charset="0"/>
                <a:cs typeface="Calibri" panose="020F0502020204030204" pitchFamily="34" charset="0"/>
              </a:rPr>
              <a:t>When MTBI Occurs in Preschool, then… at age 14 -16:</a:t>
            </a:r>
          </a:p>
          <a:p>
            <a:endParaRPr lang="en-US" sz="1600" dirty="0" smtClean="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Significantly more likely to show symptoms of </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ADD/ADHD</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Conduct Disorder &amp; Oppositional Defiant</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Substance Use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Mood Disorder</a:t>
            </a:r>
          </a:p>
          <a:p>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McKinlay</a:t>
            </a:r>
            <a:r>
              <a:rPr lang="en-US" sz="1600" dirty="0" smtClean="0">
                <a:latin typeface="Calibri" panose="020F0502020204030204" pitchFamily="34" charset="0"/>
                <a:cs typeface="Calibri" panose="020F0502020204030204" pitchFamily="34" charset="0"/>
              </a:rPr>
              <a:t>, et al (2009)</a:t>
            </a: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endParaRPr lang="en-US" sz="2800" dirty="0" smtClean="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b="1" u="sng" dirty="0" smtClean="0">
                <a:solidFill>
                  <a:srgbClr val="1D5EAC"/>
                </a:solidFill>
                <a:latin typeface="Calibri" panose="020F0502020204030204" pitchFamily="34" charset="0"/>
                <a:cs typeface="Calibri" panose="020F0502020204030204" pitchFamily="34" charset="0"/>
              </a:rPr>
              <a:t>MTBI in childhood (up to age 16), then… at age 21 – 25:</a:t>
            </a:r>
          </a:p>
          <a:p>
            <a:endParaRPr lang="en-US" sz="1800" dirty="0" smtClean="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More likely to abuse substances, commit violent and property offenses</a:t>
            </a:r>
          </a:p>
          <a:p>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McKinlay</a:t>
            </a:r>
            <a:r>
              <a:rPr lang="en-US" sz="1600" dirty="0" smtClean="0">
                <a:latin typeface="Calibri" panose="020F0502020204030204" pitchFamily="34" charset="0"/>
                <a:cs typeface="Calibri" panose="020F0502020204030204" pitchFamily="34" charset="0"/>
              </a:rPr>
              <a:t>, et al (2013)</a:t>
            </a:r>
            <a:endParaRPr lang="en-US" sz="1600" dirty="0">
              <a:latin typeface="Calibri" panose="020F0502020204030204" pitchFamily="34" charset="0"/>
              <a:cs typeface="Calibri" panose="020F0502020204030204" pitchFamily="34" charset="0"/>
            </a:endParaRPr>
          </a:p>
          <a:p>
            <a:r>
              <a:rPr lang="en-US" sz="1600" dirty="0" smtClean="0">
                <a:latin typeface="Calibri" panose="020F0502020204030204" pitchFamily="34" charset="0"/>
                <a:cs typeface="Calibri" panose="020F0502020204030204" pitchFamily="34" charset="0"/>
              </a:rPr>
              <a:t>			</a:t>
            </a:r>
          </a:p>
          <a:p>
            <a:endParaRPr lang="en-US" sz="2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flipH="1">
            <a:off x="7495617" y="979055"/>
            <a:ext cx="4382346" cy="3142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56697" y="979055"/>
            <a:ext cx="6027230" cy="226290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6697" y="5070764"/>
            <a:ext cx="9047670" cy="78509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noFill/>
          <a:ln w="7620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354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49"/>
          <p:cNvPicPr preferRelativeResize="0"/>
          <p:nvPr/>
        </p:nvPicPr>
        <p:blipFill rotWithShape="1">
          <a:blip r:embed="rId3">
            <a:alphaModFix/>
          </a:blip>
          <a:srcRect/>
          <a:stretch/>
        </p:blipFill>
        <p:spPr>
          <a:xfrm>
            <a:off x="0" y="-16933"/>
            <a:ext cx="12192000" cy="6874933"/>
          </a:xfrm>
          <a:prstGeom prst="rect">
            <a:avLst/>
          </a:prstGeom>
          <a:noFill/>
          <a:ln>
            <a:noFill/>
          </a:ln>
        </p:spPr>
      </p:pic>
      <p:sp>
        <p:nvSpPr>
          <p:cNvPr id="960" name="Google Shape;960;p49"/>
          <p:cNvSpPr/>
          <p:nvPr/>
        </p:nvSpPr>
        <p:spPr>
          <a:xfrm>
            <a:off x="0" y="180623"/>
            <a:ext cx="7602582" cy="1124324"/>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FFFFFF"/>
                </a:solidFill>
                <a:effectLst/>
                <a:uLnTx/>
                <a:uFillTx/>
                <a:latin typeface="Calibri"/>
                <a:ea typeface="Calibri"/>
                <a:cs typeface="Calibri"/>
                <a:sym typeface="Calibri"/>
              </a:rPr>
              <a:t>Ages 15-19 with TBI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1" name="Google Shape;961;p49"/>
          <p:cNvSpPr/>
          <p:nvPr/>
        </p:nvSpPr>
        <p:spPr>
          <a:xfrm>
            <a:off x="548929" y="1734697"/>
            <a:ext cx="10201005" cy="4693552"/>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Calibri"/>
                <a:ea typeface="Calibri"/>
                <a:cs typeface="Calibri"/>
                <a:sym typeface="Calibri"/>
              </a:rPr>
              <a:t>H</a:t>
            </a:r>
            <a:r>
              <a:rPr kumimoji="0" lang="en-US" sz="2800" b="1" i="0" u="none" strike="noStrike" kern="0" cap="none" spc="0" normalizeH="0" baseline="0" noProof="0" dirty="0" err="1" smtClean="0">
                <a:ln>
                  <a:noFill/>
                </a:ln>
                <a:solidFill>
                  <a:srgbClr val="000000"/>
                </a:solidFill>
                <a:effectLst/>
                <a:uLnTx/>
                <a:uFillTx/>
                <a:latin typeface="Calibri"/>
                <a:ea typeface="Calibri"/>
                <a:cs typeface="Calibri"/>
                <a:sym typeface="Calibri"/>
              </a:rPr>
              <a:t>igher</a:t>
            </a:r>
            <a:r>
              <a:rPr kumimoji="0" lang="en-US" sz="2800" b="1"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levels of</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800100" lvl="1" indent="-342900">
              <a:lnSpc>
                <a:spcPct val="150000"/>
              </a:lnSpc>
              <a:buSzPts val="2800"/>
              <a:buFont typeface="Arial"/>
              <a:buChar char="•"/>
            </a:pPr>
            <a:r>
              <a:rPr lang="en-US" sz="2800" b="1" dirty="0">
                <a:solidFill>
                  <a:srgbClr val="1D5EAC"/>
                </a:solidFill>
                <a:latin typeface="Calibri"/>
                <a:ea typeface="Calibri"/>
                <a:cs typeface="Calibri"/>
                <a:sym typeface="Calibri"/>
              </a:rPr>
              <a:t>Abuse of alcohol and/or </a:t>
            </a:r>
            <a:r>
              <a:rPr lang="en-US" sz="2800" b="1" dirty="0" smtClean="0">
                <a:solidFill>
                  <a:srgbClr val="1D5EAC"/>
                </a:solidFill>
                <a:latin typeface="Calibri"/>
                <a:ea typeface="Calibri"/>
                <a:cs typeface="Calibri"/>
                <a:sym typeface="Calibri"/>
              </a:rPr>
              <a:t>drugs</a:t>
            </a:r>
          </a:p>
          <a:p>
            <a:pPr marL="800100" lvl="1" indent="-342900">
              <a:lnSpc>
                <a:spcPct val="150000"/>
              </a:lnSpc>
              <a:buSzPts val="2800"/>
              <a:buFont typeface="Arial"/>
              <a:buChar char="•"/>
            </a:pPr>
            <a:r>
              <a:rPr kumimoji="0" lang="en-US" sz="2800" b="0" i="0" u="none" strike="noStrike" kern="0" cap="none" spc="0" normalizeH="0" baseline="0" noProof="0" dirty="0" smtClean="0">
                <a:ln>
                  <a:noFill/>
                </a:ln>
                <a:solidFill>
                  <a:srgbClr val="000000"/>
                </a:solidFill>
                <a:effectLst/>
                <a:uLnTx/>
                <a:uFillTx/>
                <a:latin typeface="Calibri"/>
                <a:ea typeface="Calibri"/>
                <a:cs typeface="Calibri"/>
                <a:sym typeface="Calibri"/>
              </a:rPr>
              <a:t>Anxiety</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800100" marR="0" lvl="1" indent="-342900" algn="l" defTabSz="914400" rtl="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Depression </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800100" lvl="1" indent="-342900">
              <a:lnSpc>
                <a:spcPct val="150000"/>
              </a:lnSpc>
              <a:buSzPts val="2800"/>
              <a:buFont typeface="Arial"/>
              <a:buChar char="•"/>
            </a:pPr>
            <a:r>
              <a:rPr lang="en-US" sz="2800" dirty="0">
                <a:latin typeface="Calibri"/>
                <a:ea typeface="Calibri"/>
                <a:cs typeface="Calibri"/>
                <a:sym typeface="Calibri"/>
              </a:rPr>
              <a:t>Attempted suicide</a:t>
            </a:r>
          </a:p>
          <a:p>
            <a:pPr marL="800100" marR="0" lvl="1" indent="-342900" algn="l" defTabSz="914400" rtl="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a:ea typeface="Calibri"/>
                <a:cs typeface="Calibri"/>
                <a:sym typeface="Calibri"/>
              </a:rPr>
              <a:t>Attention deficit and hyperactivity disorder</a:t>
            </a:r>
            <a:r>
              <a:rPr kumimoji="0" lang="en-US" sz="22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(T </a:t>
            </a:r>
            <a:r>
              <a:rPr kumimoji="0" lang="en-US" sz="1200" b="0" i="0" u="none" strike="noStrike" kern="0" cap="none" spc="0" normalizeH="0" baseline="0" noProof="0" dirty="0" err="1" smtClean="0">
                <a:ln>
                  <a:noFill/>
                </a:ln>
                <a:solidFill>
                  <a:srgbClr val="000000"/>
                </a:solidFill>
                <a:effectLst/>
                <a:uLnTx/>
                <a:uFillTx/>
                <a:latin typeface="Calibri"/>
                <a:ea typeface="Calibri"/>
                <a:cs typeface="Calibri"/>
                <a:sym typeface="Calibri"/>
              </a:rPr>
              <a:t>Renn</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&amp; C </a:t>
            </a:r>
            <a:r>
              <a:rPr kumimoji="0" lang="en-US" sz="1200" b="0" i="0" u="none" strike="noStrike" kern="0" cap="none" spc="0" normalizeH="0" baseline="0" noProof="0" dirty="0" err="1" smtClean="0">
                <a:ln>
                  <a:noFill/>
                </a:ln>
                <a:solidFill>
                  <a:srgbClr val="000000"/>
                </a:solidFill>
                <a:effectLst/>
                <a:uLnTx/>
                <a:uFillTx/>
                <a:latin typeface="Calibri"/>
                <a:ea typeface="Calibri"/>
                <a:cs typeface="Calibri"/>
                <a:sym typeface="Calibri"/>
              </a:rPr>
              <a:t>Veeh</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2019)</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7882"/>
          <a:stretch/>
        </p:blipFill>
        <p:spPr>
          <a:xfrm>
            <a:off x="6980232" y="1907694"/>
            <a:ext cx="4269016" cy="3025677"/>
          </a:xfrm>
          <a:prstGeom prst="rect">
            <a:avLst/>
          </a:prstGeom>
          <a:ln w="12700">
            <a:solidFill>
              <a:schemeClr val="tx1"/>
            </a:solidFill>
          </a:ln>
          <a:effectLst>
            <a:outerShdw blurRad="50800" dist="38100" dir="2700000" algn="tl" rotWithShape="0">
              <a:prstClr val="black">
                <a:alpha val="40000"/>
              </a:prstClr>
            </a:outerShdw>
          </a:effectLst>
          <a:scene3d>
            <a:camera prst="orthographicFront">
              <a:rot lat="0" lon="11099999" rev="0"/>
            </a:camera>
            <a:lightRig rig="threePt" dir="t"/>
          </a:scene3d>
        </p:spPr>
      </p:pic>
    </p:spTree>
    <p:extLst>
      <p:ext uri="{BB962C8B-B14F-4D97-AF65-F5344CB8AC3E}">
        <p14:creationId xmlns:p14="http://schemas.microsoft.com/office/powerpoint/2010/main" val="1735269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70" name="Google Shape;970;p50"/>
          <p:cNvSpPr/>
          <p:nvPr/>
        </p:nvSpPr>
        <p:spPr>
          <a:xfrm>
            <a:off x="-2" y="276117"/>
            <a:ext cx="10451807" cy="908900"/>
          </a:xfrm>
          <a:prstGeom prst="rect">
            <a:avLst/>
          </a:prstGeom>
          <a:solidFill>
            <a:srgbClr val="1D5E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971" name="Google Shape;971;p50"/>
          <p:cNvSpPr txBox="1"/>
          <p:nvPr/>
        </p:nvSpPr>
        <p:spPr>
          <a:xfrm>
            <a:off x="572689" y="412992"/>
            <a:ext cx="946444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smtClean="0">
                <a:solidFill>
                  <a:schemeClr val="lt1"/>
                </a:solidFill>
                <a:latin typeface="Calibri"/>
                <a:ea typeface="Calibri"/>
                <a:cs typeface="Calibri"/>
                <a:sym typeface="Calibri"/>
              </a:rPr>
              <a:t> </a:t>
            </a:r>
            <a:r>
              <a:rPr lang="en-US" sz="4000" b="1" dirty="0" smtClean="0">
                <a:solidFill>
                  <a:schemeClr val="lt1"/>
                </a:solidFill>
                <a:latin typeface="Calibri"/>
                <a:ea typeface="Calibri"/>
                <a:cs typeface="Calibri"/>
                <a:sym typeface="Calibri"/>
              </a:rPr>
              <a:t>Pediatric Brain Injury also Associated with</a:t>
            </a:r>
            <a:endParaRPr sz="1400" b="0" i="0" u="none" strike="noStrike" cap="none" dirty="0">
              <a:solidFill>
                <a:srgbClr val="000000"/>
              </a:solidFill>
              <a:latin typeface="Arial"/>
              <a:ea typeface="Arial"/>
              <a:cs typeface="Arial"/>
              <a:sym typeface="Arial"/>
            </a:endParaRPr>
          </a:p>
        </p:txBody>
      </p:sp>
      <p:sp>
        <p:nvSpPr>
          <p:cNvPr id="2" name="TextBox 1"/>
          <p:cNvSpPr txBox="1"/>
          <p:nvPr/>
        </p:nvSpPr>
        <p:spPr>
          <a:xfrm>
            <a:off x="1424763" y="2070087"/>
            <a:ext cx="6060558" cy="267765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Lower educational attainment</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Increased rates of substance misuse</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Less sophisticated interpersonal skills</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Increased risk for psychopathology</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Lower levels of prosocial behavior</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Increased rates of aggression</a:t>
            </a:r>
            <a:endParaRPr lang="en-US" sz="28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7277" b="18291"/>
          <a:stretch/>
        </p:blipFill>
        <p:spPr>
          <a:xfrm>
            <a:off x="5582093" y="5780367"/>
            <a:ext cx="6432771" cy="723471"/>
          </a:xfrm>
          <a:prstGeom prst="rect">
            <a:avLst/>
          </a:prstGeom>
        </p:spPr>
      </p:pic>
      <p:pic>
        <p:nvPicPr>
          <p:cNvPr id="11" name="Picture 10"/>
          <p:cNvPicPr>
            <a:picLocks noChangeAspect="1"/>
          </p:cNvPicPr>
          <p:nvPr/>
        </p:nvPicPr>
        <p:blipFill>
          <a:blip r:embed="rId4"/>
          <a:stretch>
            <a:fillRect/>
          </a:stretch>
        </p:blipFill>
        <p:spPr>
          <a:xfrm>
            <a:off x="8063464" y="2323746"/>
            <a:ext cx="2170338" cy="2170338"/>
          </a:xfrm>
          <a:prstGeom prst="rect">
            <a:avLst/>
          </a:prstGeom>
        </p:spPr>
      </p:pic>
    </p:spTree>
    <p:extLst>
      <p:ext uri="{BB962C8B-B14F-4D97-AF65-F5344CB8AC3E}">
        <p14:creationId xmlns:p14="http://schemas.microsoft.com/office/powerpoint/2010/main" val="23033234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f93d6b38-4c64-4dd0-811d-c47eb7a93e1b&quot;,&quot;TimeStamp&quot;:&quot;2019-08-16T10:06:28.7758073-05:00&quot;}"/>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101717</TotalTime>
  <Words>2576</Words>
  <Application>Microsoft Office PowerPoint</Application>
  <PresentationFormat>Widescreen</PresentationFormat>
  <Paragraphs>330</Paragraphs>
  <Slides>29</Slides>
  <Notes>20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Calibri</vt:lpstr>
      <vt:lpstr>Open Sans</vt:lpstr>
      <vt:lpstr>Noto Sans Symbols</vt:lpstr>
      <vt:lpstr>Roboto</vt:lpstr>
      <vt:lpstr>Wingdings</vt:lpstr>
      <vt:lpstr>Open Sans Semibold</vt:lpstr>
      <vt:lpstr>Times New Roman</vt:lpstr>
      <vt:lpstr>Calibri Light</vt:lpstr>
      <vt:lpstr>Arial</vt:lpstr>
      <vt:lpstr>Lato</vt:lpstr>
      <vt:lpstr>Open Sans Light</vt:lpstr>
      <vt:lpstr>Office Theme</vt:lpstr>
      <vt:lpstr>1_Office Theme</vt:lpstr>
      <vt:lpstr>7_Office Theme</vt:lpstr>
      <vt:lpstr>2_Office Theme</vt:lpstr>
      <vt:lpstr>3_Office Theme</vt:lpstr>
      <vt:lpstr>PowerPoint Presentation</vt:lpstr>
      <vt:lpstr>PowerPoint Presentation</vt:lpstr>
      <vt:lpstr>   Brain Links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Downstream Consequences of TBI</vt:lpstr>
      <vt:lpstr>Screening for Prior History of Brain Injury</vt:lpstr>
      <vt:lpstr>PowerPoint Presentation</vt:lpstr>
      <vt:lpstr>PowerPoint Presentation</vt:lpstr>
      <vt:lpstr>PowerPoint Presentation</vt:lpstr>
      <vt:lpstr>Concussion Signs &amp; Symptoms Checklist</vt:lpstr>
      <vt:lpstr>PowerPoint Presentation</vt:lpstr>
      <vt:lpstr>PowerPoint Presentation</vt:lpstr>
      <vt:lpstr>PowerPoint Presentation</vt:lpstr>
      <vt:lpstr>How to get the best new supports in place for every student?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Jedlowski</dc:creator>
  <cp:lastModifiedBy>Wendy Ellmo</cp:lastModifiedBy>
  <cp:revision>359</cp:revision>
  <cp:lastPrinted>2022-08-10T14:52:50Z</cp:lastPrinted>
  <dcterms:created xsi:type="dcterms:W3CDTF">2019-02-20T16:35:55Z</dcterms:created>
  <dcterms:modified xsi:type="dcterms:W3CDTF">2022-12-15T15:12:57Z</dcterms:modified>
</cp:coreProperties>
</file>