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94697" autoAdjust="0"/>
  </p:normalViewPr>
  <p:slideViewPr>
    <p:cSldViewPr>
      <p:cViewPr varScale="1">
        <p:scale>
          <a:sx n="108" d="100"/>
          <a:sy n="108" d="100"/>
        </p:scale>
        <p:origin x="1704" y="108"/>
      </p:cViewPr>
      <p:guideLst>
        <p:guide orient="horz" pos="2160"/>
        <p:guide pos="2880"/>
      </p:guideLst>
    </p:cSldViewPr>
  </p:slideViewPr>
  <p:outlineViewPr>
    <p:cViewPr>
      <p:scale>
        <a:sx n="33" d="100"/>
        <a:sy n="33" d="100"/>
      </p:scale>
      <p:origin x="53" y="1404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2" d="100"/>
          <a:sy n="42" d="100"/>
        </p:scale>
        <p:origin x="-2304"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31B1DB-E863-49EC-8082-B5C9777C09B4}" type="datetimeFigureOut">
              <a:rPr lang="en-US" smtClean="0"/>
              <a:pPr/>
              <a:t>12/13/2019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D5F8CE-B75F-4F52-AF0E-BE4D7660CC43}"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D5F8CE-B75F-4F52-AF0E-BE4D7660CC43}" type="slidenum">
              <a:rPr lang="en-US" smtClean="0"/>
              <a:pPr/>
              <a:t>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D5F8CE-B75F-4F52-AF0E-BE4D7660CC43}" type="slidenum">
              <a:rPr lang="en-US" smtClean="0"/>
              <a:pPr/>
              <a:t>10</a:t>
            </a:fld>
            <a:endParaRPr lang="en-US" dirty="0"/>
          </a:p>
        </p:txBody>
      </p:sp>
    </p:spTree>
    <p:extLst>
      <p:ext uri="{BB962C8B-B14F-4D97-AF65-F5344CB8AC3E}">
        <p14:creationId xmlns:p14="http://schemas.microsoft.com/office/powerpoint/2010/main" val="3794019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D0BADFC-3063-4AF0-B065-D423ABCFAFC3}" type="datetimeFigureOut">
              <a:rPr lang="en-US" smtClean="0"/>
              <a:pPr/>
              <a:t>12/13/2019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2A0DEE-9BA8-4BB1-9C6E-7F0F9F30A40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0BADFC-3063-4AF0-B065-D423ABCFAFC3}" type="datetimeFigureOut">
              <a:rPr lang="en-US" smtClean="0"/>
              <a:pPr/>
              <a:t>12/13/2019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2A0DEE-9BA8-4BB1-9C6E-7F0F9F30A40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0BADFC-3063-4AF0-B065-D423ABCFAFC3}" type="datetimeFigureOut">
              <a:rPr lang="en-US" smtClean="0"/>
              <a:pPr/>
              <a:t>12/13/2019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2A0DEE-9BA8-4BB1-9C6E-7F0F9F30A40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0BADFC-3063-4AF0-B065-D423ABCFAFC3}" type="datetimeFigureOut">
              <a:rPr lang="en-US" smtClean="0"/>
              <a:pPr/>
              <a:t>12/13/2019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2A0DEE-9BA8-4BB1-9C6E-7F0F9F30A40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0BADFC-3063-4AF0-B065-D423ABCFAFC3}" type="datetimeFigureOut">
              <a:rPr lang="en-US" smtClean="0"/>
              <a:pPr/>
              <a:t>12/13/2019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2A0DEE-9BA8-4BB1-9C6E-7F0F9F30A40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0BADFC-3063-4AF0-B065-D423ABCFAFC3}" type="datetimeFigureOut">
              <a:rPr lang="en-US" smtClean="0"/>
              <a:pPr/>
              <a:t>12/13/2019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2A0DEE-9BA8-4BB1-9C6E-7F0F9F30A40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0BADFC-3063-4AF0-B065-D423ABCFAFC3}" type="datetimeFigureOut">
              <a:rPr lang="en-US" smtClean="0"/>
              <a:pPr/>
              <a:t>12/13/2019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2A0DEE-9BA8-4BB1-9C6E-7F0F9F30A40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0BADFC-3063-4AF0-B065-D423ABCFAFC3}" type="datetimeFigureOut">
              <a:rPr lang="en-US" smtClean="0"/>
              <a:pPr/>
              <a:t>12/13/2019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2A0DEE-9BA8-4BB1-9C6E-7F0F9F30A40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0BADFC-3063-4AF0-B065-D423ABCFAFC3}" type="datetimeFigureOut">
              <a:rPr lang="en-US" smtClean="0"/>
              <a:pPr/>
              <a:t>12/13/2019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2A0DEE-9BA8-4BB1-9C6E-7F0F9F30A40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0BADFC-3063-4AF0-B065-D423ABCFAFC3}" type="datetimeFigureOut">
              <a:rPr lang="en-US" smtClean="0"/>
              <a:pPr/>
              <a:t>12/13/2019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2A0DEE-9BA8-4BB1-9C6E-7F0F9F30A40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0BADFC-3063-4AF0-B065-D423ABCFAFC3}" type="datetimeFigureOut">
              <a:rPr lang="en-US" smtClean="0"/>
              <a:pPr/>
              <a:t>12/13/2019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2A0DEE-9BA8-4BB1-9C6E-7F0F9F30A40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0BADFC-3063-4AF0-B065-D423ABCFAFC3}" type="datetimeFigureOut">
              <a:rPr lang="en-US" smtClean="0"/>
              <a:pPr/>
              <a:t>12/13/2019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2A0DEE-9BA8-4BB1-9C6E-7F0F9F30A40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2590800"/>
          </a:xfrm>
        </p:spPr>
        <p:txBody>
          <a:bodyPr>
            <a:normAutofit fontScale="90000"/>
          </a:bodyPr>
          <a:lstStyle/>
          <a:p>
            <a:r>
              <a:rPr lang="en-US" sz="6700" b="1" dirty="0">
                <a:solidFill>
                  <a:srgbClr val="006600"/>
                </a:solidFill>
              </a:rPr>
              <a:t>No Math= No Bicycling</a:t>
            </a:r>
            <a:br>
              <a:rPr lang="en-US" dirty="0"/>
            </a:br>
            <a:r>
              <a:rPr lang="en-US" sz="3100" dirty="0">
                <a:solidFill>
                  <a:srgbClr val="00CC00"/>
                </a:solidFill>
              </a:rPr>
              <a:t>(How Math is Applied to Bicycling)</a:t>
            </a:r>
            <a:br>
              <a:rPr lang="en-US" dirty="0">
                <a:solidFill>
                  <a:schemeClr val="tx1"/>
                </a:solidFill>
              </a:rPr>
            </a:br>
            <a:endParaRPr lang="en-US" dirty="0"/>
          </a:p>
        </p:txBody>
      </p:sp>
      <p:sp>
        <p:nvSpPr>
          <p:cNvPr id="3" name="Subtitle 2"/>
          <p:cNvSpPr>
            <a:spLocks noGrp="1"/>
          </p:cNvSpPr>
          <p:nvPr>
            <p:ph type="subTitle" idx="1"/>
          </p:nvPr>
        </p:nvSpPr>
        <p:spPr>
          <a:xfrm>
            <a:off x="1371600" y="5943600"/>
            <a:ext cx="6400800" cy="609600"/>
          </a:xfrm>
        </p:spPr>
        <p:txBody>
          <a:bodyPr/>
          <a:lstStyle/>
          <a:p>
            <a:r>
              <a:rPr lang="en-US" dirty="0">
                <a:solidFill>
                  <a:srgbClr val="00CC00"/>
                </a:solidFill>
              </a:rPr>
              <a:t>By Daniel Ferioli</a:t>
            </a:r>
          </a:p>
        </p:txBody>
      </p:sp>
      <p:pic>
        <p:nvPicPr>
          <p:cNvPr id="11266" name="Picture 2" descr="http://www.randolph.k12.nc.us/Departments/K-5/PublishingImages/math_symbol_clipart.jpg"/>
          <p:cNvPicPr>
            <a:picLocks noChangeAspect="1" noChangeArrowheads="1"/>
          </p:cNvPicPr>
          <p:nvPr/>
        </p:nvPicPr>
        <p:blipFill>
          <a:blip r:embed="rId2" cstate="print"/>
          <a:srcRect/>
          <a:stretch>
            <a:fillRect/>
          </a:stretch>
        </p:blipFill>
        <p:spPr bwMode="auto">
          <a:xfrm>
            <a:off x="2438400" y="2133600"/>
            <a:ext cx="4343400" cy="3607474"/>
          </a:xfrm>
          <a:prstGeom prst="rect">
            <a:avLst/>
          </a:prstGeom>
          <a:noFill/>
        </p:spPr>
      </p:pic>
      <p:pic>
        <p:nvPicPr>
          <p:cNvPr id="11268" name="Picture 4" descr="http://www.travelklix.com/wp-content/uploads/2010/11/bicycle.png"/>
          <p:cNvPicPr>
            <a:picLocks noChangeAspect="1" noChangeArrowheads="1"/>
          </p:cNvPicPr>
          <p:nvPr/>
        </p:nvPicPr>
        <p:blipFill>
          <a:blip r:embed="rId3" cstate="print"/>
          <a:srcRect/>
          <a:stretch>
            <a:fillRect/>
          </a:stretch>
        </p:blipFill>
        <p:spPr bwMode="auto">
          <a:xfrm>
            <a:off x="3810000" y="3429000"/>
            <a:ext cx="1828800" cy="1090602"/>
          </a:xfrm>
          <a:prstGeom prst="rect">
            <a:avLst/>
          </a:prstGeom>
          <a:noFill/>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nodeType="clickEffect">
                                  <p:stCondLst>
                                    <p:cond delay="0"/>
                                  </p:stCondLst>
                                  <p:childTnLst>
                                    <p:set>
                                      <p:cBhvr>
                                        <p:cTn id="13" dur="1" fill="hold">
                                          <p:stCondLst>
                                            <p:cond delay="0"/>
                                          </p:stCondLst>
                                        </p:cTn>
                                        <p:tgtEl>
                                          <p:spTgt spid="11266"/>
                                        </p:tgtEl>
                                        <p:attrNameLst>
                                          <p:attrName>style.visibility</p:attrName>
                                        </p:attrNameLst>
                                      </p:cBhvr>
                                      <p:to>
                                        <p:strVal val="visible"/>
                                      </p:to>
                                    </p:set>
                                    <p:animEffect transition="in" filter="fade">
                                      <p:cBhvr>
                                        <p:cTn id="14" dur="2000"/>
                                        <p:tgtEl>
                                          <p:spTgt spid="11266"/>
                                        </p:tgtEl>
                                      </p:cBhvr>
                                    </p:animEffect>
                                    <p:anim calcmode="lin" valueType="num">
                                      <p:cBhvr>
                                        <p:cTn id="15" dur="2000" fill="hold"/>
                                        <p:tgtEl>
                                          <p:spTgt spid="11266"/>
                                        </p:tgtEl>
                                        <p:attrNameLst>
                                          <p:attrName>style.rotation</p:attrName>
                                        </p:attrNameLst>
                                      </p:cBhvr>
                                      <p:tavLst>
                                        <p:tav tm="0">
                                          <p:val>
                                            <p:fltVal val="720"/>
                                          </p:val>
                                        </p:tav>
                                        <p:tav tm="100000">
                                          <p:val>
                                            <p:fltVal val="0"/>
                                          </p:val>
                                        </p:tav>
                                      </p:tavLst>
                                    </p:anim>
                                    <p:anim calcmode="lin" valueType="num">
                                      <p:cBhvr>
                                        <p:cTn id="16" dur="2000" fill="hold"/>
                                        <p:tgtEl>
                                          <p:spTgt spid="11266"/>
                                        </p:tgtEl>
                                        <p:attrNameLst>
                                          <p:attrName>ppt_h</p:attrName>
                                        </p:attrNameLst>
                                      </p:cBhvr>
                                      <p:tavLst>
                                        <p:tav tm="0">
                                          <p:val>
                                            <p:fltVal val="0"/>
                                          </p:val>
                                        </p:tav>
                                        <p:tav tm="100000">
                                          <p:val>
                                            <p:strVal val="#ppt_h"/>
                                          </p:val>
                                        </p:tav>
                                      </p:tavLst>
                                    </p:anim>
                                    <p:anim calcmode="lin" valueType="num">
                                      <p:cBhvr>
                                        <p:cTn id="17" dur="2000" fill="hold"/>
                                        <p:tgtEl>
                                          <p:spTgt spid="11266"/>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1268"/>
                                        </p:tgtEl>
                                        <p:attrNameLst>
                                          <p:attrName>style.visibility</p:attrName>
                                        </p:attrNameLst>
                                      </p:cBhvr>
                                      <p:to>
                                        <p:strVal val="visible"/>
                                      </p:to>
                                    </p:set>
                                    <p:animEffect transition="in" filter="slide(fromBottom)">
                                      <p:cBhvr>
                                        <p:cTn id="22" dur="500"/>
                                        <p:tgtEl>
                                          <p:spTgt spid="11268"/>
                                        </p:tgtEl>
                                      </p:cBhvr>
                                    </p:animEffect>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p:cTn id="2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0438"/>
          </a:xfrm>
        </p:spPr>
        <p:txBody>
          <a:bodyPr/>
          <a:lstStyle/>
          <a:p>
            <a:r>
              <a:rPr lang="en-US" b="1" u="sng" dirty="0">
                <a:solidFill>
                  <a:srgbClr val="002060"/>
                </a:solidFill>
              </a:rPr>
              <a:t>Gears- What They are for</a:t>
            </a:r>
          </a:p>
        </p:txBody>
      </p:sp>
      <p:sp>
        <p:nvSpPr>
          <p:cNvPr id="3" name="Content Placeholder 2"/>
          <p:cNvSpPr>
            <a:spLocks noGrp="1"/>
          </p:cNvSpPr>
          <p:nvPr>
            <p:ph idx="1"/>
          </p:nvPr>
        </p:nvSpPr>
        <p:spPr>
          <a:xfrm>
            <a:off x="304800" y="914400"/>
            <a:ext cx="8534400" cy="3429000"/>
          </a:xfrm>
        </p:spPr>
        <p:txBody>
          <a:bodyPr>
            <a:normAutofit fontScale="92500" lnSpcReduction="20000"/>
          </a:bodyPr>
          <a:lstStyle/>
          <a:p>
            <a:r>
              <a:rPr lang="en-US" dirty="0">
                <a:solidFill>
                  <a:srgbClr val="0070C0"/>
                </a:solidFill>
              </a:rPr>
              <a:t>A single gear combination is good on downhill or flat surfaces.</a:t>
            </a:r>
          </a:p>
          <a:p>
            <a:r>
              <a:rPr lang="en-US" dirty="0">
                <a:solidFill>
                  <a:srgbClr val="0070C0"/>
                </a:solidFill>
              </a:rPr>
              <a:t>But happens when the rider goes uphill or into the wind?</a:t>
            </a:r>
          </a:p>
          <a:p>
            <a:r>
              <a:rPr lang="en-US" dirty="0">
                <a:solidFill>
                  <a:srgbClr val="0070C0"/>
                </a:solidFill>
              </a:rPr>
              <a:t>A bicycle with several gear combinations allows the rider to adapt to different conditions.  The rider can make different gear combinations (gear ratios) depending on the type of surface.</a:t>
            </a:r>
          </a:p>
        </p:txBody>
      </p:sp>
      <p:pic>
        <p:nvPicPr>
          <p:cNvPr id="3076" name="Picture 4" descr="http://www.mongoosebmxbike.com/wp-content/uploads/b5ad51521dce2a4.jpg"/>
          <p:cNvPicPr>
            <a:picLocks noChangeAspect="1" noChangeArrowheads="1"/>
          </p:cNvPicPr>
          <p:nvPr/>
        </p:nvPicPr>
        <p:blipFill>
          <a:blip r:embed="rId3" cstate="print"/>
          <a:srcRect t="12857" b="12857"/>
          <a:stretch>
            <a:fillRect/>
          </a:stretch>
        </p:blipFill>
        <p:spPr bwMode="auto">
          <a:xfrm>
            <a:off x="228600" y="4114800"/>
            <a:ext cx="2907337" cy="2159712"/>
          </a:xfrm>
          <a:prstGeom prst="rect">
            <a:avLst/>
          </a:prstGeom>
          <a:noFill/>
        </p:spPr>
      </p:pic>
      <p:pic>
        <p:nvPicPr>
          <p:cNvPr id="3078" name="Picture 6" descr="http://road-bike.net/Gambar/RoadBikeK2Mainframe6.0-700cWheels.jpg"/>
          <p:cNvPicPr>
            <a:picLocks noChangeAspect="1" noChangeArrowheads="1"/>
          </p:cNvPicPr>
          <p:nvPr/>
        </p:nvPicPr>
        <p:blipFill>
          <a:blip r:embed="rId4" cstate="print"/>
          <a:srcRect t="21600" b="21600"/>
          <a:stretch>
            <a:fillRect/>
          </a:stretch>
        </p:blipFill>
        <p:spPr bwMode="auto">
          <a:xfrm>
            <a:off x="5410200" y="4267200"/>
            <a:ext cx="3429000" cy="1947672"/>
          </a:xfrm>
          <a:prstGeom prst="rect">
            <a:avLst/>
          </a:prstGeom>
          <a:noFill/>
        </p:spPr>
      </p:pic>
      <p:sp>
        <p:nvSpPr>
          <p:cNvPr id="8" name="Left Arrow 7"/>
          <p:cNvSpPr/>
          <p:nvPr/>
        </p:nvSpPr>
        <p:spPr>
          <a:xfrm rot="20837119">
            <a:off x="2936501" y="4170630"/>
            <a:ext cx="1905000" cy="1165283"/>
          </a:xfrm>
          <a:prstGeom prst="lef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One Gear Combination</a:t>
            </a:r>
          </a:p>
        </p:txBody>
      </p:sp>
      <p:sp>
        <p:nvSpPr>
          <p:cNvPr id="9" name="Right Arrow 8"/>
          <p:cNvSpPr/>
          <p:nvPr/>
        </p:nvSpPr>
        <p:spPr>
          <a:xfrm rot="20977007">
            <a:off x="3505200" y="5181600"/>
            <a:ext cx="1828800" cy="1143000"/>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Several</a:t>
            </a:r>
            <a:r>
              <a:rPr lang="en-US" dirty="0"/>
              <a:t> </a:t>
            </a:r>
            <a:r>
              <a:rPr lang="en-US" dirty="0">
                <a:solidFill>
                  <a:schemeClr val="tx1"/>
                </a:solidFill>
              </a:rPr>
              <a:t>Gear</a:t>
            </a:r>
            <a:r>
              <a:rPr lang="en-US" dirty="0"/>
              <a:t> </a:t>
            </a:r>
            <a:r>
              <a:rPr lang="en-US" dirty="0">
                <a:solidFill>
                  <a:schemeClr val="tx1"/>
                </a:solidFill>
              </a:rPr>
              <a:t>Combinations</a:t>
            </a:r>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3"/>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Scale>
                                      <p:cBhvr>
                                        <p:cTn id="14"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0" end="0"/>
                                            </p:txEl>
                                          </p:spTgt>
                                        </p:tgtEl>
                                        <p:attrNameLst>
                                          <p:attrName>ppt_x</p:attrName>
                                          <p:attrName>ppt_y</p:attrName>
                                        </p:attrNameLst>
                                      </p:cBhvr>
                                    </p:animMotion>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Scale>
                                      <p:cBhvr>
                                        <p:cTn id="21"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1" end="1"/>
                                            </p:txEl>
                                          </p:spTgt>
                                        </p:tgtEl>
                                        <p:attrNameLst>
                                          <p:attrName>ppt_x</p:attrName>
                                          <p:attrName>ppt_y</p:attrName>
                                        </p:attrNameLst>
                                      </p:cBhvr>
                                    </p:animMotion>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Scale>
                                      <p:cBhvr>
                                        <p:cTn id="28"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2" end="2"/>
                                            </p:txEl>
                                          </p:spTgt>
                                        </p:tgtEl>
                                        <p:attrNameLst>
                                          <p:attrName>ppt_x</p:attrName>
                                          <p:attrName>ppt_y</p:attrName>
                                        </p:attrNameLst>
                                      </p:cBhvr>
                                    </p:animMotion>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7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8" presetClass="entr" presetSubtype="0" accel="50000" fill="hold" grpId="1"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4"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45" dur="1000" fill="hold"/>
                                        <p:tgtEl>
                                          <p:spTgt spid="8"/>
                                        </p:tgtEl>
                                        <p:attrNameLst>
                                          <p:attrName>ppt_y</p:attrName>
                                        </p:attrNameLst>
                                      </p:cBhvr>
                                      <p:tavLst>
                                        <p:tav tm="0">
                                          <p:val>
                                            <p:strVal val="#ppt_y"/>
                                          </p:val>
                                        </p:tav>
                                        <p:tav tm="100000">
                                          <p:val>
                                            <p:strVal val="#ppt_y"/>
                                          </p:val>
                                        </p:tav>
                                      </p:tavLst>
                                    </p:anim>
                                    <p:animEffect transition="in" filter="fade">
                                      <p:cBhvr>
                                        <p:cTn id="46" dur="10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48" presetClass="entr" presetSubtype="0" accel="5000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2"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53" dur="1000" fill="hold"/>
                                        <p:tgtEl>
                                          <p:spTgt spid="9"/>
                                        </p:tgtEl>
                                        <p:attrNameLst>
                                          <p:attrName>ppt_y</p:attrName>
                                        </p:attrNameLst>
                                      </p:cBhvr>
                                      <p:tavLst>
                                        <p:tav tm="0">
                                          <p:val>
                                            <p:strVal val="#ppt_y"/>
                                          </p:val>
                                        </p:tav>
                                        <p:tav tm="100000">
                                          <p:val>
                                            <p:strVal val="#ppt_y"/>
                                          </p:val>
                                        </p:tav>
                                      </p:tavLst>
                                    </p:anim>
                                    <p:animEffect transition="in" filter="fade">
                                      <p:cBhvr>
                                        <p:cTn id="5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8" grpId="1"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002060"/>
                </a:solidFill>
              </a:rPr>
              <a:t>How to Calculate the Gear Ratio</a:t>
            </a:r>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US" dirty="0">
                <a:solidFill>
                  <a:srgbClr val="0070C0"/>
                </a:solidFill>
              </a:rPr>
              <a:t>The Gear ratio is the number of teeth on the front gear divided by the number of teeth on the rear gear.</a:t>
            </a:r>
          </a:p>
          <a:p>
            <a:r>
              <a:rPr lang="en-US" dirty="0">
                <a:solidFill>
                  <a:srgbClr val="0070C0"/>
                </a:solidFill>
              </a:rPr>
              <a:t>Lower gear ratios are better for up hills and higher gear ratios are better for down hills.  Lower gear ratios let you pedal more times for each rotation of the wheel.</a:t>
            </a:r>
          </a:p>
          <a:p>
            <a:r>
              <a:rPr lang="en-US" dirty="0">
                <a:solidFill>
                  <a:srgbClr val="0070C0"/>
                </a:solidFill>
              </a:rPr>
              <a:t>The equation to figure out the gear ratio is g=f/r, where g is the gear ratio, f is the                  number of teeth on the front gear,                      and r is the number of teeth on                            the rear gear.</a:t>
            </a:r>
          </a:p>
        </p:txBody>
      </p:sp>
      <p:pic>
        <p:nvPicPr>
          <p:cNvPr id="2050" name="Picture 2" descr="http://www.odec.ca/projects/2006/seef6s2/images/gears.gif"/>
          <p:cNvPicPr>
            <a:picLocks noChangeAspect="1" noChangeArrowheads="1"/>
          </p:cNvPicPr>
          <p:nvPr/>
        </p:nvPicPr>
        <p:blipFill>
          <a:blip r:embed="rId2" cstate="print"/>
          <a:srcRect l="6977" r="20930" b="13260"/>
          <a:stretch>
            <a:fillRect/>
          </a:stretch>
        </p:blipFill>
        <p:spPr bwMode="auto">
          <a:xfrm>
            <a:off x="6477000" y="4800600"/>
            <a:ext cx="1624968" cy="2057400"/>
          </a:xfrm>
          <a:prstGeom prst="rect">
            <a:avLst/>
          </a:prstGeom>
          <a:noFill/>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Horizontal)">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Horizontal)">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Horizontal)">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4" presetClass="entr" presetSubtype="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 from="(-#ppt_w/2)" to="(#ppt_x)" calcmode="lin" valueType="num">
                                      <p:cBhvr>
                                        <p:cTn id="27" dur="600" fill="hold">
                                          <p:stCondLst>
                                            <p:cond delay="0"/>
                                          </p:stCondLst>
                                        </p:cTn>
                                        <p:tgtEl>
                                          <p:spTgt spid="2050"/>
                                        </p:tgtEl>
                                        <p:attrNameLst>
                                          <p:attrName>ppt_x</p:attrName>
                                        </p:attrNameLst>
                                      </p:cBhvr>
                                    </p:anim>
                                    <p:anim from="0" to="-1.0" calcmode="lin" valueType="num">
                                      <p:cBhvr>
                                        <p:cTn id="28" dur="200" decel="50000" autoRev="1" fill="hold">
                                          <p:stCondLst>
                                            <p:cond delay="600"/>
                                          </p:stCondLst>
                                        </p:cTn>
                                        <p:tgtEl>
                                          <p:spTgt spid="2050"/>
                                        </p:tgtEl>
                                        <p:attrNameLst>
                                          <p:attrName>xshear</p:attrName>
                                        </p:attrNameLst>
                                      </p:cBhvr>
                                    </p:anim>
                                    <p:animScale>
                                      <p:cBhvr>
                                        <p:cTn id="29" dur="200" decel="100000" autoRev="1" fill="hold">
                                          <p:stCondLst>
                                            <p:cond delay="600"/>
                                          </p:stCondLst>
                                        </p:cTn>
                                        <p:tgtEl>
                                          <p:spTgt spid="2050"/>
                                        </p:tgtEl>
                                      </p:cBhvr>
                                      <p:from x="100000" y="100000"/>
                                      <p:to x="80000" y="100000"/>
                                    </p:animScale>
                                    <p:anim by="(#ppt_h/3+#ppt_w*0.1)" calcmode="lin" valueType="num">
                                      <p:cBhvr additive="sum">
                                        <p:cTn id="30" dur="200" decel="100000" autoRev="1" fill="hold">
                                          <p:stCondLst>
                                            <p:cond delay="600"/>
                                          </p:stCondLst>
                                        </p:cTn>
                                        <p:tgtEl>
                                          <p:spTgt spid="205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u="sng" dirty="0">
                <a:solidFill>
                  <a:srgbClr val="002060"/>
                </a:solidFill>
              </a:rPr>
              <a:t>Gear Ratio Example</a:t>
            </a:r>
          </a:p>
        </p:txBody>
      </p:sp>
      <p:sp>
        <p:nvSpPr>
          <p:cNvPr id="3" name="Content Placeholder 2"/>
          <p:cNvSpPr>
            <a:spLocks noGrp="1"/>
          </p:cNvSpPr>
          <p:nvPr>
            <p:ph idx="1"/>
          </p:nvPr>
        </p:nvSpPr>
        <p:spPr>
          <a:xfrm>
            <a:off x="457200" y="1143000"/>
            <a:ext cx="8229600" cy="4572000"/>
          </a:xfrm>
        </p:spPr>
        <p:txBody>
          <a:bodyPr>
            <a:normAutofit fontScale="92500" lnSpcReduction="20000"/>
          </a:bodyPr>
          <a:lstStyle/>
          <a:p>
            <a:r>
              <a:rPr lang="en-US" dirty="0">
                <a:solidFill>
                  <a:srgbClr val="0070C0"/>
                </a:solidFill>
              </a:rPr>
              <a:t>My bike has a rear gear with 32 teeth and another rear gear with 11 teeth.  It also has a front gear with 48 teeth and another front gear with 44 teeth.</a:t>
            </a:r>
          </a:p>
          <a:p>
            <a:r>
              <a:rPr lang="en-US" dirty="0">
                <a:solidFill>
                  <a:srgbClr val="0070C0"/>
                </a:solidFill>
              </a:rPr>
              <a:t>To calculate some possible gear ratios:</a:t>
            </a:r>
          </a:p>
          <a:p>
            <a:pPr>
              <a:buNone/>
            </a:pPr>
            <a:r>
              <a:rPr lang="en-US" dirty="0">
                <a:solidFill>
                  <a:srgbClr val="0070C0"/>
                </a:solidFill>
              </a:rPr>
              <a:t>		g=f/r				g=f/r	</a:t>
            </a:r>
          </a:p>
          <a:p>
            <a:pPr>
              <a:buNone/>
            </a:pPr>
            <a:r>
              <a:rPr lang="en-US" dirty="0">
                <a:solidFill>
                  <a:srgbClr val="0070C0"/>
                </a:solidFill>
              </a:rPr>
              <a:t>		g=48/32			g=44/11</a:t>
            </a:r>
          </a:p>
          <a:p>
            <a:pPr>
              <a:buNone/>
            </a:pPr>
            <a:r>
              <a:rPr lang="en-US" dirty="0">
                <a:solidFill>
                  <a:srgbClr val="0070C0"/>
                </a:solidFill>
              </a:rPr>
              <a:t>		g=3/2 or 3:2		g=4/1 or 4:1</a:t>
            </a:r>
          </a:p>
          <a:p>
            <a:r>
              <a:rPr lang="en-US" dirty="0">
                <a:solidFill>
                  <a:srgbClr val="0070C0"/>
                </a:solidFill>
              </a:rPr>
              <a:t>Because 3:2 is a lower gear ratio than 4:1, it is better for up hills while 4:1 is better for down hills.  </a:t>
            </a:r>
          </a:p>
          <a:p>
            <a:pPr>
              <a:buNone/>
            </a:pPr>
            <a:endParaRPr lang="en-US" dirty="0">
              <a:solidFill>
                <a:srgbClr val="0070C0"/>
              </a:solidFill>
            </a:endParaRPr>
          </a:p>
          <a:p>
            <a:pPr>
              <a:buNone/>
            </a:pPr>
            <a:endParaRPr lang="en-US" dirty="0">
              <a:solidFill>
                <a:srgbClr val="0070C0"/>
              </a:solidFill>
            </a:endParaRPr>
          </a:p>
          <a:p>
            <a:pPr lvl="1">
              <a:buNone/>
            </a:pPr>
            <a:endParaRPr lang="en-US" dirty="0"/>
          </a:p>
        </p:txBody>
      </p:sp>
      <p:pic>
        <p:nvPicPr>
          <p:cNvPr id="27650" name="Picture 2" descr="http://www.cartoonstock.com/newscartoons/cartoonists/ena/lowres/enan371l.jpg"/>
          <p:cNvPicPr>
            <a:picLocks noChangeAspect="1" noChangeArrowheads="1"/>
          </p:cNvPicPr>
          <p:nvPr/>
        </p:nvPicPr>
        <p:blipFill>
          <a:blip r:embed="rId2" cstate="print"/>
          <a:srcRect/>
          <a:stretch>
            <a:fillRect/>
          </a:stretch>
        </p:blipFill>
        <p:spPr bwMode="auto">
          <a:xfrm>
            <a:off x="3276600" y="5260086"/>
            <a:ext cx="2743200" cy="1597914"/>
          </a:xfrm>
          <a:prstGeom prst="rect">
            <a:avLst/>
          </a:prstGeom>
          <a:noFill/>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linds(horizont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linds(horizont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linds(horizontal)">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blinds(horizontal)">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blinds(horizontal)">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blinds(horizontal)">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8" presetClass="entr" presetSubtype="0" accel="50000" fill="hold" nodeType="clickEffect">
                                  <p:stCondLst>
                                    <p:cond delay="0"/>
                                  </p:stCondLst>
                                  <p:childTnLst>
                                    <p:set>
                                      <p:cBhvr>
                                        <p:cTn id="44" dur="1" fill="hold">
                                          <p:stCondLst>
                                            <p:cond delay="0"/>
                                          </p:stCondLst>
                                        </p:cTn>
                                        <p:tgtEl>
                                          <p:spTgt spid="27650"/>
                                        </p:tgtEl>
                                        <p:attrNameLst>
                                          <p:attrName>style.visibility</p:attrName>
                                        </p:attrNameLst>
                                      </p:cBhvr>
                                      <p:to>
                                        <p:strVal val="visible"/>
                                      </p:to>
                                    </p:set>
                                    <p:anim calcmode="lin" valueType="num">
                                      <p:cBhvr>
                                        <p:cTn id="45" dur="1000" fill="hold"/>
                                        <p:tgtEl>
                                          <p:spTgt spid="2765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6" dur="1000" fill="hold"/>
                                        <p:tgtEl>
                                          <p:spTgt spid="27650"/>
                                        </p:tgtEl>
                                        <p:attrNameLst>
                                          <p:attrName>ppt_x</p:attrName>
                                        </p:attrNameLst>
                                      </p:cBhvr>
                                      <p:tavLst>
                                        <p:tav tm="0">
                                          <p:val>
                                            <p:fltVal val="-1"/>
                                          </p:val>
                                        </p:tav>
                                        <p:tav tm="50000">
                                          <p:val>
                                            <p:fltVal val="0.95"/>
                                          </p:val>
                                        </p:tav>
                                        <p:tav tm="100000">
                                          <p:val>
                                            <p:strVal val="#ppt_x"/>
                                          </p:val>
                                        </p:tav>
                                      </p:tavLst>
                                    </p:anim>
                                    <p:anim calcmode="lin" valueType="num">
                                      <p:cBhvr>
                                        <p:cTn id="47" dur="1000" fill="hold"/>
                                        <p:tgtEl>
                                          <p:spTgt spid="27650"/>
                                        </p:tgtEl>
                                        <p:attrNameLst>
                                          <p:attrName>ppt_y</p:attrName>
                                        </p:attrNameLst>
                                      </p:cBhvr>
                                      <p:tavLst>
                                        <p:tav tm="0">
                                          <p:val>
                                            <p:strVal val="#ppt_y"/>
                                          </p:val>
                                        </p:tav>
                                        <p:tav tm="100000">
                                          <p:val>
                                            <p:strVal val="#ppt_y"/>
                                          </p:val>
                                        </p:tav>
                                      </p:tavLst>
                                    </p:anim>
                                    <p:animEffect transition="in" filter="fade">
                                      <p:cBhvr>
                                        <p:cTn id="48" dur="1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0438"/>
          </a:xfrm>
        </p:spPr>
        <p:txBody>
          <a:bodyPr>
            <a:normAutofit/>
          </a:bodyPr>
          <a:lstStyle/>
          <a:p>
            <a:r>
              <a:rPr lang="en-US" b="1" u="sng" dirty="0">
                <a:solidFill>
                  <a:srgbClr val="002060"/>
                </a:solidFill>
              </a:rPr>
              <a:t>How Fast Can You Go? </a:t>
            </a:r>
          </a:p>
        </p:txBody>
      </p:sp>
      <p:sp>
        <p:nvSpPr>
          <p:cNvPr id="3" name="Content Placeholder 2"/>
          <p:cNvSpPr>
            <a:spLocks noGrp="1"/>
          </p:cNvSpPr>
          <p:nvPr>
            <p:ph idx="1"/>
          </p:nvPr>
        </p:nvSpPr>
        <p:spPr>
          <a:xfrm>
            <a:off x="457200" y="838200"/>
            <a:ext cx="8229600" cy="3581400"/>
          </a:xfrm>
        </p:spPr>
        <p:txBody>
          <a:bodyPr>
            <a:normAutofit fontScale="85000" lnSpcReduction="20000"/>
          </a:bodyPr>
          <a:lstStyle/>
          <a:p>
            <a:r>
              <a:rPr lang="en-US" dirty="0">
                <a:solidFill>
                  <a:srgbClr val="0070C0"/>
                </a:solidFill>
              </a:rPr>
              <a:t>The average rate of speed is determined the same way when on a car, </a:t>
            </a:r>
          </a:p>
          <a:p>
            <a:r>
              <a:rPr lang="en-US" dirty="0">
                <a:solidFill>
                  <a:srgbClr val="0070C0"/>
                </a:solidFill>
              </a:rPr>
              <a:t>bike, </a:t>
            </a:r>
          </a:p>
          <a:p>
            <a:r>
              <a:rPr lang="en-US" dirty="0">
                <a:solidFill>
                  <a:srgbClr val="0070C0"/>
                </a:solidFill>
              </a:rPr>
              <a:t>or just running.  </a:t>
            </a:r>
          </a:p>
          <a:p>
            <a:r>
              <a:rPr lang="en-US" dirty="0">
                <a:solidFill>
                  <a:srgbClr val="0070C0"/>
                </a:solidFill>
              </a:rPr>
              <a:t>The average rate of speed is determined using the equation r=d/t</a:t>
            </a:r>
          </a:p>
          <a:p>
            <a:r>
              <a:rPr lang="en-US" dirty="0">
                <a:solidFill>
                  <a:srgbClr val="0070C0"/>
                </a:solidFill>
              </a:rPr>
              <a:t>r is the average rate of speed.</a:t>
            </a:r>
          </a:p>
          <a:p>
            <a:r>
              <a:rPr lang="en-US" dirty="0">
                <a:solidFill>
                  <a:srgbClr val="0070C0"/>
                </a:solidFill>
              </a:rPr>
              <a:t>d is the distance traveled.</a:t>
            </a:r>
          </a:p>
          <a:p>
            <a:r>
              <a:rPr lang="en-US" dirty="0">
                <a:solidFill>
                  <a:srgbClr val="0070C0"/>
                </a:solidFill>
              </a:rPr>
              <a:t>t is the time it took to travel.</a:t>
            </a:r>
          </a:p>
          <a:p>
            <a:endParaRPr lang="en-US" dirty="0">
              <a:solidFill>
                <a:srgbClr val="0070C0"/>
              </a:solidFill>
            </a:endParaRPr>
          </a:p>
        </p:txBody>
      </p:sp>
      <p:pic>
        <p:nvPicPr>
          <p:cNvPr id="1026" name="Picture 2" descr="http://jalopnik.com/assets/resources/2007/10/tvr_cerbera_speed12.jpg"/>
          <p:cNvPicPr>
            <a:picLocks noChangeAspect="1" noChangeArrowheads="1"/>
          </p:cNvPicPr>
          <p:nvPr/>
        </p:nvPicPr>
        <p:blipFill>
          <a:blip r:embed="rId2" cstate="print"/>
          <a:srcRect/>
          <a:stretch>
            <a:fillRect/>
          </a:stretch>
        </p:blipFill>
        <p:spPr bwMode="auto">
          <a:xfrm>
            <a:off x="5638800" y="4191000"/>
            <a:ext cx="3105150" cy="2124234"/>
          </a:xfrm>
          <a:prstGeom prst="rect">
            <a:avLst/>
          </a:prstGeom>
          <a:noFill/>
        </p:spPr>
      </p:pic>
      <p:pic>
        <p:nvPicPr>
          <p:cNvPr id="1028" name="Picture 4" descr="http://www.uncrate.com/men/images/mercedes-benz-carbon-bike.jpg"/>
          <p:cNvPicPr>
            <a:picLocks noChangeAspect="1" noChangeArrowheads="1"/>
          </p:cNvPicPr>
          <p:nvPr/>
        </p:nvPicPr>
        <p:blipFill>
          <a:blip r:embed="rId3" cstate="print"/>
          <a:srcRect/>
          <a:stretch>
            <a:fillRect/>
          </a:stretch>
        </p:blipFill>
        <p:spPr bwMode="auto">
          <a:xfrm>
            <a:off x="838200" y="4724400"/>
            <a:ext cx="1841500" cy="1770974"/>
          </a:xfrm>
          <a:prstGeom prst="rect">
            <a:avLst/>
          </a:prstGeom>
          <a:noFill/>
        </p:spPr>
      </p:pic>
      <p:pic>
        <p:nvPicPr>
          <p:cNvPr id="1030" name="Picture 6" descr="http://balancechicago.com/wp-content/uploads/2009/12/cartoon_kid_runner.jpg?w=294"/>
          <p:cNvPicPr>
            <a:picLocks noChangeAspect="1" noChangeArrowheads="1"/>
          </p:cNvPicPr>
          <p:nvPr/>
        </p:nvPicPr>
        <p:blipFill>
          <a:blip r:embed="rId4" cstate="print"/>
          <a:srcRect/>
          <a:stretch>
            <a:fillRect/>
          </a:stretch>
        </p:blipFill>
        <p:spPr bwMode="auto">
          <a:xfrm>
            <a:off x="3200400" y="4419600"/>
            <a:ext cx="2075371" cy="2117725"/>
          </a:xfrm>
          <a:prstGeom prst="rect">
            <a:avLst/>
          </a:prstGeom>
          <a:noFill/>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28" fill="hold">
                                          <p:stCondLst>
                                            <p:cond delay="0"/>
                                          </p:stCondLst>
                                        </p:cTn>
                                        <p:tgtEl>
                                          <p:spTgt spid="2"/>
                                        </p:tgtEl>
                                        <p:attrNameLst>
                                          <p:attrName>style.rotation</p:attrName>
                                        </p:attrNameLst>
                                      </p:cBhvr>
                                      <p:to>
                                        <p:strVal val="-45.0"/>
                                      </p:to>
                                    </p:set>
                                    <p:anim calcmode="lin" valueType="num">
                                      <p:cBhvr>
                                        <p:cTn id="8"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6"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8" dur="80"/>
                                        <p:tgtEl>
                                          <p:spTgt spid="3">
                                            <p:txEl>
                                              <p:pRg st="0" end="0"/>
                                            </p:txEl>
                                          </p:spTgt>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2000"/>
                                        <p:tgtEl>
                                          <p:spTgt spid="1026"/>
                                        </p:tgtEl>
                                      </p:cBhvr>
                                    </p:animEffec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28"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30" dur="80"/>
                                        <p:tgtEl>
                                          <p:spTgt spid="3">
                                            <p:txEl>
                                              <p:pRg st="1" end="1"/>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animEffect transition="in" filter="fade">
                                      <p:cBhvr>
                                        <p:cTn id="35" dur="2000"/>
                                        <p:tgtEl>
                                          <p:spTgt spid="1028"/>
                                        </p:tgtEl>
                                      </p:cBhvr>
                                    </p:animEffec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40"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42" dur="80"/>
                                        <p:tgtEl>
                                          <p:spTgt spid="3">
                                            <p:txEl>
                                              <p:pRg st="2" end="2"/>
                                            </p:txEl>
                                          </p:spTgt>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30"/>
                                        </p:tgtEl>
                                        <p:attrNameLst>
                                          <p:attrName>style.visibility</p:attrName>
                                        </p:attrNameLst>
                                      </p:cBhvr>
                                      <p:to>
                                        <p:strVal val="visible"/>
                                      </p:to>
                                    </p:set>
                                    <p:animEffect transition="in" filter="fade">
                                      <p:cBhvr>
                                        <p:cTn id="47" dur="2000"/>
                                        <p:tgtEl>
                                          <p:spTgt spid="1030"/>
                                        </p:tgtEl>
                                      </p:cBhvr>
                                    </p:animEffect>
                                  </p:childTnLst>
                                </p:cTn>
                              </p:par>
                            </p:childTnLst>
                          </p:cTn>
                        </p:par>
                      </p:childTnLst>
                    </p:cTn>
                  </p:par>
                  <p:par>
                    <p:cTn id="48" fill="hold">
                      <p:stCondLst>
                        <p:cond delay="indefinite"/>
                      </p:stCondLst>
                      <p:childTnLst>
                        <p:par>
                          <p:cTn id="49" fill="hold">
                            <p:stCondLst>
                              <p:cond delay="0"/>
                            </p:stCondLst>
                            <p:childTnLst>
                              <p:par>
                                <p:cTn id="50" presetID="27" presetClass="entr" presetSubtype="0" fill="hold" grpId="0" nodeType="clickEffect">
                                  <p:stCondLst>
                                    <p:cond delay="0"/>
                                  </p:stCondLst>
                                  <p:iterate type="lt">
                                    <p:tmPct val="50000"/>
                                  </p:iterate>
                                  <p:childTnLst>
                                    <p:set>
                                      <p:cBhvr>
                                        <p:cTn id="51"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52"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54" dur="80"/>
                                        <p:tgtEl>
                                          <p:spTgt spid="3">
                                            <p:txEl>
                                              <p:pRg st="3" end="3"/>
                                            </p:txEl>
                                          </p:spTgt>
                                        </p:tgtEl>
                                        <p:attrNameLst>
                                          <p:attrName>fill.type</p:attrName>
                                        </p:attrNameLst>
                                      </p:cBhvr>
                                      <p:to>
                                        <p:strVal val="solid"/>
                                      </p:to>
                                    </p:set>
                                  </p:childTnLst>
                                </p:cTn>
                              </p:par>
                            </p:childTnLst>
                          </p:cTn>
                        </p:par>
                      </p:childTnLst>
                    </p:cTn>
                  </p:par>
                  <p:par>
                    <p:cTn id="55" fill="hold">
                      <p:stCondLst>
                        <p:cond delay="indefinite"/>
                      </p:stCondLst>
                      <p:childTnLst>
                        <p:par>
                          <p:cTn id="56" fill="hold">
                            <p:stCondLst>
                              <p:cond delay="0"/>
                            </p:stCondLst>
                            <p:childTnLst>
                              <p:par>
                                <p:cTn id="57" presetID="27" presetClass="entr" presetSubtype="0" fill="hold" grpId="0" nodeType="clickEffect">
                                  <p:stCondLst>
                                    <p:cond delay="0"/>
                                  </p:stCondLst>
                                  <p:iterate type="lt">
                                    <p:tmPct val="50000"/>
                                  </p:iterate>
                                  <p:childTnLst>
                                    <p:set>
                                      <p:cBhvr>
                                        <p:cTn id="58"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59"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61" dur="80"/>
                                        <p:tgtEl>
                                          <p:spTgt spid="3">
                                            <p:txEl>
                                              <p:pRg st="4" end="4"/>
                                            </p:txEl>
                                          </p:spTgt>
                                        </p:tgtEl>
                                        <p:attrNameLst>
                                          <p:attrName>fill.type</p:attrName>
                                        </p:attrNameLst>
                                      </p:cBhvr>
                                      <p:to>
                                        <p:strVal val="solid"/>
                                      </p:to>
                                    </p:set>
                                  </p:childTnLst>
                                </p:cTn>
                              </p:par>
                            </p:childTnLst>
                          </p:cTn>
                        </p:par>
                      </p:childTnLst>
                    </p:cTn>
                  </p:par>
                  <p:par>
                    <p:cTn id="62" fill="hold">
                      <p:stCondLst>
                        <p:cond delay="indefinite"/>
                      </p:stCondLst>
                      <p:childTnLst>
                        <p:par>
                          <p:cTn id="63" fill="hold">
                            <p:stCondLst>
                              <p:cond delay="0"/>
                            </p:stCondLst>
                            <p:childTnLst>
                              <p:par>
                                <p:cTn id="64" presetID="27" presetClass="entr" presetSubtype="0" fill="hold" grpId="0" nodeType="clickEffect">
                                  <p:stCondLst>
                                    <p:cond delay="0"/>
                                  </p:stCondLst>
                                  <p:iterate type="lt">
                                    <p:tmPct val="50000"/>
                                  </p:iterate>
                                  <p:childTnLst>
                                    <p:set>
                                      <p:cBhvr>
                                        <p:cTn id="65"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66"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7"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68" dur="80"/>
                                        <p:tgtEl>
                                          <p:spTgt spid="3">
                                            <p:txEl>
                                              <p:pRg st="5" end="5"/>
                                            </p:txEl>
                                          </p:spTgt>
                                        </p:tgtEl>
                                        <p:attrNameLst>
                                          <p:attrName>fill.type</p:attrName>
                                        </p:attrNameLst>
                                      </p:cBhvr>
                                      <p:to>
                                        <p:strVal val="solid"/>
                                      </p:to>
                                    </p:set>
                                  </p:childTnLst>
                                </p:cTn>
                              </p:par>
                            </p:childTnLst>
                          </p:cTn>
                        </p:par>
                      </p:childTnLst>
                    </p:cTn>
                  </p:par>
                  <p:par>
                    <p:cTn id="69" fill="hold">
                      <p:stCondLst>
                        <p:cond delay="indefinite"/>
                      </p:stCondLst>
                      <p:childTnLst>
                        <p:par>
                          <p:cTn id="70" fill="hold">
                            <p:stCondLst>
                              <p:cond delay="0"/>
                            </p:stCondLst>
                            <p:childTnLst>
                              <p:par>
                                <p:cTn id="71" presetID="27" presetClass="entr" presetSubtype="0" fill="hold" grpId="0" nodeType="clickEffect">
                                  <p:stCondLst>
                                    <p:cond delay="0"/>
                                  </p:stCondLst>
                                  <p:iterate type="lt">
                                    <p:tmPct val="50000"/>
                                  </p:iterate>
                                  <p:childTnLst>
                                    <p:set>
                                      <p:cBhvr>
                                        <p:cTn id="72" dur="1" fill="hold">
                                          <p:stCondLst>
                                            <p:cond delay="0"/>
                                          </p:stCondLst>
                                        </p:cTn>
                                        <p:tgtEl>
                                          <p:spTgt spid="3">
                                            <p:txEl>
                                              <p:pRg st="6" end="6"/>
                                            </p:txEl>
                                          </p:spTgt>
                                        </p:tgtEl>
                                        <p:attrNameLst>
                                          <p:attrName>style.visibility</p:attrName>
                                        </p:attrNameLst>
                                      </p:cBhvr>
                                      <p:to>
                                        <p:strVal val="visible"/>
                                      </p:to>
                                    </p:set>
                                    <p:anim calcmode="discrete" valueType="clr">
                                      <p:cBhvr override="childStyle">
                                        <p:cTn id="73" dur="80"/>
                                        <p:tgtEl>
                                          <p:spTgt spid="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4" dur="80"/>
                                        <p:tgtEl>
                                          <p:spTgt spid="3">
                                            <p:txEl>
                                              <p:pRg st="6" end="6"/>
                                            </p:txEl>
                                          </p:spTgt>
                                        </p:tgtEl>
                                        <p:attrNameLst>
                                          <p:attrName>fillcolor</p:attrName>
                                        </p:attrNameLst>
                                      </p:cBhvr>
                                      <p:tavLst>
                                        <p:tav tm="0">
                                          <p:val>
                                            <p:clrVal>
                                              <a:schemeClr val="accent2"/>
                                            </p:clrVal>
                                          </p:val>
                                        </p:tav>
                                        <p:tav tm="50000">
                                          <p:val>
                                            <p:clrVal>
                                              <a:schemeClr val="hlink"/>
                                            </p:clrVal>
                                          </p:val>
                                        </p:tav>
                                      </p:tavLst>
                                    </p:anim>
                                    <p:set>
                                      <p:cBhvr>
                                        <p:cTn id="75" dur="80"/>
                                        <p:tgtEl>
                                          <p:spTgt spid="3">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u="sng" dirty="0">
                <a:solidFill>
                  <a:srgbClr val="002060"/>
                </a:solidFill>
              </a:rPr>
              <a:t>Speed Calculation Example</a:t>
            </a:r>
          </a:p>
        </p:txBody>
      </p:sp>
      <p:sp>
        <p:nvSpPr>
          <p:cNvPr id="3" name="Content Placeholder 2"/>
          <p:cNvSpPr>
            <a:spLocks noGrp="1"/>
          </p:cNvSpPr>
          <p:nvPr>
            <p:ph idx="1"/>
          </p:nvPr>
        </p:nvSpPr>
        <p:spPr>
          <a:xfrm>
            <a:off x="457200" y="990600"/>
            <a:ext cx="8229600" cy="5867400"/>
          </a:xfrm>
        </p:spPr>
        <p:txBody>
          <a:bodyPr>
            <a:noAutofit/>
          </a:bodyPr>
          <a:lstStyle/>
          <a:p>
            <a:r>
              <a:rPr lang="en-US" sz="3000" dirty="0">
                <a:solidFill>
                  <a:srgbClr val="0070C0"/>
                </a:solidFill>
              </a:rPr>
              <a:t>The 20</a:t>
            </a:r>
            <a:r>
              <a:rPr lang="en-US" sz="3000" baseline="30000" dirty="0">
                <a:solidFill>
                  <a:srgbClr val="0070C0"/>
                </a:solidFill>
              </a:rPr>
              <a:t>th</a:t>
            </a:r>
            <a:r>
              <a:rPr lang="en-US" sz="3000" dirty="0">
                <a:solidFill>
                  <a:srgbClr val="0070C0"/>
                </a:solidFill>
              </a:rPr>
              <a:t> stage in the 2010 Tour de France was 63.7 miles long and went from Longjumeau to the Champs-Elysees in Paris.  First place Mark Cavendish of Britain completed it in 2 hours and 42 minutes.</a:t>
            </a:r>
          </a:p>
          <a:p>
            <a:r>
              <a:rPr lang="en-US" sz="3000" dirty="0">
                <a:solidFill>
                  <a:srgbClr val="0070C0"/>
                </a:solidFill>
              </a:rPr>
              <a:t>To find out the average rate of speed he traveled:</a:t>
            </a:r>
          </a:p>
          <a:p>
            <a:pPr>
              <a:buNone/>
            </a:pPr>
            <a:r>
              <a:rPr lang="en-US" sz="3000" dirty="0">
                <a:solidFill>
                  <a:srgbClr val="0070C0"/>
                </a:solidFill>
              </a:rPr>
              <a:t>				r=d/t</a:t>
            </a:r>
          </a:p>
          <a:p>
            <a:pPr>
              <a:buNone/>
            </a:pPr>
            <a:r>
              <a:rPr lang="en-US" sz="3000" dirty="0">
                <a:solidFill>
                  <a:srgbClr val="0070C0"/>
                </a:solidFill>
              </a:rPr>
              <a:t>				r= _</a:t>
            </a:r>
            <a:r>
              <a:rPr lang="en-US" sz="3000" u="sng" dirty="0">
                <a:solidFill>
                  <a:srgbClr val="0070C0"/>
                </a:solidFill>
              </a:rPr>
              <a:t>  63.7_ _</a:t>
            </a:r>
            <a:r>
              <a:rPr lang="en-US" sz="3000" dirty="0">
                <a:solidFill>
                  <a:srgbClr val="0070C0"/>
                </a:solidFill>
              </a:rPr>
              <a:t>		</a:t>
            </a:r>
            <a:endParaRPr lang="en-US" sz="3000" u="sng" dirty="0">
              <a:solidFill>
                <a:srgbClr val="0070C0"/>
              </a:solidFill>
            </a:endParaRPr>
          </a:p>
          <a:p>
            <a:pPr lvl="1">
              <a:buNone/>
            </a:pPr>
            <a:r>
              <a:rPr lang="en-US" sz="3000" dirty="0">
                <a:solidFill>
                  <a:srgbClr val="0070C0"/>
                </a:solidFill>
              </a:rPr>
              <a:t>		    	      	        2 </a:t>
            </a:r>
            <a:r>
              <a:rPr lang="en-US" sz="2400" dirty="0">
                <a:solidFill>
                  <a:srgbClr val="0070C0"/>
                </a:solidFill>
              </a:rPr>
              <a:t>42/60 </a:t>
            </a:r>
            <a:r>
              <a:rPr lang="en-US" sz="3000" dirty="0">
                <a:solidFill>
                  <a:srgbClr val="0070C0"/>
                </a:solidFill>
              </a:rPr>
              <a:t>    		      </a:t>
            </a:r>
          </a:p>
          <a:p>
            <a:pPr>
              <a:buNone/>
            </a:pPr>
            <a:r>
              <a:rPr lang="en-US" sz="3000" dirty="0">
                <a:solidFill>
                  <a:srgbClr val="0070C0"/>
                </a:solidFill>
              </a:rPr>
              <a:t>				r= 23.6 miles per hour</a:t>
            </a:r>
          </a:p>
          <a:p>
            <a:pPr>
              <a:buNone/>
            </a:pPr>
            <a:r>
              <a:rPr lang="en-US" sz="3000" dirty="0"/>
              <a:t>				      </a:t>
            </a:r>
            <a:br>
              <a:rPr lang="en-US" sz="3000" dirty="0"/>
            </a:br>
            <a:br>
              <a:rPr lang="en-US" sz="3000" dirty="0"/>
            </a:br>
            <a:endParaRPr lang="en-US" sz="3000" dirty="0"/>
          </a:p>
          <a:p>
            <a:endParaRPr lang="en-US" sz="3000" dirty="0">
              <a:solidFill>
                <a:srgbClr val="0070C0"/>
              </a:solidFill>
            </a:endParaRPr>
          </a:p>
        </p:txBody>
      </p:sp>
      <p:pic>
        <p:nvPicPr>
          <p:cNvPr id="1026" name="Picture 2" descr="http://www.freakygossip.com/wp-content/uploads/2010/07/Tour-De-France-2010-Stage-10.jpg"/>
          <p:cNvPicPr>
            <a:picLocks noChangeAspect="1" noChangeArrowheads="1"/>
          </p:cNvPicPr>
          <p:nvPr/>
        </p:nvPicPr>
        <p:blipFill>
          <a:blip r:embed="rId2" cstate="print"/>
          <a:srcRect/>
          <a:stretch>
            <a:fillRect/>
          </a:stretch>
        </p:blipFill>
        <p:spPr bwMode="auto">
          <a:xfrm>
            <a:off x="6248400" y="3886200"/>
            <a:ext cx="2572481" cy="1676400"/>
          </a:xfrm>
          <a:prstGeom prst="rect">
            <a:avLst/>
          </a:prstGeom>
          <a:noFill/>
        </p:spPr>
      </p:pic>
      <p:pic>
        <p:nvPicPr>
          <p:cNvPr id="1028" name="Picture 4" descr="http://about-france.com/photos/maps/tour-de-france-2010.jpg"/>
          <p:cNvPicPr>
            <a:picLocks noChangeAspect="1" noChangeArrowheads="1"/>
          </p:cNvPicPr>
          <p:nvPr/>
        </p:nvPicPr>
        <p:blipFill>
          <a:blip r:embed="rId3" cstate="print"/>
          <a:srcRect/>
          <a:stretch>
            <a:fillRect/>
          </a:stretch>
        </p:blipFill>
        <p:spPr bwMode="auto">
          <a:xfrm>
            <a:off x="457200" y="4191000"/>
            <a:ext cx="2298700" cy="2206752"/>
          </a:xfrm>
          <a:prstGeom prst="rect">
            <a:avLst/>
          </a:prstGeom>
          <a:noFill/>
        </p:spPr>
      </p:pic>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Horizontal)">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Horizontal)">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Horizontal)">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Horizontal)">
                                      <p:cBhvr>
                                        <p:cTn id="27" dur="1000"/>
                                        <p:tgtEl>
                                          <p:spTgt spid="3">
                                            <p:txEl>
                                              <p:pRg st="3" end="3"/>
                                            </p:txEl>
                                          </p:spTgt>
                                        </p:tgtEl>
                                      </p:cBhvr>
                                    </p:animEffect>
                                  </p:childTnLst>
                                </p:cTn>
                              </p:par>
                              <p:par>
                                <p:cTn id="28" presetID="16" presetClass="entr" presetSubtype="26" fill="hold" grpId="0"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arn(inHorizontal)">
                                      <p:cBhvr>
                                        <p:cTn id="30" dur="1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6"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arn(inHorizontal)">
                                      <p:cBhvr>
                                        <p:cTn id="35" dur="10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6"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barn(inHorizontal)">
                                      <p:cBhvr>
                                        <p:cTn id="40" dur="10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nodeType="clickEffect">
                                  <p:stCondLst>
                                    <p:cond delay="0"/>
                                  </p:stCondLst>
                                  <p:childTnLst>
                                    <p:set>
                                      <p:cBhvr>
                                        <p:cTn id="44" dur="1" fill="hold">
                                          <p:stCondLst>
                                            <p:cond delay="0"/>
                                          </p:stCondLst>
                                        </p:cTn>
                                        <p:tgtEl>
                                          <p:spTgt spid="1028"/>
                                        </p:tgtEl>
                                        <p:attrNameLst>
                                          <p:attrName>style.visibility</p:attrName>
                                        </p:attrNameLst>
                                      </p:cBhvr>
                                      <p:to>
                                        <p:strVal val="visible"/>
                                      </p:to>
                                    </p:set>
                                    <p:anim calcmode="lin" valueType="num">
                                      <p:cBhvr>
                                        <p:cTn id="45" dur="1000" fill="hold"/>
                                        <p:tgtEl>
                                          <p:spTgt spid="1028"/>
                                        </p:tgtEl>
                                        <p:attrNameLst>
                                          <p:attrName>ppt_w</p:attrName>
                                        </p:attrNameLst>
                                      </p:cBhvr>
                                      <p:tavLst>
                                        <p:tav tm="0">
                                          <p:val>
                                            <p:strVal val="#ppt_w*0.70"/>
                                          </p:val>
                                        </p:tav>
                                        <p:tav tm="100000">
                                          <p:val>
                                            <p:strVal val="#ppt_w"/>
                                          </p:val>
                                        </p:tav>
                                      </p:tavLst>
                                    </p:anim>
                                    <p:anim calcmode="lin" valueType="num">
                                      <p:cBhvr>
                                        <p:cTn id="46" dur="1000" fill="hold"/>
                                        <p:tgtEl>
                                          <p:spTgt spid="1028"/>
                                        </p:tgtEl>
                                        <p:attrNameLst>
                                          <p:attrName>ppt_h</p:attrName>
                                        </p:attrNameLst>
                                      </p:cBhvr>
                                      <p:tavLst>
                                        <p:tav tm="0">
                                          <p:val>
                                            <p:strVal val="#ppt_h"/>
                                          </p:val>
                                        </p:tav>
                                        <p:tav tm="100000">
                                          <p:val>
                                            <p:strVal val="#ppt_h"/>
                                          </p:val>
                                        </p:tav>
                                      </p:tavLst>
                                    </p:anim>
                                    <p:animEffect transition="in" filter="fade">
                                      <p:cBhvr>
                                        <p:cTn id="47" dur="1000"/>
                                        <p:tgtEl>
                                          <p:spTgt spid="1028"/>
                                        </p:tgtEl>
                                      </p:cBhvr>
                                    </p:animEffect>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nodeType="clickEffect">
                                  <p:stCondLst>
                                    <p:cond delay="0"/>
                                  </p:stCondLst>
                                  <p:childTnLst>
                                    <p:set>
                                      <p:cBhvr>
                                        <p:cTn id="51" dur="1" fill="hold">
                                          <p:stCondLst>
                                            <p:cond delay="0"/>
                                          </p:stCondLst>
                                        </p:cTn>
                                        <p:tgtEl>
                                          <p:spTgt spid="1026"/>
                                        </p:tgtEl>
                                        <p:attrNameLst>
                                          <p:attrName>style.visibility</p:attrName>
                                        </p:attrNameLst>
                                      </p:cBhvr>
                                      <p:to>
                                        <p:strVal val="visible"/>
                                      </p:to>
                                    </p:set>
                                    <p:anim calcmode="lin" valueType="num">
                                      <p:cBhvr>
                                        <p:cTn id="52" dur="1000" fill="hold"/>
                                        <p:tgtEl>
                                          <p:spTgt spid="1026"/>
                                        </p:tgtEl>
                                        <p:attrNameLst>
                                          <p:attrName>ppt_w</p:attrName>
                                        </p:attrNameLst>
                                      </p:cBhvr>
                                      <p:tavLst>
                                        <p:tav tm="0">
                                          <p:val>
                                            <p:strVal val="#ppt_w*0.70"/>
                                          </p:val>
                                        </p:tav>
                                        <p:tav tm="100000">
                                          <p:val>
                                            <p:strVal val="#ppt_w"/>
                                          </p:val>
                                        </p:tav>
                                      </p:tavLst>
                                    </p:anim>
                                    <p:anim calcmode="lin" valueType="num">
                                      <p:cBhvr>
                                        <p:cTn id="53" dur="1000" fill="hold"/>
                                        <p:tgtEl>
                                          <p:spTgt spid="1026"/>
                                        </p:tgtEl>
                                        <p:attrNameLst>
                                          <p:attrName>ppt_h</p:attrName>
                                        </p:attrNameLst>
                                      </p:cBhvr>
                                      <p:tavLst>
                                        <p:tav tm="0">
                                          <p:val>
                                            <p:strVal val="#ppt_h"/>
                                          </p:val>
                                        </p:tav>
                                        <p:tav tm="100000">
                                          <p:val>
                                            <p:strVal val="#ppt_h"/>
                                          </p:val>
                                        </p:tav>
                                      </p:tavLst>
                                    </p:anim>
                                    <p:animEffect transition="in" filter="fade">
                                      <p:cBhvr>
                                        <p:cTn id="54"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u="sng" dirty="0">
                <a:solidFill>
                  <a:srgbClr val="002060"/>
                </a:solidFill>
              </a:rPr>
              <a:t>Conclusion</a:t>
            </a:r>
          </a:p>
        </p:txBody>
      </p:sp>
      <p:sp>
        <p:nvSpPr>
          <p:cNvPr id="3" name="Content Placeholder 2"/>
          <p:cNvSpPr>
            <a:spLocks noGrp="1"/>
          </p:cNvSpPr>
          <p:nvPr>
            <p:ph idx="1"/>
          </p:nvPr>
        </p:nvSpPr>
        <p:spPr>
          <a:xfrm>
            <a:off x="457200" y="1066800"/>
            <a:ext cx="8229600" cy="5562600"/>
          </a:xfrm>
        </p:spPr>
        <p:txBody>
          <a:bodyPr>
            <a:normAutofit fontScale="92500" lnSpcReduction="20000"/>
          </a:bodyPr>
          <a:lstStyle/>
          <a:p>
            <a:r>
              <a:rPr lang="en-US" dirty="0">
                <a:solidFill>
                  <a:srgbClr val="0070C0"/>
                </a:solidFill>
              </a:rPr>
              <a:t>Without math the bike cannot be built.</a:t>
            </a:r>
          </a:p>
          <a:p>
            <a:r>
              <a:rPr lang="en-US" dirty="0">
                <a:solidFill>
                  <a:srgbClr val="0070C0"/>
                </a:solidFill>
              </a:rPr>
              <a:t>Geometric figures are used in the construction of a bicycle.</a:t>
            </a:r>
          </a:p>
          <a:p>
            <a:r>
              <a:rPr lang="en-US" dirty="0">
                <a:solidFill>
                  <a:srgbClr val="0070C0"/>
                </a:solidFill>
              </a:rPr>
              <a:t>Wheel circumferences and frame angles are calculated using math, so the rider could select the right bicycle. </a:t>
            </a:r>
          </a:p>
          <a:p>
            <a:r>
              <a:rPr lang="en-US" dirty="0">
                <a:solidFill>
                  <a:srgbClr val="0070C0"/>
                </a:solidFill>
              </a:rPr>
              <a:t>Ratios are used to figure out what gear combination to use on different surfaces.</a:t>
            </a:r>
          </a:p>
          <a:p>
            <a:r>
              <a:rPr lang="en-US" dirty="0">
                <a:solidFill>
                  <a:srgbClr val="0070C0"/>
                </a:solidFill>
              </a:rPr>
              <a:t>Algebraic equations are used to figure out the average speed of a trip.</a:t>
            </a:r>
          </a:p>
          <a:p>
            <a:r>
              <a:rPr lang="en-US" dirty="0">
                <a:solidFill>
                  <a:srgbClr val="0070C0"/>
                </a:solidFill>
              </a:rPr>
              <a:t>Math puts the action in my passion because…</a:t>
            </a:r>
          </a:p>
          <a:p>
            <a:r>
              <a:rPr lang="en-US" i="1" dirty="0">
                <a:solidFill>
                  <a:srgbClr val="FF0000"/>
                </a:solidFill>
              </a:rPr>
              <a:t>No Math= No Bicycling!</a:t>
            </a:r>
          </a:p>
          <a:p>
            <a:endParaRPr lang="en-US" dirty="0">
              <a:solidFill>
                <a:srgbClr val="0070C0"/>
              </a:solidFill>
            </a:endParaRPr>
          </a:p>
          <a:p>
            <a:pPr>
              <a:buNone/>
            </a:pPr>
            <a:endParaRPr lang="en-US" dirty="0">
              <a:solidFill>
                <a:srgbClr val="0070C0"/>
              </a:solidFill>
            </a:endParaRPr>
          </a:p>
        </p:txBody>
      </p:sp>
      <p:pic>
        <p:nvPicPr>
          <p:cNvPr id="4" name="Picture 2" descr="http://www.randolph.k12.nc.us/Departments/K-5/PublishingImages/math_symbol_clipart.jpg"/>
          <p:cNvPicPr>
            <a:picLocks noChangeAspect="1" noChangeArrowheads="1"/>
          </p:cNvPicPr>
          <p:nvPr/>
        </p:nvPicPr>
        <p:blipFill>
          <a:blip r:embed="rId2" cstate="print"/>
          <a:srcRect/>
          <a:stretch>
            <a:fillRect/>
          </a:stretch>
        </p:blipFill>
        <p:spPr bwMode="auto">
          <a:xfrm>
            <a:off x="457200" y="-2"/>
            <a:ext cx="8257038" cy="6858001"/>
          </a:xfrm>
          <a:prstGeom prst="rect">
            <a:avLst/>
          </a:prstGeom>
          <a:noFill/>
        </p:spPr>
      </p:pic>
      <p:pic>
        <p:nvPicPr>
          <p:cNvPr id="5" name="Picture 4" descr="http://www.travelklix.com/wp-content/uploads/2010/11/bicycle.png"/>
          <p:cNvPicPr>
            <a:picLocks noChangeAspect="1" noChangeArrowheads="1"/>
          </p:cNvPicPr>
          <p:nvPr/>
        </p:nvPicPr>
        <p:blipFill>
          <a:blip r:embed="rId3" cstate="print"/>
          <a:srcRect/>
          <a:stretch>
            <a:fillRect/>
          </a:stretch>
        </p:blipFill>
        <p:spPr bwMode="auto">
          <a:xfrm>
            <a:off x="2819400" y="2133600"/>
            <a:ext cx="3962400" cy="2362971"/>
          </a:xfrm>
          <a:prstGeom prst="rect">
            <a:avLst/>
          </a:prstGeom>
          <a:noFill/>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20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20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9" presetClass="entr" presetSubtype="0" accel="10000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20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1" dur="20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 dur="20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9" presetClass="entr" presetSubtype="0" accel="10000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20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 dur="20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 dur="20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9" presetClass="entr" presetSubtype="0" accel="10000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20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7" dur="20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8" dur="20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9"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9" presetClass="entr" presetSubtype="0" accel="10000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p:cTn id="44" dur="20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5" dur="20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6" dur="20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7"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9" presetClass="entr" presetSubtype="0" accel="10000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20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3" dur="20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4" dur="20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5" dur="2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1" presetClass="entr" presetSubtype="0" fill="hold" grpId="0" nodeType="clickEffect">
                                  <p:stCondLst>
                                    <p:cond delay="0"/>
                                  </p:stCondLst>
                                  <p:childTnLst>
                                    <p:set>
                                      <p:cBhvr>
                                        <p:cTn id="59" dur="1" fill="hold">
                                          <p:stCondLst>
                                            <p:cond delay="0"/>
                                          </p:stCondLst>
                                        </p:cTn>
                                        <p:tgtEl>
                                          <p:spTgt spid="3">
                                            <p:txEl>
                                              <p:pRg st="6" end="6"/>
                                            </p:txEl>
                                          </p:spTgt>
                                        </p:tgtEl>
                                        <p:attrNameLst>
                                          <p:attrName>style.visibility</p:attrName>
                                        </p:attrNameLst>
                                      </p:cBhvr>
                                      <p:to>
                                        <p:strVal val="visible"/>
                                      </p:to>
                                    </p:set>
                                    <p:animEffect transition="in" filter="fade">
                                      <p:cBhvr>
                                        <p:cTn id="60" dur="770" decel="100000"/>
                                        <p:tgtEl>
                                          <p:spTgt spid="3">
                                            <p:txEl>
                                              <p:pRg st="6" end="6"/>
                                            </p:txEl>
                                          </p:spTgt>
                                        </p:tgtEl>
                                      </p:cBhvr>
                                    </p:animEffect>
                                    <p:animScale>
                                      <p:cBhvr>
                                        <p:cTn id="61" dur="770" decel="100000"/>
                                        <p:tgtEl>
                                          <p:spTgt spid="3">
                                            <p:txEl>
                                              <p:pRg st="6" end="6"/>
                                            </p:txEl>
                                          </p:spTgt>
                                        </p:tgtEl>
                                      </p:cBhvr>
                                      <p:from x="10000" y="10000"/>
                                      <p:to x="200000" y="450000"/>
                                    </p:animScale>
                                    <p:animScale>
                                      <p:cBhvr>
                                        <p:cTn id="62" dur="1230" accel="100000" fill="hold">
                                          <p:stCondLst>
                                            <p:cond delay="770"/>
                                          </p:stCondLst>
                                        </p:cTn>
                                        <p:tgtEl>
                                          <p:spTgt spid="3">
                                            <p:txEl>
                                              <p:pRg st="6" end="6"/>
                                            </p:txEl>
                                          </p:spTgt>
                                        </p:tgtEl>
                                      </p:cBhvr>
                                      <p:from x="200000" y="450000"/>
                                      <p:to x="100000" y="100000"/>
                                    </p:animScale>
                                    <p:set>
                                      <p:cBhvr>
                                        <p:cTn id="63" dur="770" fill="hold"/>
                                        <p:tgtEl>
                                          <p:spTgt spid="3">
                                            <p:txEl>
                                              <p:pRg st="6" end="6"/>
                                            </p:txEl>
                                          </p:spTgt>
                                        </p:tgtEl>
                                        <p:attrNameLst>
                                          <p:attrName>ppt_x</p:attrName>
                                        </p:attrNameLst>
                                      </p:cBhvr>
                                      <p:to>
                                        <p:strVal val="(0.5)"/>
                                      </p:to>
                                    </p:set>
                                    <p:anim from="(0.5)" to="(#ppt_x)" calcmode="lin" valueType="num">
                                      <p:cBhvr>
                                        <p:cTn id="64" dur="1230" accel="100000" fill="hold">
                                          <p:stCondLst>
                                            <p:cond delay="770"/>
                                          </p:stCondLst>
                                        </p:cTn>
                                        <p:tgtEl>
                                          <p:spTgt spid="3">
                                            <p:txEl>
                                              <p:pRg st="6" end="6"/>
                                            </p:txEl>
                                          </p:spTgt>
                                        </p:tgtEl>
                                        <p:attrNameLst>
                                          <p:attrName>ppt_x</p:attrName>
                                        </p:attrNameLst>
                                      </p:cBhvr>
                                    </p:anim>
                                    <p:set>
                                      <p:cBhvr>
                                        <p:cTn id="65" dur="770" fill="hold"/>
                                        <p:tgtEl>
                                          <p:spTgt spid="3">
                                            <p:txEl>
                                              <p:pRg st="6" end="6"/>
                                            </p:txEl>
                                          </p:spTgt>
                                        </p:tgtEl>
                                        <p:attrNameLst>
                                          <p:attrName>ppt_y</p:attrName>
                                        </p:attrNameLst>
                                      </p:cBhvr>
                                      <p:to>
                                        <p:strVal val="(#ppt_y+0.4)"/>
                                      </p:to>
                                    </p:set>
                                    <p:anim from="(#ppt_y+0.4)" to="(#ppt_y)" calcmode="lin" valueType="num">
                                      <p:cBhvr>
                                        <p:cTn id="66" dur="1230" accel="100000" fill="hold">
                                          <p:stCondLst>
                                            <p:cond delay="770"/>
                                          </p:stCondLst>
                                        </p:cTn>
                                        <p:tgtEl>
                                          <p:spTgt spid="3">
                                            <p:txEl>
                                              <p:pRg st="6" end="6"/>
                                            </p:txEl>
                                          </p:spTgt>
                                        </p:tgtEl>
                                        <p:attrNameLst>
                                          <p:attrName>ppt_y</p:attrName>
                                        </p:attrNameLst>
                                      </p:cBhvr>
                                    </p:anim>
                                  </p:childTnLst>
                                </p:cTn>
                              </p:par>
                            </p:childTnLst>
                          </p:cTn>
                        </p:par>
                      </p:childTnLst>
                    </p:cTn>
                  </p:par>
                  <p:par>
                    <p:cTn id="67" fill="hold">
                      <p:stCondLst>
                        <p:cond delay="indefinite"/>
                      </p:stCondLst>
                      <p:childTnLst>
                        <p:par>
                          <p:cTn id="68" fill="hold">
                            <p:stCondLst>
                              <p:cond delay="0"/>
                            </p:stCondLst>
                            <p:childTnLst>
                              <p:par>
                                <p:cTn id="69" presetID="35" presetClass="entr" presetSubtype="0" fill="hold" nodeType="click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fade">
                                      <p:cBhvr>
                                        <p:cTn id="71" dur="2000"/>
                                        <p:tgtEl>
                                          <p:spTgt spid="4"/>
                                        </p:tgtEl>
                                      </p:cBhvr>
                                    </p:animEffect>
                                    <p:anim calcmode="lin" valueType="num">
                                      <p:cBhvr>
                                        <p:cTn id="72" dur="2000" fill="hold"/>
                                        <p:tgtEl>
                                          <p:spTgt spid="4"/>
                                        </p:tgtEl>
                                        <p:attrNameLst>
                                          <p:attrName>style.rotation</p:attrName>
                                        </p:attrNameLst>
                                      </p:cBhvr>
                                      <p:tavLst>
                                        <p:tav tm="0">
                                          <p:val>
                                            <p:fltVal val="720"/>
                                          </p:val>
                                        </p:tav>
                                        <p:tav tm="100000">
                                          <p:val>
                                            <p:fltVal val="0"/>
                                          </p:val>
                                        </p:tav>
                                      </p:tavLst>
                                    </p:anim>
                                    <p:anim calcmode="lin" valueType="num">
                                      <p:cBhvr>
                                        <p:cTn id="73" dur="2000" fill="hold"/>
                                        <p:tgtEl>
                                          <p:spTgt spid="4"/>
                                        </p:tgtEl>
                                        <p:attrNameLst>
                                          <p:attrName>ppt_h</p:attrName>
                                        </p:attrNameLst>
                                      </p:cBhvr>
                                      <p:tavLst>
                                        <p:tav tm="0">
                                          <p:val>
                                            <p:fltVal val="0"/>
                                          </p:val>
                                        </p:tav>
                                        <p:tav tm="100000">
                                          <p:val>
                                            <p:strVal val="#ppt_h"/>
                                          </p:val>
                                        </p:tav>
                                      </p:tavLst>
                                    </p:anim>
                                    <p:anim calcmode="lin" valueType="num">
                                      <p:cBhvr>
                                        <p:cTn id="74"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75" fill="hold">
                      <p:stCondLst>
                        <p:cond delay="indefinite"/>
                      </p:stCondLst>
                      <p:childTnLst>
                        <p:par>
                          <p:cTn id="76" fill="hold">
                            <p:stCondLst>
                              <p:cond delay="0"/>
                            </p:stCondLst>
                            <p:childTnLst>
                              <p:par>
                                <p:cTn id="77" presetID="12" presetClass="entr" presetSubtype="4" fill="hold" nodeType="click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slide(fromBottom)">
                                      <p:cBhvr>
                                        <p:cTn id="7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400800"/>
          </a:xfrm>
        </p:spPr>
        <p:txBody>
          <a:bodyPr>
            <a:normAutofit/>
          </a:bodyPr>
          <a:lstStyle/>
          <a:p>
            <a:pPr algn="ctr">
              <a:lnSpc>
                <a:spcPct val="200000"/>
              </a:lnSpc>
              <a:buNone/>
            </a:pPr>
            <a:r>
              <a:rPr lang="en-US" sz="1200" dirty="0">
                <a:latin typeface="Times New Roman" pitchFamily="18" charset="0"/>
                <a:cs typeface="Times New Roman" pitchFamily="18" charset="0"/>
              </a:rPr>
              <a:t>Works Cited</a:t>
            </a:r>
          </a:p>
          <a:p>
            <a:pPr>
              <a:lnSpc>
                <a:spcPct val="200000"/>
              </a:lnSpc>
              <a:buNone/>
            </a:pPr>
            <a:r>
              <a:rPr lang="en-US" sz="1200" dirty="0">
                <a:latin typeface="Times New Roman" pitchFamily="18" charset="0"/>
                <a:cs typeface="Times New Roman" pitchFamily="18" charset="0"/>
              </a:rPr>
              <a:t>“Building Better Wheels.” </a:t>
            </a:r>
            <a:r>
              <a:rPr lang="en-US" sz="1200" u="sng" dirty="0">
                <a:latin typeface="Times New Roman" pitchFamily="18" charset="0"/>
                <a:cs typeface="Times New Roman" pitchFamily="18" charset="0"/>
              </a:rPr>
              <a:t>BMW Plus</a:t>
            </a:r>
            <a:r>
              <a:rPr lang="en-US" sz="1200" dirty="0">
                <a:latin typeface="Times New Roman" pitchFamily="18" charset="0"/>
                <a:cs typeface="Times New Roman" pitchFamily="18" charset="0"/>
              </a:rPr>
              <a:t> Oct. 2009: 42-45. </a:t>
            </a:r>
            <a:r>
              <a:rPr lang="en-US" sz="1200" u="sng" dirty="0">
                <a:latin typeface="Times New Roman" pitchFamily="18" charset="0"/>
                <a:cs typeface="Times New Roman" pitchFamily="18" charset="0"/>
              </a:rPr>
              <a:t>EBSCOhost</a:t>
            </a:r>
            <a:r>
              <a:rPr lang="en-US" sz="1200" dirty="0">
                <a:latin typeface="Times New Roman" pitchFamily="18" charset="0"/>
                <a:cs typeface="Times New Roman" pitchFamily="18" charset="0"/>
              </a:rPr>
              <a:t>. Hillsdale Public Library, Hillsdale, NJ. 2 Jan. 2010. &lt;http://www.bccls.org/databases/log-in.shtml&gt;.</a:t>
            </a:r>
          </a:p>
          <a:p>
            <a:pPr>
              <a:lnSpc>
                <a:spcPct val="200000"/>
              </a:lnSpc>
              <a:buNone/>
            </a:pPr>
            <a:r>
              <a:rPr lang="en-US" sz="1200" dirty="0">
                <a:latin typeface="Times New Roman" pitchFamily="18" charset="0"/>
                <a:cs typeface="Times New Roman" pitchFamily="18" charset="0"/>
              </a:rPr>
              <a:t>Crossingham, John. </a:t>
            </a:r>
            <a:r>
              <a:rPr lang="en-US" sz="1200" u="sng" dirty="0">
                <a:latin typeface="Times New Roman" pitchFamily="18" charset="0"/>
                <a:cs typeface="Times New Roman" pitchFamily="18" charset="0"/>
              </a:rPr>
              <a:t>Cycling in Action</a:t>
            </a:r>
            <a:r>
              <a:rPr lang="en-US" sz="1200" dirty="0">
                <a:latin typeface="Times New Roman" pitchFamily="18" charset="0"/>
                <a:cs typeface="Times New Roman" pitchFamily="18" charset="0"/>
              </a:rPr>
              <a:t>. New York: Crabtree Publishing Company, 2002.</a:t>
            </a:r>
          </a:p>
          <a:p>
            <a:pPr>
              <a:lnSpc>
                <a:spcPct val="200000"/>
              </a:lnSpc>
              <a:buNone/>
            </a:pPr>
            <a:r>
              <a:rPr lang="en-US" sz="1200" u="sng" dirty="0">
                <a:latin typeface="Times New Roman" pitchFamily="18" charset="0"/>
                <a:cs typeface="Times New Roman" pitchFamily="18" charset="0"/>
              </a:rPr>
              <a:t>The Exploratorium’s Science of Cycling</a:t>
            </a:r>
            <a:r>
              <a:rPr lang="en-US" sz="1200" dirty="0">
                <a:latin typeface="Times New Roman" pitchFamily="18" charset="0"/>
                <a:cs typeface="Times New Roman" pitchFamily="18" charset="0"/>
              </a:rPr>
              <a:t>. The Exploratorium. 27 Dec. 2010 &lt;http://www.exploratorium.edu/cycling/ &gt;. </a:t>
            </a:r>
            <a:endParaRPr lang="en-US" sz="1200" u="sng" dirty="0">
              <a:latin typeface="Times New Roman" pitchFamily="18" charset="0"/>
              <a:cs typeface="Times New Roman" pitchFamily="18" charset="0"/>
            </a:endParaRPr>
          </a:p>
          <a:p>
            <a:pPr>
              <a:lnSpc>
                <a:spcPct val="200000"/>
              </a:lnSpc>
              <a:buNone/>
            </a:pPr>
            <a:r>
              <a:rPr lang="en-US" sz="1200" u="sng" dirty="0">
                <a:latin typeface="Times New Roman" pitchFamily="18" charset="0"/>
                <a:cs typeface="Times New Roman" pitchFamily="18" charset="0"/>
              </a:rPr>
              <a:t>The Math Forum @ Drexel</a:t>
            </a:r>
            <a:r>
              <a:rPr lang="en-US" sz="1200" dirty="0">
                <a:latin typeface="Times New Roman" pitchFamily="18" charset="0"/>
                <a:cs typeface="Times New Roman" pitchFamily="18" charset="0"/>
              </a:rPr>
              <a:t>. Drexel University. 27 Dec. 2010 &lt;http://mathforum.org/dr.math/faq/faq.distance.html &gt;.</a:t>
            </a:r>
            <a:endParaRPr lang="en-US" sz="1200" u="sng"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002060"/>
                </a:solidFill>
              </a:rPr>
              <a:t>Introduction</a:t>
            </a:r>
          </a:p>
        </p:txBody>
      </p:sp>
      <p:sp>
        <p:nvSpPr>
          <p:cNvPr id="3" name="Content Placeholder 2"/>
          <p:cNvSpPr>
            <a:spLocks noGrp="1"/>
          </p:cNvSpPr>
          <p:nvPr>
            <p:ph sz="half" idx="1"/>
          </p:nvPr>
        </p:nvSpPr>
        <p:spPr>
          <a:xfrm>
            <a:off x="457200" y="1600200"/>
            <a:ext cx="8229600" cy="4525963"/>
          </a:xfrm>
        </p:spPr>
        <p:txBody>
          <a:bodyPr>
            <a:noAutofit/>
          </a:bodyPr>
          <a:lstStyle/>
          <a:p>
            <a:r>
              <a:rPr lang="en-US" dirty="0">
                <a:solidFill>
                  <a:srgbClr val="0070C0"/>
                </a:solidFill>
              </a:rPr>
              <a:t>We may not realize how many activities need math.  Cooking and building models are obvious areas where math is used.  However, one activity where we may not realize math is applied is bicycling.  Without math, bicycling cannot exist.  </a:t>
            </a:r>
          </a:p>
        </p:txBody>
      </p:sp>
      <p:pic>
        <p:nvPicPr>
          <p:cNvPr id="15362" name="Picture 2" descr="http://www.kitchencontraptions.com/pictures/A55447.jpg"/>
          <p:cNvPicPr>
            <a:picLocks noChangeAspect="1" noChangeArrowheads="1"/>
          </p:cNvPicPr>
          <p:nvPr/>
        </p:nvPicPr>
        <p:blipFill>
          <a:blip r:embed="rId2" cstate="print"/>
          <a:srcRect/>
          <a:stretch>
            <a:fillRect/>
          </a:stretch>
        </p:blipFill>
        <p:spPr bwMode="auto">
          <a:xfrm>
            <a:off x="609600" y="3733800"/>
            <a:ext cx="2724150" cy="2724150"/>
          </a:xfrm>
          <a:prstGeom prst="rect">
            <a:avLst/>
          </a:prstGeom>
          <a:noFill/>
        </p:spPr>
      </p:pic>
      <p:pic>
        <p:nvPicPr>
          <p:cNvPr id="15364" name="Picture 4" descr="http://www.custom-wholesale.co.uk/upload/upimg6/Wooden-Ruler-9036.jpg"/>
          <p:cNvPicPr>
            <a:picLocks noChangeAspect="1" noChangeArrowheads="1"/>
          </p:cNvPicPr>
          <p:nvPr/>
        </p:nvPicPr>
        <p:blipFill>
          <a:blip r:embed="rId3" cstate="print"/>
          <a:srcRect/>
          <a:stretch>
            <a:fillRect/>
          </a:stretch>
        </p:blipFill>
        <p:spPr bwMode="auto">
          <a:xfrm rot="17861117">
            <a:off x="4434463" y="5150430"/>
            <a:ext cx="2147888" cy="1676400"/>
          </a:xfrm>
          <a:prstGeom prst="rect">
            <a:avLst/>
          </a:prstGeom>
          <a:noFill/>
        </p:spPr>
      </p:pic>
      <p:pic>
        <p:nvPicPr>
          <p:cNvPr id="15366" name="Picture 6" descr="http://www.chara.gsu.edu/lab/images/protractor.jpg"/>
          <p:cNvPicPr>
            <a:picLocks noChangeAspect="1" noChangeArrowheads="1"/>
          </p:cNvPicPr>
          <p:nvPr/>
        </p:nvPicPr>
        <p:blipFill>
          <a:blip r:embed="rId4" cstate="print"/>
          <a:srcRect/>
          <a:stretch>
            <a:fillRect/>
          </a:stretch>
        </p:blipFill>
        <p:spPr bwMode="auto">
          <a:xfrm>
            <a:off x="4191000" y="3810000"/>
            <a:ext cx="2507240" cy="1431925"/>
          </a:xfrm>
          <a:prstGeom prst="rect">
            <a:avLst/>
          </a:prstGeom>
          <a:noFill/>
        </p:spPr>
      </p:pic>
      <p:pic>
        <p:nvPicPr>
          <p:cNvPr id="15368" name="Picture 8" descr="http://upload.wikimedia.org/wikipedia/commons/4/44/Compas-2z.jpg"/>
          <p:cNvPicPr>
            <a:picLocks noChangeAspect="1" noChangeArrowheads="1"/>
          </p:cNvPicPr>
          <p:nvPr/>
        </p:nvPicPr>
        <p:blipFill>
          <a:blip r:embed="rId5" cstate="print"/>
          <a:srcRect/>
          <a:stretch>
            <a:fillRect/>
          </a:stretch>
        </p:blipFill>
        <p:spPr bwMode="auto">
          <a:xfrm>
            <a:off x="7162800" y="3429000"/>
            <a:ext cx="1384332" cy="2346325"/>
          </a:xfrm>
          <a:prstGeom prst="rect">
            <a:avLst/>
          </a:prstGeom>
          <a:noFill/>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4"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536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536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536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5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u="sng" dirty="0">
                <a:solidFill>
                  <a:srgbClr val="002060"/>
                </a:solidFill>
              </a:rPr>
              <a:t>Ways Math is Used for Cycling</a:t>
            </a:r>
          </a:p>
        </p:txBody>
      </p:sp>
      <p:sp>
        <p:nvSpPr>
          <p:cNvPr id="3" name="Content Placeholder 2"/>
          <p:cNvSpPr>
            <a:spLocks noGrp="1"/>
          </p:cNvSpPr>
          <p:nvPr>
            <p:ph idx="1"/>
          </p:nvPr>
        </p:nvSpPr>
        <p:spPr>
          <a:xfrm>
            <a:off x="457200" y="1219200"/>
            <a:ext cx="8229600" cy="5029200"/>
          </a:xfrm>
        </p:spPr>
        <p:txBody>
          <a:bodyPr>
            <a:normAutofit fontScale="85000" lnSpcReduction="10000"/>
          </a:bodyPr>
          <a:lstStyle/>
          <a:p>
            <a:r>
              <a:rPr lang="en-US" dirty="0">
                <a:solidFill>
                  <a:srgbClr val="0070C0"/>
                </a:solidFill>
              </a:rPr>
              <a:t>Using math I can compare the circumferences of the wheels on two different bicycles.  How does knowing this help, and why do we even use wheels?  </a:t>
            </a:r>
          </a:p>
          <a:p>
            <a:r>
              <a:rPr lang="en-US" dirty="0">
                <a:solidFill>
                  <a:srgbClr val="0070C0"/>
                </a:solidFill>
              </a:rPr>
              <a:t>Math is used to figure out which frame to use for different types of bicycles.  What is the difference between a racing bike frame and a BMX bike frame?</a:t>
            </a:r>
          </a:p>
          <a:p>
            <a:r>
              <a:rPr lang="en-US" dirty="0">
                <a:solidFill>
                  <a:srgbClr val="0070C0"/>
                </a:solidFill>
              </a:rPr>
              <a:t>A cyclist uses different gear 		          combinations for different terrains. 			  How is the right gear combination			 calculated?  </a:t>
            </a:r>
          </a:p>
          <a:p>
            <a:r>
              <a:rPr lang="en-US" dirty="0">
                <a:solidFill>
                  <a:srgbClr val="0070C0"/>
                </a:solidFill>
              </a:rPr>
              <a:t>How can I figure out the speed I			 traveled on each trip?  </a:t>
            </a:r>
          </a:p>
          <a:p>
            <a:endParaRPr lang="en-US" dirty="0"/>
          </a:p>
        </p:txBody>
      </p:sp>
      <p:pic>
        <p:nvPicPr>
          <p:cNvPr id="14338" name="Picture 2" descr="http://blog.1choice4yourstore.com/uploaded_images/question2-724662.jpg"/>
          <p:cNvPicPr>
            <a:picLocks noChangeAspect="1" noChangeArrowheads="1"/>
          </p:cNvPicPr>
          <p:nvPr/>
        </p:nvPicPr>
        <p:blipFill>
          <a:blip r:embed="rId2" cstate="print"/>
          <a:srcRect/>
          <a:stretch>
            <a:fillRect/>
          </a:stretch>
        </p:blipFill>
        <p:spPr bwMode="auto">
          <a:xfrm>
            <a:off x="6019800" y="3505200"/>
            <a:ext cx="2514600" cy="3143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145">
                                          <p:stCondLst>
                                            <p:cond delay="0"/>
                                          </p:stCondLst>
                                        </p:cTn>
                                        <p:tgtEl>
                                          <p:spTgt spid="3">
                                            <p:txEl>
                                              <p:pRg st="0" end="0"/>
                                            </p:txEl>
                                          </p:spTgt>
                                        </p:tgtEl>
                                      </p:cBhvr>
                                    </p:animEffect>
                                    <p:anim calcmode="lin" valueType="num">
                                      <p:cBhvr>
                                        <p:cTn id="15" dur="456"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166"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166" tmFilter="0, 0; 0.125,0.2665; 0.25,0.4; 0.375,0.465; 0.5,0.5;  0.625,0.535; 0.75,0.6; 0.875,0.7335; 1,1">
                                          <p:stCondLst>
                                            <p:cond delay="166"/>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83" tmFilter="0, 0; 0.125,0.2665; 0.25,0.4; 0.375,0.465; 0.5,0.5;  0.625,0.535; 0.75,0.6; 0.875,0.7335; 1,1">
                                          <p:stCondLst>
                                            <p:cond delay="331"/>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41" tmFilter="0, 0; 0.125,0.2665; 0.25,0.4; 0.375,0.465; 0.5,0.5;  0.625,0.535; 0.75,0.6; 0.875,0.7335; 1,1">
                                          <p:stCondLst>
                                            <p:cond delay="414"/>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7">
                                          <p:stCondLst>
                                            <p:cond delay="163"/>
                                          </p:stCondLst>
                                        </p:cTn>
                                        <p:tgtEl>
                                          <p:spTgt spid="3">
                                            <p:txEl>
                                              <p:pRg st="0" end="0"/>
                                            </p:txEl>
                                          </p:spTgt>
                                        </p:tgtEl>
                                      </p:cBhvr>
                                      <p:to x="100000" y="60000"/>
                                    </p:animScale>
                                    <p:animScale>
                                      <p:cBhvr>
                                        <p:cTn id="21" dur="42" decel="50000">
                                          <p:stCondLst>
                                            <p:cond delay="169"/>
                                          </p:stCondLst>
                                        </p:cTn>
                                        <p:tgtEl>
                                          <p:spTgt spid="3">
                                            <p:txEl>
                                              <p:pRg st="0" end="0"/>
                                            </p:txEl>
                                          </p:spTgt>
                                        </p:tgtEl>
                                      </p:cBhvr>
                                      <p:to x="100000" y="100000"/>
                                    </p:animScale>
                                    <p:animScale>
                                      <p:cBhvr>
                                        <p:cTn id="22" dur="7">
                                          <p:stCondLst>
                                            <p:cond delay="328"/>
                                          </p:stCondLst>
                                        </p:cTn>
                                        <p:tgtEl>
                                          <p:spTgt spid="3">
                                            <p:txEl>
                                              <p:pRg st="0" end="0"/>
                                            </p:txEl>
                                          </p:spTgt>
                                        </p:tgtEl>
                                      </p:cBhvr>
                                      <p:to x="100000" y="80000"/>
                                    </p:animScale>
                                    <p:animScale>
                                      <p:cBhvr>
                                        <p:cTn id="23" dur="42" decel="50000">
                                          <p:stCondLst>
                                            <p:cond delay="335"/>
                                          </p:stCondLst>
                                        </p:cTn>
                                        <p:tgtEl>
                                          <p:spTgt spid="3">
                                            <p:txEl>
                                              <p:pRg st="0" end="0"/>
                                            </p:txEl>
                                          </p:spTgt>
                                        </p:tgtEl>
                                      </p:cBhvr>
                                      <p:to x="100000" y="100000"/>
                                    </p:animScale>
                                    <p:animScale>
                                      <p:cBhvr>
                                        <p:cTn id="24" dur="7">
                                          <p:stCondLst>
                                            <p:cond delay="411"/>
                                          </p:stCondLst>
                                        </p:cTn>
                                        <p:tgtEl>
                                          <p:spTgt spid="3">
                                            <p:txEl>
                                              <p:pRg st="0" end="0"/>
                                            </p:txEl>
                                          </p:spTgt>
                                        </p:tgtEl>
                                      </p:cBhvr>
                                      <p:to x="100000" y="90000"/>
                                    </p:animScale>
                                    <p:animScale>
                                      <p:cBhvr>
                                        <p:cTn id="25" dur="42" decel="50000">
                                          <p:stCondLst>
                                            <p:cond delay="417"/>
                                          </p:stCondLst>
                                        </p:cTn>
                                        <p:tgtEl>
                                          <p:spTgt spid="3">
                                            <p:txEl>
                                              <p:pRg st="0" end="0"/>
                                            </p:txEl>
                                          </p:spTgt>
                                        </p:tgtEl>
                                      </p:cBhvr>
                                      <p:to x="100000" y="100000"/>
                                    </p:animScale>
                                    <p:animScale>
                                      <p:cBhvr>
                                        <p:cTn id="26" dur="7">
                                          <p:stCondLst>
                                            <p:cond delay="452"/>
                                          </p:stCondLst>
                                        </p:cTn>
                                        <p:tgtEl>
                                          <p:spTgt spid="3">
                                            <p:txEl>
                                              <p:pRg st="0" end="0"/>
                                            </p:txEl>
                                          </p:spTgt>
                                        </p:tgtEl>
                                      </p:cBhvr>
                                      <p:to x="100000" y="95000"/>
                                    </p:animScale>
                                    <p:animScale>
                                      <p:cBhvr>
                                        <p:cTn id="27" dur="42" decel="50000">
                                          <p:stCondLst>
                                            <p:cond delay="459"/>
                                          </p:stCondLst>
                                        </p:cTn>
                                        <p:tgtEl>
                                          <p:spTgt spid="3">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down)">
                                      <p:cBhvr>
                                        <p:cTn id="32" dur="145">
                                          <p:stCondLst>
                                            <p:cond delay="0"/>
                                          </p:stCondLst>
                                        </p:cTn>
                                        <p:tgtEl>
                                          <p:spTgt spid="3">
                                            <p:txEl>
                                              <p:pRg st="1" end="1"/>
                                            </p:txEl>
                                          </p:spTgt>
                                        </p:tgtEl>
                                      </p:cBhvr>
                                    </p:animEffect>
                                    <p:anim calcmode="lin" valueType="num">
                                      <p:cBhvr>
                                        <p:cTn id="33" dur="456"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4" dur="166"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5" dur="166" tmFilter="0, 0; 0.125,0.2665; 0.25,0.4; 0.375,0.465; 0.5,0.5;  0.625,0.535; 0.75,0.6; 0.875,0.7335; 1,1">
                                          <p:stCondLst>
                                            <p:cond delay="166"/>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6" dur="83" tmFilter="0, 0; 0.125,0.2665; 0.25,0.4; 0.375,0.465; 0.5,0.5;  0.625,0.535; 0.75,0.6; 0.875,0.7335; 1,1">
                                          <p:stCondLst>
                                            <p:cond delay="331"/>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7" dur="41" tmFilter="0, 0; 0.125,0.2665; 0.25,0.4; 0.375,0.465; 0.5,0.5;  0.625,0.535; 0.75,0.6; 0.875,0.7335; 1,1">
                                          <p:stCondLst>
                                            <p:cond delay="414"/>
                                          </p:stCondLst>
                                        </p:cTn>
                                        <p:tgtEl>
                                          <p:spTgt spid="3">
                                            <p:txEl>
                                              <p:pRg st="1" end="1"/>
                                            </p:txEl>
                                          </p:spTgt>
                                        </p:tgtEl>
                                        <p:attrNameLst>
                                          <p:attrName>ppt_y</p:attrName>
                                        </p:attrNameLst>
                                      </p:cBhvr>
                                      <p:tavLst>
                                        <p:tav tm="0" fmla="#ppt_y-sin(pi*$)/81">
                                          <p:val>
                                            <p:fltVal val="0"/>
                                          </p:val>
                                        </p:tav>
                                        <p:tav tm="100000">
                                          <p:val>
                                            <p:fltVal val="1"/>
                                          </p:val>
                                        </p:tav>
                                      </p:tavLst>
                                    </p:anim>
                                    <p:animScale>
                                      <p:cBhvr>
                                        <p:cTn id="38" dur="7">
                                          <p:stCondLst>
                                            <p:cond delay="163"/>
                                          </p:stCondLst>
                                        </p:cTn>
                                        <p:tgtEl>
                                          <p:spTgt spid="3">
                                            <p:txEl>
                                              <p:pRg st="1" end="1"/>
                                            </p:txEl>
                                          </p:spTgt>
                                        </p:tgtEl>
                                      </p:cBhvr>
                                      <p:to x="100000" y="60000"/>
                                    </p:animScale>
                                    <p:animScale>
                                      <p:cBhvr>
                                        <p:cTn id="39" dur="42" decel="50000">
                                          <p:stCondLst>
                                            <p:cond delay="169"/>
                                          </p:stCondLst>
                                        </p:cTn>
                                        <p:tgtEl>
                                          <p:spTgt spid="3">
                                            <p:txEl>
                                              <p:pRg st="1" end="1"/>
                                            </p:txEl>
                                          </p:spTgt>
                                        </p:tgtEl>
                                      </p:cBhvr>
                                      <p:to x="100000" y="100000"/>
                                    </p:animScale>
                                    <p:animScale>
                                      <p:cBhvr>
                                        <p:cTn id="40" dur="7">
                                          <p:stCondLst>
                                            <p:cond delay="328"/>
                                          </p:stCondLst>
                                        </p:cTn>
                                        <p:tgtEl>
                                          <p:spTgt spid="3">
                                            <p:txEl>
                                              <p:pRg st="1" end="1"/>
                                            </p:txEl>
                                          </p:spTgt>
                                        </p:tgtEl>
                                      </p:cBhvr>
                                      <p:to x="100000" y="80000"/>
                                    </p:animScale>
                                    <p:animScale>
                                      <p:cBhvr>
                                        <p:cTn id="41" dur="42" decel="50000">
                                          <p:stCondLst>
                                            <p:cond delay="335"/>
                                          </p:stCondLst>
                                        </p:cTn>
                                        <p:tgtEl>
                                          <p:spTgt spid="3">
                                            <p:txEl>
                                              <p:pRg st="1" end="1"/>
                                            </p:txEl>
                                          </p:spTgt>
                                        </p:tgtEl>
                                      </p:cBhvr>
                                      <p:to x="100000" y="100000"/>
                                    </p:animScale>
                                    <p:animScale>
                                      <p:cBhvr>
                                        <p:cTn id="42" dur="7">
                                          <p:stCondLst>
                                            <p:cond delay="411"/>
                                          </p:stCondLst>
                                        </p:cTn>
                                        <p:tgtEl>
                                          <p:spTgt spid="3">
                                            <p:txEl>
                                              <p:pRg st="1" end="1"/>
                                            </p:txEl>
                                          </p:spTgt>
                                        </p:tgtEl>
                                      </p:cBhvr>
                                      <p:to x="100000" y="90000"/>
                                    </p:animScale>
                                    <p:animScale>
                                      <p:cBhvr>
                                        <p:cTn id="43" dur="42" decel="50000">
                                          <p:stCondLst>
                                            <p:cond delay="417"/>
                                          </p:stCondLst>
                                        </p:cTn>
                                        <p:tgtEl>
                                          <p:spTgt spid="3">
                                            <p:txEl>
                                              <p:pRg st="1" end="1"/>
                                            </p:txEl>
                                          </p:spTgt>
                                        </p:tgtEl>
                                      </p:cBhvr>
                                      <p:to x="100000" y="100000"/>
                                    </p:animScale>
                                    <p:animScale>
                                      <p:cBhvr>
                                        <p:cTn id="44" dur="7">
                                          <p:stCondLst>
                                            <p:cond delay="452"/>
                                          </p:stCondLst>
                                        </p:cTn>
                                        <p:tgtEl>
                                          <p:spTgt spid="3">
                                            <p:txEl>
                                              <p:pRg st="1" end="1"/>
                                            </p:txEl>
                                          </p:spTgt>
                                        </p:tgtEl>
                                      </p:cBhvr>
                                      <p:to x="100000" y="95000"/>
                                    </p:animScale>
                                    <p:animScale>
                                      <p:cBhvr>
                                        <p:cTn id="45" dur="42" decel="50000">
                                          <p:stCondLst>
                                            <p:cond delay="459"/>
                                          </p:stCondLst>
                                        </p:cTn>
                                        <p:tgtEl>
                                          <p:spTgt spid="3">
                                            <p:txEl>
                                              <p:pRg st="1" end="1"/>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wipe(down)">
                                      <p:cBhvr>
                                        <p:cTn id="50" dur="145">
                                          <p:stCondLst>
                                            <p:cond delay="0"/>
                                          </p:stCondLst>
                                        </p:cTn>
                                        <p:tgtEl>
                                          <p:spTgt spid="3">
                                            <p:txEl>
                                              <p:pRg st="2" end="2"/>
                                            </p:txEl>
                                          </p:spTgt>
                                        </p:tgtEl>
                                      </p:cBhvr>
                                    </p:animEffect>
                                    <p:anim calcmode="lin" valueType="num">
                                      <p:cBhvr>
                                        <p:cTn id="51" dur="456"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2" dur="166"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3" dur="166" tmFilter="0, 0; 0.125,0.2665; 0.25,0.4; 0.375,0.465; 0.5,0.5;  0.625,0.535; 0.75,0.6; 0.875,0.7335; 1,1">
                                          <p:stCondLst>
                                            <p:cond delay="166"/>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4" dur="83" tmFilter="0, 0; 0.125,0.2665; 0.25,0.4; 0.375,0.465; 0.5,0.5;  0.625,0.535; 0.75,0.6; 0.875,0.7335; 1,1">
                                          <p:stCondLst>
                                            <p:cond delay="331"/>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5" dur="41" tmFilter="0, 0; 0.125,0.2665; 0.25,0.4; 0.375,0.465; 0.5,0.5;  0.625,0.535; 0.75,0.6; 0.875,0.7335; 1,1">
                                          <p:stCondLst>
                                            <p:cond delay="414"/>
                                          </p:stCondLst>
                                        </p:cTn>
                                        <p:tgtEl>
                                          <p:spTgt spid="3">
                                            <p:txEl>
                                              <p:pRg st="2" end="2"/>
                                            </p:txEl>
                                          </p:spTgt>
                                        </p:tgtEl>
                                        <p:attrNameLst>
                                          <p:attrName>ppt_y</p:attrName>
                                        </p:attrNameLst>
                                      </p:cBhvr>
                                      <p:tavLst>
                                        <p:tav tm="0" fmla="#ppt_y-sin(pi*$)/81">
                                          <p:val>
                                            <p:fltVal val="0"/>
                                          </p:val>
                                        </p:tav>
                                        <p:tav tm="100000">
                                          <p:val>
                                            <p:fltVal val="1"/>
                                          </p:val>
                                        </p:tav>
                                      </p:tavLst>
                                    </p:anim>
                                    <p:animScale>
                                      <p:cBhvr>
                                        <p:cTn id="56" dur="7">
                                          <p:stCondLst>
                                            <p:cond delay="163"/>
                                          </p:stCondLst>
                                        </p:cTn>
                                        <p:tgtEl>
                                          <p:spTgt spid="3">
                                            <p:txEl>
                                              <p:pRg st="2" end="2"/>
                                            </p:txEl>
                                          </p:spTgt>
                                        </p:tgtEl>
                                      </p:cBhvr>
                                      <p:to x="100000" y="60000"/>
                                    </p:animScale>
                                    <p:animScale>
                                      <p:cBhvr>
                                        <p:cTn id="57" dur="42" decel="50000">
                                          <p:stCondLst>
                                            <p:cond delay="169"/>
                                          </p:stCondLst>
                                        </p:cTn>
                                        <p:tgtEl>
                                          <p:spTgt spid="3">
                                            <p:txEl>
                                              <p:pRg st="2" end="2"/>
                                            </p:txEl>
                                          </p:spTgt>
                                        </p:tgtEl>
                                      </p:cBhvr>
                                      <p:to x="100000" y="100000"/>
                                    </p:animScale>
                                    <p:animScale>
                                      <p:cBhvr>
                                        <p:cTn id="58" dur="7">
                                          <p:stCondLst>
                                            <p:cond delay="328"/>
                                          </p:stCondLst>
                                        </p:cTn>
                                        <p:tgtEl>
                                          <p:spTgt spid="3">
                                            <p:txEl>
                                              <p:pRg st="2" end="2"/>
                                            </p:txEl>
                                          </p:spTgt>
                                        </p:tgtEl>
                                      </p:cBhvr>
                                      <p:to x="100000" y="80000"/>
                                    </p:animScale>
                                    <p:animScale>
                                      <p:cBhvr>
                                        <p:cTn id="59" dur="42" decel="50000">
                                          <p:stCondLst>
                                            <p:cond delay="335"/>
                                          </p:stCondLst>
                                        </p:cTn>
                                        <p:tgtEl>
                                          <p:spTgt spid="3">
                                            <p:txEl>
                                              <p:pRg st="2" end="2"/>
                                            </p:txEl>
                                          </p:spTgt>
                                        </p:tgtEl>
                                      </p:cBhvr>
                                      <p:to x="100000" y="100000"/>
                                    </p:animScale>
                                    <p:animScale>
                                      <p:cBhvr>
                                        <p:cTn id="60" dur="7">
                                          <p:stCondLst>
                                            <p:cond delay="411"/>
                                          </p:stCondLst>
                                        </p:cTn>
                                        <p:tgtEl>
                                          <p:spTgt spid="3">
                                            <p:txEl>
                                              <p:pRg st="2" end="2"/>
                                            </p:txEl>
                                          </p:spTgt>
                                        </p:tgtEl>
                                      </p:cBhvr>
                                      <p:to x="100000" y="90000"/>
                                    </p:animScale>
                                    <p:animScale>
                                      <p:cBhvr>
                                        <p:cTn id="61" dur="42" decel="50000">
                                          <p:stCondLst>
                                            <p:cond delay="417"/>
                                          </p:stCondLst>
                                        </p:cTn>
                                        <p:tgtEl>
                                          <p:spTgt spid="3">
                                            <p:txEl>
                                              <p:pRg st="2" end="2"/>
                                            </p:txEl>
                                          </p:spTgt>
                                        </p:tgtEl>
                                      </p:cBhvr>
                                      <p:to x="100000" y="100000"/>
                                    </p:animScale>
                                    <p:animScale>
                                      <p:cBhvr>
                                        <p:cTn id="62" dur="7">
                                          <p:stCondLst>
                                            <p:cond delay="452"/>
                                          </p:stCondLst>
                                        </p:cTn>
                                        <p:tgtEl>
                                          <p:spTgt spid="3">
                                            <p:txEl>
                                              <p:pRg st="2" end="2"/>
                                            </p:txEl>
                                          </p:spTgt>
                                        </p:tgtEl>
                                      </p:cBhvr>
                                      <p:to x="100000" y="95000"/>
                                    </p:animScale>
                                    <p:animScale>
                                      <p:cBhvr>
                                        <p:cTn id="63" dur="42" decel="50000">
                                          <p:stCondLst>
                                            <p:cond delay="459"/>
                                          </p:stCondLst>
                                        </p:cTn>
                                        <p:tgtEl>
                                          <p:spTgt spid="3">
                                            <p:txEl>
                                              <p:pRg st="2" end="2"/>
                                            </p:txEl>
                                          </p:spTgt>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3">
                                            <p:txEl>
                                              <p:pRg st="3" end="3"/>
                                            </p:txEl>
                                          </p:spTgt>
                                        </p:tgtEl>
                                        <p:attrNameLst>
                                          <p:attrName>style.visibility</p:attrName>
                                        </p:attrNameLst>
                                      </p:cBhvr>
                                      <p:to>
                                        <p:strVal val="visible"/>
                                      </p:to>
                                    </p:set>
                                    <p:animEffect transition="in" filter="wipe(down)">
                                      <p:cBhvr>
                                        <p:cTn id="68" dur="145">
                                          <p:stCondLst>
                                            <p:cond delay="0"/>
                                          </p:stCondLst>
                                        </p:cTn>
                                        <p:tgtEl>
                                          <p:spTgt spid="3">
                                            <p:txEl>
                                              <p:pRg st="3" end="3"/>
                                            </p:txEl>
                                          </p:spTgt>
                                        </p:tgtEl>
                                      </p:cBhvr>
                                    </p:animEffect>
                                    <p:anim calcmode="lin" valueType="num">
                                      <p:cBhvr>
                                        <p:cTn id="69" dur="456"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0" dur="166"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1" dur="166" tmFilter="0, 0; 0.125,0.2665; 0.25,0.4; 0.375,0.465; 0.5,0.5;  0.625,0.535; 0.75,0.6; 0.875,0.7335; 1,1">
                                          <p:stCondLst>
                                            <p:cond delay="166"/>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2" dur="83" tmFilter="0, 0; 0.125,0.2665; 0.25,0.4; 0.375,0.465; 0.5,0.5;  0.625,0.535; 0.75,0.6; 0.875,0.7335; 1,1">
                                          <p:stCondLst>
                                            <p:cond delay="331"/>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3" dur="41" tmFilter="0, 0; 0.125,0.2665; 0.25,0.4; 0.375,0.465; 0.5,0.5;  0.625,0.535; 0.75,0.6; 0.875,0.7335; 1,1">
                                          <p:stCondLst>
                                            <p:cond delay="414"/>
                                          </p:stCondLst>
                                        </p:cTn>
                                        <p:tgtEl>
                                          <p:spTgt spid="3">
                                            <p:txEl>
                                              <p:pRg st="3" end="3"/>
                                            </p:txEl>
                                          </p:spTgt>
                                        </p:tgtEl>
                                        <p:attrNameLst>
                                          <p:attrName>ppt_y</p:attrName>
                                        </p:attrNameLst>
                                      </p:cBhvr>
                                      <p:tavLst>
                                        <p:tav tm="0" fmla="#ppt_y-sin(pi*$)/81">
                                          <p:val>
                                            <p:fltVal val="0"/>
                                          </p:val>
                                        </p:tav>
                                        <p:tav tm="100000">
                                          <p:val>
                                            <p:fltVal val="1"/>
                                          </p:val>
                                        </p:tav>
                                      </p:tavLst>
                                    </p:anim>
                                    <p:animScale>
                                      <p:cBhvr>
                                        <p:cTn id="74" dur="7">
                                          <p:stCondLst>
                                            <p:cond delay="163"/>
                                          </p:stCondLst>
                                        </p:cTn>
                                        <p:tgtEl>
                                          <p:spTgt spid="3">
                                            <p:txEl>
                                              <p:pRg st="3" end="3"/>
                                            </p:txEl>
                                          </p:spTgt>
                                        </p:tgtEl>
                                      </p:cBhvr>
                                      <p:to x="100000" y="60000"/>
                                    </p:animScale>
                                    <p:animScale>
                                      <p:cBhvr>
                                        <p:cTn id="75" dur="42" decel="50000">
                                          <p:stCondLst>
                                            <p:cond delay="169"/>
                                          </p:stCondLst>
                                        </p:cTn>
                                        <p:tgtEl>
                                          <p:spTgt spid="3">
                                            <p:txEl>
                                              <p:pRg st="3" end="3"/>
                                            </p:txEl>
                                          </p:spTgt>
                                        </p:tgtEl>
                                      </p:cBhvr>
                                      <p:to x="100000" y="100000"/>
                                    </p:animScale>
                                    <p:animScale>
                                      <p:cBhvr>
                                        <p:cTn id="76" dur="7">
                                          <p:stCondLst>
                                            <p:cond delay="328"/>
                                          </p:stCondLst>
                                        </p:cTn>
                                        <p:tgtEl>
                                          <p:spTgt spid="3">
                                            <p:txEl>
                                              <p:pRg st="3" end="3"/>
                                            </p:txEl>
                                          </p:spTgt>
                                        </p:tgtEl>
                                      </p:cBhvr>
                                      <p:to x="100000" y="80000"/>
                                    </p:animScale>
                                    <p:animScale>
                                      <p:cBhvr>
                                        <p:cTn id="77" dur="42" decel="50000">
                                          <p:stCondLst>
                                            <p:cond delay="335"/>
                                          </p:stCondLst>
                                        </p:cTn>
                                        <p:tgtEl>
                                          <p:spTgt spid="3">
                                            <p:txEl>
                                              <p:pRg st="3" end="3"/>
                                            </p:txEl>
                                          </p:spTgt>
                                        </p:tgtEl>
                                      </p:cBhvr>
                                      <p:to x="100000" y="100000"/>
                                    </p:animScale>
                                    <p:animScale>
                                      <p:cBhvr>
                                        <p:cTn id="78" dur="7">
                                          <p:stCondLst>
                                            <p:cond delay="411"/>
                                          </p:stCondLst>
                                        </p:cTn>
                                        <p:tgtEl>
                                          <p:spTgt spid="3">
                                            <p:txEl>
                                              <p:pRg st="3" end="3"/>
                                            </p:txEl>
                                          </p:spTgt>
                                        </p:tgtEl>
                                      </p:cBhvr>
                                      <p:to x="100000" y="90000"/>
                                    </p:animScale>
                                    <p:animScale>
                                      <p:cBhvr>
                                        <p:cTn id="79" dur="42" decel="50000">
                                          <p:stCondLst>
                                            <p:cond delay="417"/>
                                          </p:stCondLst>
                                        </p:cTn>
                                        <p:tgtEl>
                                          <p:spTgt spid="3">
                                            <p:txEl>
                                              <p:pRg st="3" end="3"/>
                                            </p:txEl>
                                          </p:spTgt>
                                        </p:tgtEl>
                                      </p:cBhvr>
                                      <p:to x="100000" y="100000"/>
                                    </p:animScale>
                                    <p:animScale>
                                      <p:cBhvr>
                                        <p:cTn id="80" dur="7">
                                          <p:stCondLst>
                                            <p:cond delay="452"/>
                                          </p:stCondLst>
                                        </p:cTn>
                                        <p:tgtEl>
                                          <p:spTgt spid="3">
                                            <p:txEl>
                                              <p:pRg st="3" end="3"/>
                                            </p:txEl>
                                          </p:spTgt>
                                        </p:tgtEl>
                                      </p:cBhvr>
                                      <p:to x="100000" y="95000"/>
                                    </p:animScale>
                                    <p:animScale>
                                      <p:cBhvr>
                                        <p:cTn id="81" dur="42" decel="50000">
                                          <p:stCondLst>
                                            <p:cond delay="459"/>
                                          </p:stCondLst>
                                        </p:cTn>
                                        <p:tgtEl>
                                          <p:spTgt spid="3">
                                            <p:txEl>
                                              <p:pRg st="3" end="3"/>
                                            </p:txEl>
                                          </p:spTgt>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002060"/>
                </a:solidFill>
              </a:rPr>
              <a:t>Why Wheels are Circles</a:t>
            </a:r>
          </a:p>
        </p:txBody>
      </p:sp>
      <p:sp>
        <p:nvSpPr>
          <p:cNvPr id="3" name="Content Placeholder 2"/>
          <p:cNvSpPr>
            <a:spLocks noGrp="1"/>
          </p:cNvSpPr>
          <p:nvPr>
            <p:ph idx="1"/>
          </p:nvPr>
        </p:nvSpPr>
        <p:spPr/>
        <p:txBody>
          <a:bodyPr>
            <a:normAutofit/>
          </a:bodyPr>
          <a:lstStyle/>
          <a:p>
            <a:r>
              <a:rPr lang="en-US" sz="2800" dirty="0">
                <a:solidFill>
                  <a:srgbClr val="0070C0"/>
                </a:solidFill>
              </a:rPr>
              <a:t>The wheel is very important to the bicycle.  It allows it to move over the ground.</a:t>
            </a:r>
          </a:p>
          <a:p>
            <a:r>
              <a:rPr lang="en-US" sz="2800" dirty="0">
                <a:solidFill>
                  <a:srgbClr val="0070C0"/>
                </a:solidFill>
              </a:rPr>
              <a:t>No other shape would work.  Could you imagine a bike with square or even octagon wheels?</a:t>
            </a:r>
          </a:p>
          <a:p>
            <a:r>
              <a:rPr lang="en-US" sz="2800" dirty="0">
                <a:solidFill>
                  <a:srgbClr val="0070C0"/>
                </a:solidFill>
              </a:rPr>
              <a:t>A shape other than a circle has edges and would create bumps and friction.</a:t>
            </a:r>
          </a:p>
        </p:txBody>
      </p:sp>
      <p:pic>
        <p:nvPicPr>
          <p:cNvPr id="16386" name="Picture 2" descr="http://www.istockphoto.com/file_thumbview_approve/5153483/2/istockphoto_5153483-bicycle-wheel.jpg"/>
          <p:cNvPicPr>
            <a:picLocks noChangeAspect="1" noChangeArrowheads="1"/>
          </p:cNvPicPr>
          <p:nvPr/>
        </p:nvPicPr>
        <p:blipFill>
          <a:blip r:embed="rId3" cstate="print"/>
          <a:srcRect/>
          <a:stretch>
            <a:fillRect/>
          </a:stretch>
        </p:blipFill>
        <p:spPr bwMode="auto">
          <a:xfrm>
            <a:off x="5902910" y="4390628"/>
            <a:ext cx="2258562" cy="2258562"/>
          </a:xfrm>
          <a:prstGeom prst="rect">
            <a:avLst/>
          </a:prstGeom>
          <a:noFill/>
        </p:spPr>
      </p:pic>
      <p:pic>
        <p:nvPicPr>
          <p:cNvPr id="16388" name="Picture 4" descr="http://amsracing.com/weird_stuff/square_wheels.jpg"/>
          <p:cNvPicPr>
            <a:picLocks noChangeAspect="1" noChangeArrowheads="1"/>
          </p:cNvPicPr>
          <p:nvPr/>
        </p:nvPicPr>
        <p:blipFill>
          <a:blip r:embed="rId4" cstate="print"/>
          <a:srcRect/>
          <a:stretch>
            <a:fillRect/>
          </a:stretch>
        </p:blipFill>
        <p:spPr bwMode="auto">
          <a:xfrm>
            <a:off x="1143000" y="4495800"/>
            <a:ext cx="3048000" cy="2030083"/>
          </a:xfrm>
          <a:prstGeom prst="rect">
            <a:avLst/>
          </a:prstGeom>
          <a:noFill/>
        </p:spPr>
      </p:pic>
      <p:pic>
        <p:nvPicPr>
          <p:cNvPr id="16390" name="Picture 6" descr="Cancel Clip Art"/>
          <p:cNvPicPr>
            <a:picLocks noChangeAspect="1" noChangeArrowheads="1"/>
          </p:cNvPicPr>
          <p:nvPr/>
        </p:nvPicPr>
        <p:blipFill>
          <a:blip r:embed="rId5" cstate="print"/>
          <a:srcRect/>
          <a:stretch>
            <a:fillRect/>
          </a:stretch>
        </p:blipFill>
        <p:spPr bwMode="auto">
          <a:xfrm>
            <a:off x="1524000" y="4267200"/>
            <a:ext cx="2400300" cy="24003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nodeType="clickEffect">
                                  <p:stCondLst>
                                    <p:cond delay="0"/>
                                  </p:stCondLst>
                                  <p:childTnLst>
                                    <p:set>
                                      <p:cBhvr>
                                        <p:cTn id="18" dur="1" fill="hold">
                                          <p:stCondLst>
                                            <p:cond delay="0"/>
                                          </p:stCondLst>
                                        </p:cTn>
                                        <p:tgtEl>
                                          <p:spTgt spid="16386"/>
                                        </p:tgtEl>
                                        <p:attrNameLst>
                                          <p:attrName>style.visibility</p:attrName>
                                        </p:attrNameLst>
                                      </p:cBhvr>
                                      <p:to>
                                        <p:strVal val="visible"/>
                                      </p:to>
                                    </p:set>
                                    <p:animEffect transition="in" filter="fade">
                                      <p:cBhvr>
                                        <p:cTn id="19" dur="2000"/>
                                        <p:tgtEl>
                                          <p:spTgt spid="16386"/>
                                        </p:tgtEl>
                                      </p:cBhvr>
                                    </p:animEffect>
                                    <p:anim calcmode="lin" valueType="num">
                                      <p:cBhvr>
                                        <p:cTn id="20" dur="2000" fill="hold"/>
                                        <p:tgtEl>
                                          <p:spTgt spid="16386"/>
                                        </p:tgtEl>
                                        <p:attrNameLst>
                                          <p:attrName>style.rotation</p:attrName>
                                        </p:attrNameLst>
                                      </p:cBhvr>
                                      <p:tavLst>
                                        <p:tav tm="0">
                                          <p:val>
                                            <p:fltVal val="720"/>
                                          </p:val>
                                        </p:tav>
                                        <p:tav tm="100000">
                                          <p:val>
                                            <p:fltVal val="0"/>
                                          </p:val>
                                        </p:tav>
                                      </p:tavLst>
                                    </p:anim>
                                    <p:anim calcmode="lin" valueType="num">
                                      <p:cBhvr>
                                        <p:cTn id="21" dur="2000" fill="hold"/>
                                        <p:tgtEl>
                                          <p:spTgt spid="16386"/>
                                        </p:tgtEl>
                                        <p:attrNameLst>
                                          <p:attrName>ppt_h</p:attrName>
                                        </p:attrNameLst>
                                      </p:cBhvr>
                                      <p:tavLst>
                                        <p:tav tm="0">
                                          <p:val>
                                            <p:fltVal val="0"/>
                                          </p:val>
                                        </p:tav>
                                        <p:tav tm="100000">
                                          <p:val>
                                            <p:strVal val="#ppt_h"/>
                                          </p:val>
                                        </p:tav>
                                      </p:tavLst>
                                    </p:anim>
                                    <p:anim calcmode="lin" valueType="num">
                                      <p:cBhvr>
                                        <p:cTn id="22" dur="2000" fill="hold"/>
                                        <p:tgtEl>
                                          <p:spTgt spid="16386"/>
                                        </p:tgtEl>
                                        <p:attrNameLst>
                                          <p:attrName>ppt_w</p:attrName>
                                        </p:attrNameLst>
                                      </p:cBhvr>
                                      <p:tavLst>
                                        <p:tav tm="0">
                                          <p:val>
                                            <p:fltVal val="0"/>
                                          </p:val>
                                        </p:tav>
                                        <p:tav tm="100000">
                                          <p:val>
                                            <p:strVal val="#ppt_w"/>
                                          </p:val>
                                        </p:tav>
                                      </p:tavLst>
                                    </p:anim>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30000000">
                                      <p:cBhvr>
                                        <p:cTn id="26" dur="2000" fill="hold"/>
                                        <p:tgtEl>
                                          <p:spTgt spid="16386"/>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38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u="sng" dirty="0">
                <a:solidFill>
                  <a:srgbClr val="002060"/>
                </a:solidFill>
              </a:rPr>
              <a:t>Wheel Circumference</a:t>
            </a:r>
          </a:p>
        </p:txBody>
      </p:sp>
      <p:sp>
        <p:nvSpPr>
          <p:cNvPr id="3" name="Content Placeholder 2"/>
          <p:cNvSpPr>
            <a:spLocks noGrp="1"/>
          </p:cNvSpPr>
          <p:nvPr>
            <p:ph idx="1"/>
          </p:nvPr>
        </p:nvSpPr>
        <p:spPr>
          <a:xfrm>
            <a:off x="457200" y="838200"/>
            <a:ext cx="8229600" cy="5791200"/>
          </a:xfrm>
        </p:spPr>
        <p:txBody>
          <a:bodyPr>
            <a:normAutofit lnSpcReduction="10000"/>
          </a:bodyPr>
          <a:lstStyle/>
          <a:p>
            <a:r>
              <a:rPr lang="en-US" dirty="0">
                <a:solidFill>
                  <a:srgbClr val="0070C0"/>
                </a:solidFill>
              </a:rPr>
              <a:t>The circumference of a circle is the distance around the circle.  </a:t>
            </a:r>
          </a:p>
          <a:p>
            <a:r>
              <a:rPr lang="en-US" dirty="0">
                <a:solidFill>
                  <a:srgbClr val="0070C0"/>
                </a:solidFill>
              </a:rPr>
              <a:t>The equation is: 2</a:t>
            </a:r>
            <a:r>
              <a:rPr lang="el-GR" dirty="0">
                <a:solidFill>
                  <a:srgbClr val="0070C0"/>
                </a:solidFill>
              </a:rPr>
              <a:t>π</a:t>
            </a:r>
            <a:r>
              <a:rPr lang="en-US" dirty="0">
                <a:solidFill>
                  <a:srgbClr val="0070C0"/>
                </a:solidFill>
              </a:rPr>
              <a:t>r=c  where r is the circle’s radius and c is the circumference.</a:t>
            </a:r>
          </a:p>
          <a:p>
            <a:r>
              <a:rPr lang="en-US" dirty="0">
                <a:solidFill>
                  <a:srgbClr val="0070C0"/>
                </a:solidFill>
              </a:rPr>
              <a:t>The circumference of a bicycle’s wheel is equal to the distance the bike will go for each wheel rotation.  If a bike’s wheel has a circumference of 6 feet then it will travel 6 			 feet for each wheel rotation.    </a:t>
            </a:r>
          </a:p>
          <a:p>
            <a:r>
              <a:rPr lang="en-US" dirty="0">
                <a:solidFill>
                  <a:srgbClr val="0070C0"/>
                </a:solidFill>
              </a:rPr>
              <a:t>The larger the size of the 			       wheel the more distance is 		    covered for each wheel rotation.</a:t>
            </a:r>
          </a:p>
          <a:p>
            <a:endParaRPr lang="en-US" dirty="0">
              <a:solidFill>
                <a:srgbClr val="0070C0"/>
              </a:solidFill>
            </a:endParaRPr>
          </a:p>
        </p:txBody>
      </p:sp>
      <p:pic>
        <p:nvPicPr>
          <p:cNvPr id="17412" name="Picture 4" descr="http://home.avvanta.com/~math/CIRCLE2.GIF"/>
          <p:cNvPicPr>
            <a:picLocks noChangeAspect="1" noChangeArrowheads="1"/>
          </p:cNvPicPr>
          <p:nvPr/>
        </p:nvPicPr>
        <p:blipFill>
          <a:blip r:embed="rId2" cstate="print"/>
          <a:srcRect/>
          <a:stretch>
            <a:fillRect/>
          </a:stretch>
        </p:blipFill>
        <p:spPr bwMode="auto">
          <a:xfrm>
            <a:off x="6248400" y="4191000"/>
            <a:ext cx="2514600" cy="2481801"/>
          </a:xfrm>
          <a:prstGeom prst="rect">
            <a:avLst/>
          </a:prstGeom>
          <a:noFill/>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800" decel="100000"/>
                                        <p:tgtEl>
                                          <p:spTgt spid="3">
                                            <p:txEl>
                                              <p:pRg st="0" end="0"/>
                                            </p:txEl>
                                          </p:spTgt>
                                        </p:tgtEl>
                                      </p:cBhvr>
                                    </p:animEffect>
                                    <p:anim calcmode="lin" valueType="num">
                                      <p:cBhvr>
                                        <p:cTn id="15"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74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0"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800" decel="100000"/>
                                        <p:tgtEl>
                                          <p:spTgt spid="3">
                                            <p:txEl>
                                              <p:pRg st="1" end="1"/>
                                            </p:txEl>
                                          </p:spTgt>
                                        </p:tgtEl>
                                      </p:cBhvr>
                                    </p:animEffect>
                                    <p:anim calcmode="lin" valueType="num">
                                      <p:cBhvr>
                                        <p:cTn id="29"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30"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31"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0" presetClass="entr" presetSubtype="0"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800" decel="100000"/>
                                        <p:tgtEl>
                                          <p:spTgt spid="3">
                                            <p:txEl>
                                              <p:pRg st="2" end="2"/>
                                            </p:txEl>
                                          </p:spTgt>
                                        </p:tgtEl>
                                      </p:cBhvr>
                                    </p:animEffect>
                                    <p:anim calcmode="lin" valueType="num">
                                      <p:cBhvr>
                                        <p:cTn id="39"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40"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41"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0" presetClass="entr" presetSubtype="0" fill="hold" grpId="0"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fade">
                                      <p:cBhvr>
                                        <p:cTn id="48" dur="800" decel="100000"/>
                                        <p:tgtEl>
                                          <p:spTgt spid="3">
                                            <p:txEl>
                                              <p:pRg st="3" end="3"/>
                                            </p:txEl>
                                          </p:spTgt>
                                        </p:tgtEl>
                                      </p:cBhvr>
                                    </p:animEffect>
                                    <p:anim calcmode="lin" valueType="num">
                                      <p:cBhvr>
                                        <p:cTn id="49"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50"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51"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002060"/>
                </a:solidFill>
              </a:rPr>
              <a:t>Wheel- Example</a:t>
            </a:r>
          </a:p>
        </p:txBody>
      </p:sp>
      <p:sp>
        <p:nvSpPr>
          <p:cNvPr id="3" name="Content Placeholder 2"/>
          <p:cNvSpPr>
            <a:spLocks noGrp="1"/>
          </p:cNvSpPr>
          <p:nvPr>
            <p:ph idx="1"/>
          </p:nvPr>
        </p:nvSpPr>
        <p:spPr>
          <a:xfrm>
            <a:off x="457200" y="1219200"/>
            <a:ext cx="8229600" cy="5334000"/>
          </a:xfrm>
        </p:spPr>
        <p:txBody>
          <a:bodyPr>
            <a:normAutofit fontScale="92500" lnSpcReduction="20000"/>
          </a:bodyPr>
          <a:lstStyle/>
          <a:p>
            <a:r>
              <a:rPr lang="en-US" dirty="0">
                <a:solidFill>
                  <a:srgbClr val="0070C0"/>
                </a:solidFill>
              </a:rPr>
              <a:t>My black bicycle has a wheel radius of 13 inches, and my blue bicycle has a wheel radius of 10 inches.  To find the bike that is better for longer distances:						</a:t>
            </a:r>
          </a:p>
          <a:p>
            <a:pPr>
              <a:buNone/>
            </a:pPr>
            <a:r>
              <a:rPr lang="en-US" dirty="0">
                <a:solidFill>
                  <a:srgbClr val="0070C0"/>
                </a:solidFill>
              </a:rPr>
              <a:t>		c=2</a:t>
            </a:r>
            <a:r>
              <a:rPr lang="el-GR" dirty="0">
                <a:solidFill>
                  <a:srgbClr val="0070C0"/>
                </a:solidFill>
              </a:rPr>
              <a:t>π</a:t>
            </a:r>
            <a:r>
              <a:rPr lang="en-US" dirty="0">
                <a:solidFill>
                  <a:srgbClr val="0070C0"/>
                </a:solidFill>
              </a:rPr>
              <a:t>r				c=2</a:t>
            </a:r>
            <a:r>
              <a:rPr lang="el-GR" dirty="0">
                <a:solidFill>
                  <a:srgbClr val="0070C0"/>
                </a:solidFill>
              </a:rPr>
              <a:t>π</a:t>
            </a:r>
            <a:r>
              <a:rPr lang="en-US" dirty="0">
                <a:solidFill>
                  <a:srgbClr val="0070C0"/>
                </a:solidFill>
              </a:rPr>
              <a:t>r	</a:t>
            </a:r>
          </a:p>
          <a:p>
            <a:pPr>
              <a:buNone/>
            </a:pPr>
            <a:r>
              <a:rPr lang="en-US" dirty="0">
                <a:solidFill>
                  <a:srgbClr val="0070C0"/>
                </a:solidFill>
              </a:rPr>
              <a:t>		c=2</a:t>
            </a:r>
            <a:r>
              <a:rPr lang="el-GR" dirty="0">
                <a:solidFill>
                  <a:srgbClr val="0070C0"/>
                </a:solidFill>
              </a:rPr>
              <a:t>π</a:t>
            </a:r>
            <a:r>
              <a:rPr lang="en-US" dirty="0">
                <a:solidFill>
                  <a:srgbClr val="0070C0"/>
                </a:solidFill>
              </a:rPr>
              <a:t>13			c=2</a:t>
            </a:r>
            <a:r>
              <a:rPr lang="el-GR" dirty="0">
                <a:solidFill>
                  <a:srgbClr val="0070C0"/>
                </a:solidFill>
              </a:rPr>
              <a:t>π</a:t>
            </a:r>
            <a:r>
              <a:rPr lang="en-US" dirty="0">
                <a:solidFill>
                  <a:srgbClr val="0070C0"/>
                </a:solidFill>
              </a:rPr>
              <a:t>10</a:t>
            </a:r>
          </a:p>
          <a:p>
            <a:pPr>
              <a:buNone/>
            </a:pPr>
            <a:r>
              <a:rPr lang="en-US" dirty="0">
                <a:solidFill>
                  <a:srgbClr val="0070C0"/>
                </a:solidFill>
              </a:rPr>
              <a:t>		c=81.64in.			c=62.8in.			c=6.80ft.			c=5.23ft.	</a:t>
            </a:r>
          </a:p>
          <a:p>
            <a:r>
              <a:rPr lang="en-US" dirty="0">
                <a:solidFill>
                  <a:srgbClr val="0070C0"/>
                </a:solidFill>
              </a:rPr>
              <a:t>The black bicycle has a larger size wheel and therefore will go 1.57ft. farther for                    each rotation of the pedals.  The                       black bike is better for going longer           distances than the blue bike.			</a:t>
            </a:r>
          </a:p>
          <a:p>
            <a:endParaRPr lang="en-US" dirty="0">
              <a:solidFill>
                <a:srgbClr val="0070C0"/>
              </a:solidFill>
            </a:endParaRPr>
          </a:p>
        </p:txBody>
      </p:sp>
      <p:pic>
        <p:nvPicPr>
          <p:cNvPr id="4" name="Picture 4" descr="http://home.avvanta.com/~math/CIRCLE2.GIF"/>
          <p:cNvPicPr>
            <a:picLocks noChangeAspect="1" noChangeArrowheads="1"/>
          </p:cNvPicPr>
          <p:nvPr/>
        </p:nvPicPr>
        <p:blipFill>
          <a:blip r:embed="rId2" cstate="print"/>
          <a:srcRect/>
          <a:stretch>
            <a:fillRect/>
          </a:stretch>
        </p:blipFill>
        <p:spPr bwMode="auto">
          <a:xfrm>
            <a:off x="6553200" y="4572000"/>
            <a:ext cx="2133600" cy="2105770"/>
          </a:xfrm>
          <a:prstGeom prst="rect">
            <a:avLst/>
          </a:prstGeom>
          <a:noFill/>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5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2"/>
                                        </p:tgtEl>
                                        <p:attrNameLst>
                                          <p:attrName>fillcolor</p:attrName>
                                        </p:attrNameLst>
                                      </p:cBhvr>
                                      <p:tavLst>
                                        <p:tav tm="0">
                                          <p:val>
                                            <p:clrVal>
                                              <a:schemeClr val="accent2"/>
                                            </p:clrVal>
                                          </p:val>
                                        </p:tav>
                                        <p:tav tm="50000">
                                          <p:val>
                                            <p:clrVal>
                                              <a:schemeClr val="hlink"/>
                                            </p:clrVal>
                                          </p:val>
                                        </p:tav>
                                      </p:tavLst>
                                    </p:anim>
                                    <p:set>
                                      <p:cBhvr>
                                        <p:cTn id="9" dur="50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anim calcmode="lin" valueType="num">
                                      <p:cBhvr>
                                        <p:cTn id="15" dur="5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0" presetClass="entr" presetSubtype="0" fill="hold" grpId="0" nodeType="clickEffect">
                                  <p:stCondLst>
                                    <p:cond delay="0"/>
                                  </p:stCondLst>
                                  <p:iterate type="lt">
                                    <p:tmPct val="10000"/>
                                  </p:iterate>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anim calcmode="lin" valueType="num">
                                      <p:cBhvr>
                                        <p:cTn id="26" dur="500" fill="hold"/>
                                        <p:tgtEl>
                                          <p:spTgt spid="3">
                                            <p:txEl>
                                              <p:pRg st="1" end="1"/>
                                            </p:txEl>
                                          </p:spTgt>
                                        </p:tgtEl>
                                        <p:attrNameLst>
                                          <p:attrName>ppt_x</p:attrName>
                                        </p:attrNameLst>
                                      </p:cBhvr>
                                      <p:tavLst>
                                        <p:tav tm="0">
                                          <p:val>
                                            <p:strVal val="#ppt_x-.1"/>
                                          </p:val>
                                        </p:tav>
                                        <p:tav tm="100000">
                                          <p:val>
                                            <p:strVal val="#ppt_x"/>
                                          </p:val>
                                        </p:tav>
                                      </p:tavLst>
                                    </p:anim>
                                    <p:anim calcmode="lin" valueType="num">
                                      <p:cBhvr>
                                        <p:cTn id="2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0" presetClass="entr" presetSubtype="0" fill="hold" grpId="0" nodeType="clickEffect">
                                  <p:stCondLst>
                                    <p:cond delay="0"/>
                                  </p:stCondLst>
                                  <p:iterate type="lt">
                                    <p:tmPct val="10000"/>
                                  </p:iterate>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anim calcmode="lin" valueType="num">
                                      <p:cBhvr>
                                        <p:cTn id="33" dur="500" fill="hold"/>
                                        <p:tgtEl>
                                          <p:spTgt spid="3">
                                            <p:txEl>
                                              <p:pRg st="2" end="2"/>
                                            </p:txEl>
                                          </p:spTgt>
                                        </p:tgtEl>
                                        <p:attrNameLst>
                                          <p:attrName>ppt_x</p:attrName>
                                        </p:attrNameLst>
                                      </p:cBhvr>
                                      <p:tavLst>
                                        <p:tav tm="0">
                                          <p:val>
                                            <p:strVal val="#ppt_x-.1"/>
                                          </p:val>
                                        </p:tav>
                                        <p:tav tm="100000">
                                          <p:val>
                                            <p:strVal val="#ppt_x"/>
                                          </p:val>
                                        </p:tav>
                                      </p:tavLst>
                                    </p:anim>
                                    <p:anim calcmode="lin" valueType="num">
                                      <p:cBhvr>
                                        <p:cTn id="3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0" presetClass="entr" presetSubtype="0" fill="hold" grpId="0" nodeType="clickEffect">
                                  <p:stCondLst>
                                    <p:cond delay="0"/>
                                  </p:stCondLst>
                                  <p:iterate type="lt">
                                    <p:tmPct val="10000"/>
                                  </p:iterate>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500"/>
                                        <p:tgtEl>
                                          <p:spTgt spid="3">
                                            <p:txEl>
                                              <p:pRg st="3" end="3"/>
                                            </p:txEl>
                                          </p:spTgt>
                                        </p:tgtEl>
                                      </p:cBhvr>
                                    </p:animEffect>
                                    <p:anim calcmode="lin" valueType="num">
                                      <p:cBhvr>
                                        <p:cTn id="40" dur="500" fill="hold"/>
                                        <p:tgtEl>
                                          <p:spTgt spid="3">
                                            <p:txEl>
                                              <p:pRg st="3" end="3"/>
                                            </p:txEl>
                                          </p:spTgt>
                                        </p:tgtEl>
                                        <p:attrNameLst>
                                          <p:attrName>ppt_x</p:attrName>
                                        </p:attrNameLst>
                                      </p:cBhvr>
                                      <p:tavLst>
                                        <p:tav tm="0">
                                          <p:val>
                                            <p:strVal val="#ppt_x-.1"/>
                                          </p:val>
                                        </p:tav>
                                        <p:tav tm="100000">
                                          <p:val>
                                            <p:strVal val="#ppt_x"/>
                                          </p:val>
                                        </p:tav>
                                      </p:tavLst>
                                    </p:anim>
                                    <p:anim calcmode="lin" valueType="num">
                                      <p:cBhvr>
                                        <p:cTn id="41"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0" presetClass="entr" presetSubtype="0" fill="hold" grpId="0" nodeType="clickEffect">
                                  <p:stCondLst>
                                    <p:cond delay="0"/>
                                  </p:stCondLst>
                                  <p:iterate type="lt">
                                    <p:tmPct val="10000"/>
                                  </p:iterate>
                                  <p:childTnLst>
                                    <p:set>
                                      <p:cBhvr>
                                        <p:cTn id="45" dur="1" fill="hold">
                                          <p:stCondLst>
                                            <p:cond delay="0"/>
                                          </p:stCondLst>
                                        </p:cTn>
                                        <p:tgtEl>
                                          <p:spTgt spid="3">
                                            <p:txEl>
                                              <p:pRg st="4" end="4"/>
                                            </p:txEl>
                                          </p:spTgt>
                                        </p:tgtEl>
                                        <p:attrNameLst>
                                          <p:attrName>style.visibility</p:attrName>
                                        </p:attrNameLst>
                                      </p:cBhvr>
                                      <p:to>
                                        <p:strVal val="visible"/>
                                      </p:to>
                                    </p:set>
                                    <p:animEffect transition="in" filter="fade">
                                      <p:cBhvr>
                                        <p:cTn id="46" dur="500"/>
                                        <p:tgtEl>
                                          <p:spTgt spid="3">
                                            <p:txEl>
                                              <p:pRg st="4" end="4"/>
                                            </p:txEl>
                                          </p:spTgt>
                                        </p:tgtEl>
                                      </p:cBhvr>
                                    </p:animEffect>
                                    <p:anim calcmode="lin" valueType="num">
                                      <p:cBhvr>
                                        <p:cTn id="47" dur="500" fill="hold"/>
                                        <p:tgtEl>
                                          <p:spTgt spid="3">
                                            <p:txEl>
                                              <p:pRg st="4" end="4"/>
                                            </p:txEl>
                                          </p:spTgt>
                                        </p:tgtEl>
                                        <p:attrNameLst>
                                          <p:attrName>ppt_x</p:attrName>
                                        </p:attrNameLst>
                                      </p:cBhvr>
                                      <p:tavLst>
                                        <p:tav tm="0">
                                          <p:val>
                                            <p:strVal val="#ppt_x-.1"/>
                                          </p:val>
                                        </p:tav>
                                        <p:tav tm="100000">
                                          <p:val>
                                            <p:strVal val="#ppt_x"/>
                                          </p:val>
                                        </p:tav>
                                      </p:tavLst>
                                    </p:anim>
                                    <p:anim calcmode="lin" valueType="num">
                                      <p:cBhvr>
                                        <p:cTn id="4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solidFill>
                  <a:srgbClr val="002060"/>
                </a:solidFill>
              </a:rPr>
              <a:t>Frames- The Shapes That are Used</a:t>
            </a:r>
          </a:p>
        </p:txBody>
      </p:sp>
      <p:sp>
        <p:nvSpPr>
          <p:cNvPr id="3" name="Content Placeholder 2"/>
          <p:cNvSpPr>
            <a:spLocks noGrp="1"/>
          </p:cNvSpPr>
          <p:nvPr>
            <p:ph idx="1"/>
          </p:nvPr>
        </p:nvSpPr>
        <p:spPr/>
        <p:txBody>
          <a:bodyPr/>
          <a:lstStyle/>
          <a:p>
            <a:r>
              <a:rPr lang="en-US" dirty="0">
                <a:solidFill>
                  <a:srgbClr val="0070C0"/>
                </a:solidFill>
              </a:rPr>
              <a:t>Most modern bicycles are made using a diamond frame.</a:t>
            </a:r>
          </a:p>
          <a:p>
            <a:r>
              <a:rPr lang="en-US" dirty="0">
                <a:solidFill>
                  <a:srgbClr val="0070C0"/>
                </a:solidFill>
              </a:rPr>
              <a:t>A diamond frame is made of two triangles, the front triangle </a:t>
            </a:r>
          </a:p>
          <a:p>
            <a:r>
              <a:rPr lang="en-US" dirty="0">
                <a:solidFill>
                  <a:srgbClr val="0070C0"/>
                </a:solidFill>
              </a:rPr>
              <a:t>and the back triangle. </a:t>
            </a:r>
          </a:p>
          <a:p>
            <a:r>
              <a:rPr lang="en-US" dirty="0">
                <a:solidFill>
                  <a:srgbClr val="0070C0"/>
                </a:solidFill>
              </a:rPr>
              <a:t>The triangle is one of 				  the strongest shapes.</a:t>
            </a:r>
          </a:p>
        </p:txBody>
      </p:sp>
      <p:pic>
        <p:nvPicPr>
          <p:cNvPr id="1026" name="Picture 2" descr="http://blog.makezine.com/md_bike1.jpg"/>
          <p:cNvPicPr>
            <a:picLocks noChangeAspect="1" noChangeArrowheads="1"/>
          </p:cNvPicPr>
          <p:nvPr/>
        </p:nvPicPr>
        <p:blipFill>
          <a:blip r:embed="rId2" cstate="print"/>
          <a:srcRect/>
          <a:stretch>
            <a:fillRect/>
          </a:stretch>
        </p:blipFill>
        <p:spPr bwMode="auto">
          <a:xfrm>
            <a:off x="4572000" y="4064508"/>
            <a:ext cx="3810000" cy="2545080"/>
          </a:xfrm>
          <a:prstGeom prst="rect">
            <a:avLst/>
          </a:prstGeom>
          <a:noFill/>
        </p:spPr>
      </p:pic>
      <p:sp>
        <p:nvSpPr>
          <p:cNvPr id="5" name="Right Arrow 4"/>
          <p:cNvSpPr/>
          <p:nvPr/>
        </p:nvSpPr>
        <p:spPr>
          <a:xfrm rot="20067727">
            <a:off x="3931462" y="5265955"/>
            <a:ext cx="1669776" cy="1295400"/>
          </a:xfrm>
          <a:prstGeom prst="rightArrow">
            <a:avLst>
              <a:gd name="adj1" fmla="val 47628"/>
              <a:gd name="adj2" fmla="val 5000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Front Triangle</a:t>
            </a:r>
          </a:p>
        </p:txBody>
      </p:sp>
      <p:sp>
        <p:nvSpPr>
          <p:cNvPr id="6" name="Down Arrow 5"/>
          <p:cNvSpPr/>
          <p:nvPr/>
        </p:nvSpPr>
        <p:spPr>
          <a:xfrm rot="1816066">
            <a:off x="7256810" y="3941940"/>
            <a:ext cx="1828800" cy="1472344"/>
          </a:xfrm>
          <a:prstGeom prst="downArrow">
            <a:avLst>
              <a:gd name="adj1" fmla="val 49636"/>
              <a:gd name="adj2" fmla="val 51341"/>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solidFill>
                <a:schemeClr val="tx1"/>
              </a:solidFill>
            </a:endParaRPr>
          </a:p>
          <a:p>
            <a:pPr algn="ctr"/>
            <a:r>
              <a:rPr lang="en-US" dirty="0">
                <a:solidFill>
                  <a:schemeClr val="tx1"/>
                </a:solidFill>
              </a:rPr>
              <a:t>Back triangle</a:t>
            </a:r>
          </a:p>
        </p:txBody>
      </p:sp>
      <p:sp>
        <p:nvSpPr>
          <p:cNvPr id="8" name="Isosceles Triangle 7"/>
          <p:cNvSpPr/>
          <p:nvPr/>
        </p:nvSpPr>
        <p:spPr>
          <a:xfrm>
            <a:off x="1600200" y="5410200"/>
            <a:ext cx="1828800" cy="1219200"/>
          </a:xfrm>
          <a:prstGeom prst="triangle">
            <a:avLst>
              <a:gd name="adj" fmla="val 497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360"/>
                                          </p:val>
                                        </p:tav>
                                        <p:tav tm="100000">
                                          <p:val>
                                            <p:fltVal val="0"/>
                                          </p:val>
                                        </p:tav>
                                      </p:tavLst>
                                    </p:anim>
                                    <p:animEffect transition="in" filter="fade">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30"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5"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anim calcmode="lin" valueType="num">
                                      <p:cBhvr>
                                        <p:cTn id="38" dur="500" fill="hold"/>
                                        <p:tgtEl>
                                          <p:spTgt spid="5"/>
                                        </p:tgtEl>
                                        <p:attrNameLst>
                                          <p:attrName>style.rotation</p:attrName>
                                        </p:attrNameLst>
                                      </p:cBhvr>
                                      <p:tavLst>
                                        <p:tav tm="0">
                                          <p:val>
                                            <p:fltVal val="720"/>
                                          </p:val>
                                        </p:tav>
                                        <p:tav tm="100000">
                                          <p:val>
                                            <p:fltVal val="0"/>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 calcmode="lin" valueType="num">
                                      <p:cBhvr>
                                        <p:cTn id="40" dur="500" fill="hold"/>
                                        <p:tgtEl>
                                          <p:spTgt spid="5"/>
                                        </p:tgtEl>
                                        <p:attrNameLst>
                                          <p:attrName>ppt_w</p:attrName>
                                        </p:attrNameLst>
                                      </p:cBhvr>
                                      <p:tavLst>
                                        <p:tav tm="0">
                                          <p:val>
                                            <p:fltVal val="0"/>
                                          </p:val>
                                        </p:tav>
                                        <p:tav tm="100000">
                                          <p:val>
                                            <p:strVal val="#ppt_w"/>
                                          </p:val>
                                        </p:tav>
                                      </p:tavLst>
                                    </p:anim>
                                  </p:childTnLst>
                                </p:cTn>
                              </p:par>
                            </p:childTnLst>
                          </p:cTn>
                        </p:par>
                      </p:childTnLst>
                    </p:cTn>
                  </p:par>
                  <p:par>
                    <p:cTn id="41" fill="hold">
                      <p:stCondLst>
                        <p:cond delay="indefinite"/>
                      </p:stCondLst>
                      <p:childTnLst>
                        <p:par>
                          <p:cTn id="42" fill="hold">
                            <p:stCondLst>
                              <p:cond delay="0"/>
                            </p:stCondLst>
                            <p:childTnLst>
                              <p:par>
                                <p:cTn id="43" presetID="41" presetClass="entr" presetSubtype="0" fill="hold" grpId="0" nodeType="clickEffect">
                                  <p:stCondLst>
                                    <p:cond delay="0"/>
                                  </p:stCondLst>
                                  <p:iterate type="lt">
                                    <p:tmPct val="10000"/>
                                  </p:iterate>
                                  <p:childTnLst>
                                    <p:set>
                                      <p:cBhvr>
                                        <p:cTn id="44" dur="1" fill="hold">
                                          <p:stCondLst>
                                            <p:cond delay="0"/>
                                          </p:stCondLst>
                                        </p:cTn>
                                        <p:tgtEl>
                                          <p:spTgt spid="3">
                                            <p:txEl>
                                              <p:pRg st="2" end="2"/>
                                            </p:txEl>
                                          </p:spTgt>
                                        </p:tgtEl>
                                        <p:attrNameLst>
                                          <p:attrName>style.visibility</p:attrName>
                                        </p:attrNameLst>
                                      </p:cBhvr>
                                      <p:to>
                                        <p:strVal val="visible"/>
                                      </p:to>
                                    </p:set>
                                    <p:anim calcmode="lin" valueType="num">
                                      <p:cBhvr>
                                        <p:cTn id="45"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47"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3">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5" presetClass="entr" presetSubtype="0"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anim calcmode="lin" valueType="num">
                                      <p:cBhvr>
                                        <p:cTn id="55" dur="500" fill="hold"/>
                                        <p:tgtEl>
                                          <p:spTgt spid="6"/>
                                        </p:tgtEl>
                                        <p:attrNameLst>
                                          <p:attrName>style.rotation</p:attrName>
                                        </p:attrNameLst>
                                      </p:cBhvr>
                                      <p:tavLst>
                                        <p:tav tm="0">
                                          <p:val>
                                            <p:fltVal val="720"/>
                                          </p:val>
                                        </p:tav>
                                        <p:tav tm="100000">
                                          <p:val>
                                            <p:fltVal val="0"/>
                                          </p:val>
                                        </p:tav>
                                      </p:tavLst>
                                    </p:anim>
                                    <p:anim calcmode="lin" valueType="num">
                                      <p:cBhvr>
                                        <p:cTn id="56" dur="500" fill="hold"/>
                                        <p:tgtEl>
                                          <p:spTgt spid="6"/>
                                        </p:tgtEl>
                                        <p:attrNameLst>
                                          <p:attrName>ppt_h</p:attrName>
                                        </p:attrNameLst>
                                      </p:cBhvr>
                                      <p:tavLst>
                                        <p:tav tm="0">
                                          <p:val>
                                            <p:fltVal val="0"/>
                                          </p:val>
                                        </p:tav>
                                        <p:tav tm="100000">
                                          <p:val>
                                            <p:strVal val="#ppt_h"/>
                                          </p:val>
                                        </p:tav>
                                      </p:tavLst>
                                    </p:anim>
                                    <p:anim calcmode="lin" valueType="num">
                                      <p:cBhvr>
                                        <p:cTn id="57" dur="500" fill="hold"/>
                                        <p:tgtEl>
                                          <p:spTgt spid="6"/>
                                        </p:tgtEl>
                                        <p:attrNameLst>
                                          <p:attrName>ppt_w</p:attrName>
                                        </p:attrNameLst>
                                      </p:cBhvr>
                                      <p:tavLst>
                                        <p:tav tm="0">
                                          <p:val>
                                            <p:fltVal val="0"/>
                                          </p:val>
                                        </p:tav>
                                        <p:tav tm="100000">
                                          <p:val>
                                            <p:strVal val="#ppt_w"/>
                                          </p:val>
                                        </p:tav>
                                      </p:tavLst>
                                    </p:anim>
                                  </p:childTnLst>
                                </p:cTn>
                              </p:par>
                            </p:childTnLst>
                          </p:cTn>
                        </p:par>
                      </p:childTnLst>
                    </p:cTn>
                  </p:par>
                  <p:par>
                    <p:cTn id="58" fill="hold">
                      <p:stCondLst>
                        <p:cond delay="indefinite"/>
                      </p:stCondLst>
                      <p:childTnLst>
                        <p:par>
                          <p:cTn id="59" fill="hold">
                            <p:stCondLst>
                              <p:cond delay="0"/>
                            </p:stCondLst>
                            <p:childTnLst>
                              <p:par>
                                <p:cTn id="60" presetID="41" presetClass="entr" presetSubtype="0" fill="hold" grpId="0" nodeType="clickEffect">
                                  <p:stCondLst>
                                    <p:cond delay="0"/>
                                  </p:stCondLst>
                                  <p:iterate type="lt">
                                    <p:tmPct val="10000"/>
                                  </p:iterate>
                                  <p:childTnLst>
                                    <p:set>
                                      <p:cBhvr>
                                        <p:cTn id="61" dur="1" fill="hold">
                                          <p:stCondLst>
                                            <p:cond delay="0"/>
                                          </p:stCondLst>
                                        </p:cTn>
                                        <p:tgtEl>
                                          <p:spTgt spid="3">
                                            <p:txEl>
                                              <p:pRg st="3" end="3"/>
                                            </p:txEl>
                                          </p:spTgt>
                                        </p:tgtEl>
                                        <p:attrNameLst>
                                          <p:attrName>style.visibility</p:attrName>
                                        </p:attrNameLst>
                                      </p:cBhvr>
                                      <p:to>
                                        <p:strVal val="visible"/>
                                      </p:to>
                                    </p:set>
                                    <p:anim calcmode="lin" valueType="num">
                                      <p:cBhvr>
                                        <p:cTn id="62"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64"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3">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iterate type="lt">
                                    <p:tmPct val="5000"/>
                                  </p:iterate>
                                  <p:childTnLst>
                                    <p:set>
                                      <p:cBhvr>
                                        <p:cTn id="70" dur="1" fill="hold">
                                          <p:stCondLst>
                                            <p:cond delay="0"/>
                                          </p:stCondLst>
                                        </p:cTn>
                                        <p:tgtEl>
                                          <p:spTgt spid="8"/>
                                        </p:tgtEl>
                                        <p:attrNameLst>
                                          <p:attrName>style.visibility</p:attrName>
                                        </p:attrNameLst>
                                      </p:cBhvr>
                                      <p:to>
                                        <p:strVal val="visible"/>
                                      </p:to>
                                    </p:set>
                                    <p:anim calcmode="lin" valueType="num">
                                      <p:cBhvr>
                                        <p:cTn id="71" dur="1000" fill="hold"/>
                                        <p:tgtEl>
                                          <p:spTgt spid="8"/>
                                        </p:tgtEl>
                                        <p:attrNameLst>
                                          <p:attrName>ppt_w</p:attrName>
                                        </p:attrNameLst>
                                      </p:cBhvr>
                                      <p:tavLst>
                                        <p:tav tm="0">
                                          <p:val>
                                            <p:fltVal val="0"/>
                                          </p:val>
                                        </p:tav>
                                        <p:tav tm="100000">
                                          <p:val>
                                            <p:strVal val="#ppt_w"/>
                                          </p:val>
                                        </p:tav>
                                      </p:tavLst>
                                    </p:anim>
                                    <p:anim calcmode="lin" valueType="num">
                                      <p:cBhvr>
                                        <p:cTn id="72" dur="1000" fill="hold"/>
                                        <p:tgtEl>
                                          <p:spTgt spid="8"/>
                                        </p:tgtEl>
                                        <p:attrNameLst>
                                          <p:attrName>ppt_h</p:attrName>
                                        </p:attrNameLst>
                                      </p:cBhvr>
                                      <p:tavLst>
                                        <p:tav tm="0">
                                          <p:val>
                                            <p:fltVal val="0"/>
                                          </p:val>
                                        </p:tav>
                                        <p:tav tm="100000">
                                          <p:val>
                                            <p:strVal val="#ppt_h"/>
                                          </p:val>
                                        </p:tav>
                                      </p:tavLst>
                                    </p:anim>
                                    <p:anim calcmode="lin" valueType="num">
                                      <p:cBhvr>
                                        <p:cTn id="73" dur="1000" fill="hold"/>
                                        <p:tgtEl>
                                          <p:spTgt spid="8"/>
                                        </p:tgtEl>
                                        <p:attrNameLst>
                                          <p:attrName>style.rotation</p:attrName>
                                        </p:attrNameLst>
                                      </p:cBhvr>
                                      <p:tavLst>
                                        <p:tav tm="0">
                                          <p:val>
                                            <p:fltVal val="90"/>
                                          </p:val>
                                        </p:tav>
                                        <p:tav tm="100000">
                                          <p:val>
                                            <p:fltVal val="0"/>
                                          </p:val>
                                        </p:tav>
                                      </p:tavLst>
                                    </p:anim>
                                    <p:animEffect transition="in" filter="fade">
                                      <p:cBhvr>
                                        <p:cTn id="7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uiExpand="1" build="p"/>
      <p:bldP spid="5" grpId="0" uiExpand="1" animBg="1"/>
      <p:bldP spid="6" grpId="0" uiExpand="1"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fontScale="90000"/>
          </a:bodyPr>
          <a:lstStyle/>
          <a:p>
            <a:r>
              <a:rPr lang="en-US" b="1" u="sng" dirty="0">
                <a:solidFill>
                  <a:srgbClr val="002060"/>
                </a:solidFill>
              </a:rPr>
              <a:t>Frame Differences- BMX Vs. Racing </a:t>
            </a:r>
          </a:p>
        </p:txBody>
      </p:sp>
      <p:sp>
        <p:nvSpPr>
          <p:cNvPr id="3" name="Content Placeholder 2"/>
          <p:cNvSpPr>
            <a:spLocks noGrp="1"/>
          </p:cNvSpPr>
          <p:nvPr>
            <p:ph idx="1"/>
          </p:nvPr>
        </p:nvSpPr>
        <p:spPr>
          <a:xfrm>
            <a:off x="457200" y="914400"/>
            <a:ext cx="8229600" cy="4267200"/>
          </a:xfrm>
        </p:spPr>
        <p:txBody>
          <a:bodyPr>
            <a:normAutofit lnSpcReduction="10000"/>
          </a:bodyPr>
          <a:lstStyle/>
          <a:p>
            <a:r>
              <a:rPr lang="en-US" dirty="0">
                <a:solidFill>
                  <a:srgbClr val="0070C0"/>
                </a:solidFill>
              </a:rPr>
              <a:t>Math is used in deciding the type of frame to use for a bicycle.</a:t>
            </a:r>
          </a:p>
          <a:p>
            <a:r>
              <a:rPr lang="en-US" dirty="0">
                <a:solidFill>
                  <a:srgbClr val="0070C0"/>
                </a:solidFill>
              </a:rPr>
              <a:t>A frame from a BMX bike is elongated, thus making its seat angle </a:t>
            </a:r>
          </a:p>
          <a:p>
            <a:r>
              <a:rPr lang="en-US" dirty="0">
                <a:solidFill>
                  <a:srgbClr val="0070C0"/>
                </a:solidFill>
              </a:rPr>
              <a:t>more obtuse than a racing bike’s seat angle.  This allows the BMX bike rider to do tricks because there is a lower center of gravity.</a:t>
            </a:r>
          </a:p>
          <a:p>
            <a:r>
              <a:rPr lang="en-US" dirty="0">
                <a:solidFill>
                  <a:srgbClr val="0070C0"/>
                </a:solidFill>
              </a:rPr>
              <a:t>(An obtuse angle is &gt;90°)</a:t>
            </a:r>
          </a:p>
        </p:txBody>
      </p:sp>
      <p:pic>
        <p:nvPicPr>
          <p:cNvPr id="6" name="Picture 2" descr="http://blog.makezine.com/md_bike1.jpg"/>
          <p:cNvPicPr>
            <a:picLocks noChangeAspect="1" noChangeArrowheads="1"/>
          </p:cNvPicPr>
          <p:nvPr/>
        </p:nvPicPr>
        <p:blipFill>
          <a:blip r:embed="rId2" cstate="print"/>
          <a:srcRect/>
          <a:stretch>
            <a:fillRect/>
          </a:stretch>
        </p:blipFill>
        <p:spPr bwMode="auto">
          <a:xfrm>
            <a:off x="5181600" y="4693920"/>
            <a:ext cx="3239641" cy="2164080"/>
          </a:xfrm>
          <a:prstGeom prst="rect">
            <a:avLst/>
          </a:prstGeom>
          <a:noFill/>
        </p:spPr>
      </p:pic>
      <p:pic>
        <p:nvPicPr>
          <p:cNvPr id="1030" name="Picture 6" descr="http://cdn.dealsdirect.net/m/products/941/6941/3/product1_6941.jpg"/>
          <p:cNvPicPr>
            <a:picLocks noChangeAspect="1" noChangeArrowheads="1"/>
          </p:cNvPicPr>
          <p:nvPr/>
        </p:nvPicPr>
        <p:blipFill>
          <a:blip r:embed="rId3" cstate="print"/>
          <a:srcRect t="9091" b="13636"/>
          <a:stretch>
            <a:fillRect/>
          </a:stretch>
        </p:blipFill>
        <p:spPr bwMode="auto">
          <a:xfrm>
            <a:off x="2819400" y="5181600"/>
            <a:ext cx="1905000" cy="1368359"/>
          </a:xfrm>
          <a:prstGeom prst="rect">
            <a:avLst/>
          </a:prstGeom>
          <a:noFill/>
        </p:spPr>
      </p:pic>
      <p:sp>
        <p:nvSpPr>
          <p:cNvPr id="9" name="Left Arrow 8"/>
          <p:cNvSpPr/>
          <p:nvPr/>
        </p:nvSpPr>
        <p:spPr>
          <a:xfrm rot="20629842">
            <a:off x="7567275" y="4761662"/>
            <a:ext cx="1457123" cy="968291"/>
          </a:xfrm>
          <a:prstGeom prst="lef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Seat Angle</a:t>
            </a:r>
          </a:p>
        </p:txBody>
      </p:sp>
      <p:sp>
        <p:nvSpPr>
          <p:cNvPr id="26" name="Arc 25"/>
          <p:cNvSpPr/>
          <p:nvPr/>
        </p:nvSpPr>
        <p:spPr>
          <a:xfrm>
            <a:off x="7010400" y="5181600"/>
            <a:ext cx="609600" cy="533400"/>
          </a:xfrm>
          <a:prstGeom prst="arc">
            <a:avLst>
              <a:gd name="adj1" fmla="val 2309887"/>
              <a:gd name="adj2" fmla="val 12489860"/>
            </a:avLst>
          </a:prstGeom>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p>
        </p:txBody>
      </p:sp>
      <p:pic>
        <p:nvPicPr>
          <p:cNvPr id="8" name="Picture 2" descr="http://stylefrizz.com/img/acne-bianchi-racing-bike-yellow.jpg"/>
          <p:cNvPicPr>
            <a:picLocks noChangeAspect="1" noChangeArrowheads="1"/>
          </p:cNvPicPr>
          <p:nvPr/>
        </p:nvPicPr>
        <p:blipFill>
          <a:blip r:embed="rId4" cstate="print"/>
          <a:srcRect/>
          <a:stretch>
            <a:fillRect/>
          </a:stretch>
        </p:blipFill>
        <p:spPr bwMode="auto">
          <a:xfrm>
            <a:off x="381000" y="5181600"/>
            <a:ext cx="2057400" cy="1392028"/>
          </a:xfrm>
          <a:prstGeom prst="rect">
            <a:avLst/>
          </a:prstGeom>
          <a:noFill/>
        </p:spPr>
      </p:pic>
      <p:sp>
        <p:nvSpPr>
          <p:cNvPr id="12" name="TextBox 11"/>
          <p:cNvSpPr txBox="1"/>
          <p:nvPr/>
        </p:nvSpPr>
        <p:spPr>
          <a:xfrm>
            <a:off x="533400" y="4800600"/>
            <a:ext cx="1524000" cy="369332"/>
          </a:xfrm>
          <a:prstGeom prst="rect">
            <a:avLst/>
          </a:prstGeom>
          <a:noFill/>
        </p:spPr>
        <p:txBody>
          <a:bodyPr wrap="square" rtlCol="0">
            <a:spAutoFit/>
          </a:bodyPr>
          <a:lstStyle/>
          <a:p>
            <a:r>
              <a:rPr lang="en-US" dirty="0"/>
              <a:t>Racing Bike</a:t>
            </a:r>
          </a:p>
        </p:txBody>
      </p:sp>
      <p:sp>
        <p:nvSpPr>
          <p:cNvPr id="13" name="TextBox 12"/>
          <p:cNvSpPr txBox="1"/>
          <p:nvPr/>
        </p:nvSpPr>
        <p:spPr>
          <a:xfrm>
            <a:off x="3048000" y="4800600"/>
            <a:ext cx="1524000" cy="369332"/>
          </a:xfrm>
          <a:prstGeom prst="rect">
            <a:avLst/>
          </a:prstGeom>
          <a:noFill/>
        </p:spPr>
        <p:txBody>
          <a:bodyPr wrap="square" rtlCol="0">
            <a:spAutoFit/>
          </a:bodyPr>
          <a:lstStyle/>
          <a:p>
            <a:r>
              <a:rPr lang="en-US" dirty="0"/>
              <a:t>BMX Bike</a:t>
            </a: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grpId="0"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 calcmode="lin" valueType="num">
                                      <p:cBhvr>
                                        <p:cTn id="40"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41"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48"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49" dur="1000"/>
                                        <p:tgtEl>
                                          <p:spTgt spid="3">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030"/>
                                        </p:tgtEl>
                                        <p:attrNameLst>
                                          <p:attrName>style.visibility</p:attrName>
                                        </p:attrNameLst>
                                      </p:cBhvr>
                                      <p:to>
                                        <p:strVal val="visible"/>
                                      </p:to>
                                    </p:set>
                                    <p:animEffect transition="in" filter="wipe(down)">
                                      <p:cBhvr>
                                        <p:cTn id="54" dur="580">
                                          <p:stCondLst>
                                            <p:cond delay="0"/>
                                          </p:stCondLst>
                                        </p:cTn>
                                        <p:tgtEl>
                                          <p:spTgt spid="1030"/>
                                        </p:tgtEl>
                                      </p:cBhvr>
                                    </p:animEffect>
                                    <p:anim calcmode="lin" valueType="num">
                                      <p:cBhvr>
                                        <p:cTn id="55" dur="1822" tmFilter="0,0; 0.14,0.36; 0.43,0.73; 0.71,0.91; 1.0,1.0">
                                          <p:stCondLst>
                                            <p:cond delay="0"/>
                                          </p:stCondLst>
                                        </p:cTn>
                                        <p:tgtEl>
                                          <p:spTgt spid="1030"/>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030"/>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030"/>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030"/>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030"/>
                                        </p:tgtEl>
                                        <p:attrNameLst>
                                          <p:attrName>ppt_y</p:attrName>
                                        </p:attrNameLst>
                                      </p:cBhvr>
                                      <p:tavLst>
                                        <p:tav tm="0" fmla="#ppt_y-sin(pi*$)/81">
                                          <p:val>
                                            <p:fltVal val="0"/>
                                          </p:val>
                                        </p:tav>
                                        <p:tav tm="100000">
                                          <p:val>
                                            <p:fltVal val="1"/>
                                          </p:val>
                                        </p:tav>
                                      </p:tavLst>
                                    </p:anim>
                                    <p:animScale>
                                      <p:cBhvr>
                                        <p:cTn id="60" dur="26">
                                          <p:stCondLst>
                                            <p:cond delay="650"/>
                                          </p:stCondLst>
                                        </p:cTn>
                                        <p:tgtEl>
                                          <p:spTgt spid="1030"/>
                                        </p:tgtEl>
                                      </p:cBhvr>
                                      <p:to x="100000" y="60000"/>
                                    </p:animScale>
                                    <p:animScale>
                                      <p:cBhvr>
                                        <p:cTn id="61" dur="166" decel="50000">
                                          <p:stCondLst>
                                            <p:cond delay="676"/>
                                          </p:stCondLst>
                                        </p:cTn>
                                        <p:tgtEl>
                                          <p:spTgt spid="1030"/>
                                        </p:tgtEl>
                                      </p:cBhvr>
                                      <p:to x="100000" y="100000"/>
                                    </p:animScale>
                                    <p:animScale>
                                      <p:cBhvr>
                                        <p:cTn id="62" dur="26">
                                          <p:stCondLst>
                                            <p:cond delay="1312"/>
                                          </p:stCondLst>
                                        </p:cTn>
                                        <p:tgtEl>
                                          <p:spTgt spid="1030"/>
                                        </p:tgtEl>
                                      </p:cBhvr>
                                      <p:to x="100000" y="80000"/>
                                    </p:animScale>
                                    <p:animScale>
                                      <p:cBhvr>
                                        <p:cTn id="63" dur="166" decel="50000">
                                          <p:stCondLst>
                                            <p:cond delay="1338"/>
                                          </p:stCondLst>
                                        </p:cTn>
                                        <p:tgtEl>
                                          <p:spTgt spid="1030"/>
                                        </p:tgtEl>
                                      </p:cBhvr>
                                      <p:to x="100000" y="100000"/>
                                    </p:animScale>
                                    <p:animScale>
                                      <p:cBhvr>
                                        <p:cTn id="64" dur="26">
                                          <p:stCondLst>
                                            <p:cond delay="1642"/>
                                          </p:stCondLst>
                                        </p:cTn>
                                        <p:tgtEl>
                                          <p:spTgt spid="1030"/>
                                        </p:tgtEl>
                                      </p:cBhvr>
                                      <p:to x="100000" y="90000"/>
                                    </p:animScale>
                                    <p:animScale>
                                      <p:cBhvr>
                                        <p:cTn id="65" dur="166" decel="50000">
                                          <p:stCondLst>
                                            <p:cond delay="1668"/>
                                          </p:stCondLst>
                                        </p:cTn>
                                        <p:tgtEl>
                                          <p:spTgt spid="1030"/>
                                        </p:tgtEl>
                                      </p:cBhvr>
                                      <p:to x="100000" y="100000"/>
                                    </p:animScale>
                                    <p:animScale>
                                      <p:cBhvr>
                                        <p:cTn id="66" dur="26">
                                          <p:stCondLst>
                                            <p:cond delay="1808"/>
                                          </p:stCondLst>
                                        </p:cTn>
                                        <p:tgtEl>
                                          <p:spTgt spid="1030"/>
                                        </p:tgtEl>
                                      </p:cBhvr>
                                      <p:to x="100000" y="95000"/>
                                    </p:animScale>
                                    <p:animScale>
                                      <p:cBhvr>
                                        <p:cTn id="67" dur="166" decel="50000">
                                          <p:stCondLst>
                                            <p:cond delay="1834"/>
                                          </p:stCondLst>
                                        </p:cTn>
                                        <p:tgtEl>
                                          <p:spTgt spid="1030"/>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wipe(down)">
                                      <p:cBhvr>
                                        <p:cTn id="72" dur="580">
                                          <p:stCondLst>
                                            <p:cond delay="0"/>
                                          </p:stCondLst>
                                        </p:cTn>
                                        <p:tgtEl>
                                          <p:spTgt spid="8"/>
                                        </p:tgtEl>
                                      </p:cBhvr>
                                    </p:animEffect>
                                    <p:anim calcmode="lin" valueType="num">
                                      <p:cBhvr>
                                        <p:cTn id="7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8" dur="26">
                                          <p:stCondLst>
                                            <p:cond delay="650"/>
                                          </p:stCondLst>
                                        </p:cTn>
                                        <p:tgtEl>
                                          <p:spTgt spid="8"/>
                                        </p:tgtEl>
                                      </p:cBhvr>
                                      <p:to x="100000" y="60000"/>
                                    </p:animScale>
                                    <p:animScale>
                                      <p:cBhvr>
                                        <p:cTn id="79" dur="166" decel="50000">
                                          <p:stCondLst>
                                            <p:cond delay="676"/>
                                          </p:stCondLst>
                                        </p:cTn>
                                        <p:tgtEl>
                                          <p:spTgt spid="8"/>
                                        </p:tgtEl>
                                      </p:cBhvr>
                                      <p:to x="100000" y="100000"/>
                                    </p:animScale>
                                    <p:animScale>
                                      <p:cBhvr>
                                        <p:cTn id="80" dur="26">
                                          <p:stCondLst>
                                            <p:cond delay="1312"/>
                                          </p:stCondLst>
                                        </p:cTn>
                                        <p:tgtEl>
                                          <p:spTgt spid="8"/>
                                        </p:tgtEl>
                                      </p:cBhvr>
                                      <p:to x="100000" y="80000"/>
                                    </p:animScale>
                                    <p:animScale>
                                      <p:cBhvr>
                                        <p:cTn id="81" dur="166" decel="50000">
                                          <p:stCondLst>
                                            <p:cond delay="1338"/>
                                          </p:stCondLst>
                                        </p:cTn>
                                        <p:tgtEl>
                                          <p:spTgt spid="8"/>
                                        </p:tgtEl>
                                      </p:cBhvr>
                                      <p:to x="100000" y="100000"/>
                                    </p:animScale>
                                    <p:animScale>
                                      <p:cBhvr>
                                        <p:cTn id="82" dur="26">
                                          <p:stCondLst>
                                            <p:cond delay="1642"/>
                                          </p:stCondLst>
                                        </p:cTn>
                                        <p:tgtEl>
                                          <p:spTgt spid="8"/>
                                        </p:tgtEl>
                                      </p:cBhvr>
                                      <p:to x="100000" y="90000"/>
                                    </p:animScale>
                                    <p:animScale>
                                      <p:cBhvr>
                                        <p:cTn id="83" dur="166" decel="50000">
                                          <p:stCondLst>
                                            <p:cond delay="1668"/>
                                          </p:stCondLst>
                                        </p:cTn>
                                        <p:tgtEl>
                                          <p:spTgt spid="8"/>
                                        </p:tgtEl>
                                      </p:cBhvr>
                                      <p:to x="100000" y="100000"/>
                                    </p:animScale>
                                    <p:animScale>
                                      <p:cBhvr>
                                        <p:cTn id="84" dur="26">
                                          <p:stCondLst>
                                            <p:cond delay="1808"/>
                                          </p:stCondLst>
                                        </p:cTn>
                                        <p:tgtEl>
                                          <p:spTgt spid="8"/>
                                        </p:tgtEl>
                                      </p:cBhvr>
                                      <p:to x="100000" y="95000"/>
                                    </p:animScale>
                                    <p:animScale>
                                      <p:cBhvr>
                                        <p:cTn id="85" dur="166" decel="50000">
                                          <p:stCondLst>
                                            <p:cond delay="1834"/>
                                          </p:stCondLst>
                                        </p:cTn>
                                        <p:tgtEl>
                                          <p:spTgt spid="8"/>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56" presetClass="entr" presetSubtype="0" fill="hold" grpId="0" nodeType="clickEffect">
                                  <p:stCondLst>
                                    <p:cond delay="0"/>
                                  </p:stCondLst>
                                  <p:iterate type="lt">
                                    <p:tmPct val="10000"/>
                                  </p:iterate>
                                  <p:childTnLst>
                                    <p:set>
                                      <p:cBhvr>
                                        <p:cTn id="89" dur="1" fill="hold">
                                          <p:stCondLst>
                                            <p:cond delay="0"/>
                                          </p:stCondLst>
                                        </p:cTn>
                                        <p:tgtEl>
                                          <p:spTgt spid="12"/>
                                        </p:tgtEl>
                                        <p:attrNameLst>
                                          <p:attrName>style.visibility</p:attrName>
                                        </p:attrNameLst>
                                      </p:cBhvr>
                                      <p:to>
                                        <p:strVal val="visible"/>
                                      </p:to>
                                    </p:set>
                                    <p:anim by="(-#ppt_w*2)" calcmode="lin" valueType="num">
                                      <p:cBhvr rctx="PPT">
                                        <p:cTn id="90" dur="250" autoRev="1" fill="hold">
                                          <p:stCondLst>
                                            <p:cond delay="0"/>
                                          </p:stCondLst>
                                        </p:cTn>
                                        <p:tgtEl>
                                          <p:spTgt spid="12"/>
                                        </p:tgtEl>
                                        <p:attrNameLst>
                                          <p:attrName>ppt_w</p:attrName>
                                        </p:attrNameLst>
                                      </p:cBhvr>
                                    </p:anim>
                                    <p:anim by="(#ppt_w*0.50)" calcmode="lin" valueType="num">
                                      <p:cBhvr>
                                        <p:cTn id="91" dur="250" decel="50000" autoRev="1" fill="hold">
                                          <p:stCondLst>
                                            <p:cond delay="0"/>
                                          </p:stCondLst>
                                        </p:cTn>
                                        <p:tgtEl>
                                          <p:spTgt spid="12"/>
                                        </p:tgtEl>
                                        <p:attrNameLst>
                                          <p:attrName>ppt_x</p:attrName>
                                        </p:attrNameLst>
                                      </p:cBhvr>
                                    </p:anim>
                                    <p:anim from="(-#ppt_h/2)" to="(#ppt_y)" calcmode="lin" valueType="num">
                                      <p:cBhvr>
                                        <p:cTn id="92" dur="500" fill="hold">
                                          <p:stCondLst>
                                            <p:cond delay="0"/>
                                          </p:stCondLst>
                                        </p:cTn>
                                        <p:tgtEl>
                                          <p:spTgt spid="12"/>
                                        </p:tgtEl>
                                        <p:attrNameLst>
                                          <p:attrName>ppt_y</p:attrName>
                                        </p:attrNameLst>
                                      </p:cBhvr>
                                    </p:anim>
                                    <p:animRot by="21600000">
                                      <p:cBhvr>
                                        <p:cTn id="93" dur="500" fill="hold">
                                          <p:stCondLst>
                                            <p:cond delay="0"/>
                                          </p:stCondLst>
                                        </p:cTn>
                                        <p:tgtEl>
                                          <p:spTgt spid="12"/>
                                        </p:tgtEl>
                                        <p:attrNameLst>
                                          <p:attrName>r</p:attrName>
                                        </p:attrNameLst>
                                      </p:cBhvr>
                                    </p:animRot>
                                  </p:childTnLst>
                                </p:cTn>
                              </p:par>
                            </p:childTnLst>
                          </p:cTn>
                        </p:par>
                      </p:childTnLst>
                    </p:cTn>
                  </p:par>
                  <p:par>
                    <p:cTn id="94" fill="hold">
                      <p:stCondLst>
                        <p:cond delay="indefinite"/>
                      </p:stCondLst>
                      <p:childTnLst>
                        <p:par>
                          <p:cTn id="95" fill="hold">
                            <p:stCondLst>
                              <p:cond delay="0"/>
                            </p:stCondLst>
                            <p:childTnLst>
                              <p:par>
                                <p:cTn id="96" presetID="56" presetClass="entr" presetSubtype="0" fill="hold" grpId="0" nodeType="clickEffect">
                                  <p:stCondLst>
                                    <p:cond delay="0"/>
                                  </p:stCondLst>
                                  <p:iterate type="lt">
                                    <p:tmPct val="10000"/>
                                  </p:iterate>
                                  <p:childTnLst>
                                    <p:set>
                                      <p:cBhvr>
                                        <p:cTn id="97" dur="1" fill="hold">
                                          <p:stCondLst>
                                            <p:cond delay="0"/>
                                          </p:stCondLst>
                                        </p:cTn>
                                        <p:tgtEl>
                                          <p:spTgt spid="13"/>
                                        </p:tgtEl>
                                        <p:attrNameLst>
                                          <p:attrName>style.visibility</p:attrName>
                                        </p:attrNameLst>
                                      </p:cBhvr>
                                      <p:to>
                                        <p:strVal val="visible"/>
                                      </p:to>
                                    </p:set>
                                    <p:anim by="(-#ppt_w*2)" calcmode="lin" valueType="num">
                                      <p:cBhvr rctx="PPT">
                                        <p:cTn id="98" dur="250" autoRev="1" fill="hold">
                                          <p:stCondLst>
                                            <p:cond delay="0"/>
                                          </p:stCondLst>
                                        </p:cTn>
                                        <p:tgtEl>
                                          <p:spTgt spid="13"/>
                                        </p:tgtEl>
                                        <p:attrNameLst>
                                          <p:attrName>ppt_w</p:attrName>
                                        </p:attrNameLst>
                                      </p:cBhvr>
                                    </p:anim>
                                    <p:anim by="(#ppt_w*0.50)" calcmode="lin" valueType="num">
                                      <p:cBhvr>
                                        <p:cTn id="99" dur="250" decel="50000" autoRev="1" fill="hold">
                                          <p:stCondLst>
                                            <p:cond delay="0"/>
                                          </p:stCondLst>
                                        </p:cTn>
                                        <p:tgtEl>
                                          <p:spTgt spid="13"/>
                                        </p:tgtEl>
                                        <p:attrNameLst>
                                          <p:attrName>ppt_x</p:attrName>
                                        </p:attrNameLst>
                                      </p:cBhvr>
                                    </p:anim>
                                    <p:anim from="(-#ppt_h/2)" to="(#ppt_y)" calcmode="lin" valueType="num">
                                      <p:cBhvr>
                                        <p:cTn id="100" dur="500" fill="hold">
                                          <p:stCondLst>
                                            <p:cond delay="0"/>
                                          </p:stCondLst>
                                        </p:cTn>
                                        <p:tgtEl>
                                          <p:spTgt spid="13"/>
                                        </p:tgtEl>
                                        <p:attrNameLst>
                                          <p:attrName>ppt_y</p:attrName>
                                        </p:attrNameLst>
                                      </p:cBhvr>
                                    </p:anim>
                                    <p:animRot by="21600000">
                                      <p:cBhvr>
                                        <p:cTn id="101" dur="500" fill="hold">
                                          <p:stCondLst>
                                            <p:cond delay="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9" grpId="0" animBg="1"/>
      <p:bldP spid="26" grpId="0" animBg="1"/>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002060"/>
                </a:solidFill>
              </a:rPr>
              <a:t>Frame Differences- Racing Bikes</a:t>
            </a:r>
            <a:endParaRPr lang="en-US" dirty="0"/>
          </a:p>
        </p:txBody>
      </p:sp>
      <p:sp>
        <p:nvSpPr>
          <p:cNvPr id="3" name="Content Placeholder 2"/>
          <p:cNvSpPr>
            <a:spLocks noGrp="1"/>
          </p:cNvSpPr>
          <p:nvPr>
            <p:ph idx="1"/>
          </p:nvPr>
        </p:nvSpPr>
        <p:spPr/>
        <p:txBody>
          <a:bodyPr/>
          <a:lstStyle/>
          <a:p>
            <a:r>
              <a:rPr lang="en-US" sz="3600" dirty="0">
                <a:solidFill>
                  <a:srgbClr val="0070C0"/>
                </a:solidFill>
              </a:rPr>
              <a:t>A racing bike frame is taller than a BMX bike frame.  It allows for bigger wheels, which are needed for greater distances.  </a:t>
            </a:r>
          </a:p>
          <a:p>
            <a:endParaRPr lang="en-US" dirty="0"/>
          </a:p>
        </p:txBody>
      </p:sp>
      <p:pic>
        <p:nvPicPr>
          <p:cNvPr id="23554" name="Picture 2" descr="http://stylefrizz.com/img/acne-bianchi-racing-bike-yellow.jpg"/>
          <p:cNvPicPr>
            <a:picLocks noChangeAspect="1" noChangeArrowheads="1"/>
          </p:cNvPicPr>
          <p:nvPr/>
        </p:nvPicPr>
        <p:blipFill>
          <a:blip r:embed="rId2" cstate="print"/>
          <a:srcRect/>
          <a:stretch>
            <a:fillRect/>
          </a:stretch>
        </p:blipFill>
        <p:spPr bwMode="auto">
          <a:xfrm>
            <a:off x="2133600" y="3429000"/>
            <a:ext cx="4476750" cy="3028950"/>
          </a:xfrm>
          <a:prstGeom prst="rect">
            <a:avLst/>
          </a:prstGeom>
          <a:noFill/>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770" decel="100000"/>
                                        <p:tgtEl>
                                          <p:spTgt spid="3">
                                            <p:txEl>
                                              <p:pRg st="0" end="0"/>
                                            </p:txEl>
                                          </p:spTgt>
                                        </p:tgtEl>
                                      </p:cBhvr>
                                    </p:animEffect>
                                    <p:animScale>
                                      <p:cBhvr>
                                        <p:cTn id="13" dur="770" decel="100000"/>
                                        <p:tgtEl>
                                          <p:spTgt spid="3">
                                            <p:txEl>
                                              <p:pRg st="0" end="0"/>
                                            </p:txEl>
                                          </p:spTgt>
                                        </p:tgtEl>
                                      </p:cBhvr>
                                      <p:from x="10000" y="10000"/>
                                      <p:to x="200000" y="450000"/>
                                    </p:animScale>
                                    <p:animScale>
                                      <p:cBhvr>
                                        <p:cTn id="14" dur="1230" accel="100000" fill="hold">
                                          <p:stCondLst>
                                            <p:cond delay="770"/>
                                          </p:stCondLst>
                                        </p:cTn>
                                        <p:tgtEl>
                                          <p:spTgt spid="3">
                                            <p:txEl>
                                              <p:pRg st="0" end="0"/>
                                            </p:txEl>
                                          </p:spTgt>
                                        </p:tgtEl>
                                      </p:cBhvr>
                                      <p:from x="200000" y="450000"/>
                                      <p:to x="100000" y="100000"/>
                                    </p:animScale>
                                    <p:set>
                                      <p:cBhvr>
                                        <p:cTn id="15" dur="770" fill="hold"/>
                                        <p:tgtEl>
                                          <p:spTgt spid="3">
                                            <p:txEl>
                                              <p:pRg st="0" end="0"/>
                                            </p:txEl>
                                          </p:spTgt>
                                        </p:tgtEl>
                                        <p:attrNameLst>
                                          <p:attrName>ppt_x</p:attrName>
                                        </p:attrNameLst>
                                      </p:cBhvr>
                                      <p:to>
                                        <p:strVal val="(0.5)"/>
                                      </p:to>
                                    </p:set>
                                    <p:anim from="(0.5)" to="(#ppt_x)" calcmode="lin" valueType="num">
                                      <p:cBhvr>
                                        <p:cTn id="16" dur="1230" accel="100000" fill="hold">
                                          <p:stCondLst>
                                            <p:cond delay="770"/>
                                          </p:stCondLst>
                                        </p:cTn>
                                        <p:tgtEl>
                                          <p:spTgt spid="3">
                                            <p:txEl>
                                              <p:pRg st="0" end="0"/>
                                            </p:txEl>
                                          </p:spTgt>
                                        </p:tgtEl>
                                        <p:attrNameLst>
                                          <p:attrName>ppt_x</p:attrName>
                                        </p:attrNameLst>
                                      </p:cBhvr>
                                    </p:anim>
                                    <p:set>
                                      <p:cBhvr>
                                        <p:cTn id="17" dur="770" fill="hold"/>
                                        <p:tgtEl>
                                          <p:spTgt spid="3">
                                            <p:txEl>
                                              <p:pRg st="0" end="0"/>
                                            </p:txEl>
                                          </p:spTgt>
                                        </p:tgtEl>
                                        <p:attrNameLst>
                                          <p:attrName>ppt_y</p:attrName>
                                        </p:attrNameLst>
                                      </p:cBhvr>
                                      <p:to>
                                        <p:strVal val="(#ppt_y+0.4)"/>
                                      </p:to>
                                    </p:set>
                                    <p:anim from="(#ppt_y+0.4)" to="(#ppt_y)" calcmode="lin" valueType="num">
                                      <p:cBhvr>
                                        <p:cTn id="18" dur="1230" accel="100000" fill="hold">
                                          <p:stCondLst>
                                            <p:cond delay="770"/>
                                          </p:stCondLst>
                                        </p:cTn>
                                        <p:tgtEl>
                                          <p:spTgt spid="3">
                                            <p:txEl>
                                              <p:pRg st="0" end="0"/>
                                            </p:txEl>
                                          </p:spTgt>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23554"/>
                                        </p:tgtEl>
                                        <p:attrNameLst>
                                          <p:attrName>style.visibility</p:attrName>
                                        </p:attrNameLst>
                                      </p:cBhvr>
                                      <p:to>
                                        <p:strVal val="visible"/>
                                      </p:to>
                                    </p:set>
                                    <p:animEffect transition="in" filter="fade">
                                      <p:cBhvr>
                                        <p:cTn id="23" dur="1000"/>
                                        <p:tgtEl>
                                          <p:spTgt spid="23554"/>
                                        </p:tgtEl>
                                      </p:cBhvr>
                                    </p:animEffect>
                                    <p:anim calcmode="lin" valueType="num">
                                      <p:cBhvr>
                                        <p:cTn id="24" dur="1000" fill="hold"/>
                                        <p:tgtEl>
                                          <p:spTgt spid="23554"/>
                                        </p:tgtEl>
                                        <p:attrNameLst>
                                          <p:attrName>style.rotation</p:attrName>
                                        </p:attrNameLst>
                                      </p:cBhvr>
                                      <p:tavLst>
                                        <p:tav tm="0">
                                          <p:val>
                                            <p:fltVal val="720"/>
                                          </p:val>
                                        </p:tav>
                                        <p:tav tm="100000">
                                          <p:val>
                                            <p:fltVal val="0"/>
                                          </p:val>
                                        </p:tav>
                                      </p:tavLst>
                                    </p:anim>
                                    <p:anim calcmode="lin" valueType="num">
                                      <p:cBhvr>
                                        <p:cTn id="25" dur="1000" fill="hold"/>
                                        <p:tgtEl>
                                          <p:spTgt spid="23554"/>
                                        </p:tgtEl>
                                        <p:attrNameLst>
                                          <p:attrName>ppt_h</p:attrName>
                                        </p:attrNameLst>
                                      </p:cBhvr>
                                      <p:tavLst>
                                        <p:tav tm="0">
                                          <p:val>
                                            <p:fltVal val="0"/>
                                          </p:val>
                                        </p:tav>
                                        <p:tav tm="100000">
                                          <p:val>
                                            <p:strVal val="#ppt_h"/>
                                          </p:val>
                                        </p:tav>
                                      </p:tavLst>
                                    </p:anim>
                                    <p:anim calcmode="lin" valueType="num">
                                      <p:cBhvr>
                                        <p:cTn id="26" dur="1000" fill="hold"/>
                                        <p:tgtEl>
                                          <p:spTgt spid="2355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177E60D8B90E4886D4ECB284F1173E" ma:contentTypeVersion="8" ma:contentTypeDescription="Create a new document." ma:contentTypeScope="" ma:versionID="c6382744aa186b2ebcee102bf896f16d">
  <xsd:schema xmlns:xsd="http://www.w3.org/2001/XMLSchema" xmlns:xs="http://www.w3.org/2001/XMLSchema" xmlns:p="http://schemas.microsoft.com/office/2006/metadata/properties" xmlns:ns2="2067e6e8-08aa-4148-ba8d-68793e2e1319" xmlns:ns3="da5eab67-5189-4400-8412-aa0d70baa1fc" targetNamespace="http://schemas.microsoft.com/office/2006/metadata/properties" ma:root="true" ma:fieldsID="044515bf006641d3c55d71a1e850eb74" ns2:_="" ns3:_="">
    <xsd:import namespace="2067e6e8-08aa-4148-ba8d-68793e2e1319"/>
    <xsd:import namespace="da5eab67-5189-4400-8412-aa0d70baa1f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67e6e8-08aa-4148-ba8d-68793e2e131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a5eab67-5189-4400-8412-aa0d70baa1fc"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5D71504-1F66-4ECC-8BF2-1F61A05EB86E}"/>
</file>

<file path=customXml/itemProps2.xml><?xml version="1.0" encoding="utf-8"?>
<ds:datastoreItem xmlns:ds="http://schemas.openxmlformats.org/officeDocument/2006/customXml" ds:itemID="{E464A67B-4DF3-44B2-8571-C240E61C38D8}"/>
</file>

<file path=customXml/itemProps3.xml><?xml version="1.0" encoding="utf-8"?>
<ds:datastoreItem xmlns:ds="http://schemas.openxmlformats.org/officeDocument/2006/customXml" ds:itemID="{6C10EA29-D456-41B8-B265-C2386F097BF4}"/>
</file>

<file path=docProps/app.xml><?xml version="1.0" encoding="utf-8"?>
<Properties xmlns="http://schemas.openxmlformats.org/officeDocument/2006/extended-properties" xmlns:vt="http://schemas.openxmlformats.org/officeDocument/2006/docPropsVTypes">
  <TotalTime>862</TotalTime>
  <Words>932</Words>
  <Application>Microsoft Office PowerPoint</Application>
  <PresentationFormat>On-screen Show (4:3)</PresentationFormat>
  <Paragraphs>92</Paragraphs>
  <Slides>16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Office Theme</vt:lpstr>
      <vt:lpstr>No Math= No Bicycling (How Math is Applied to Bicycling) </vt:lpstr>
      <vt:lpstr>Introduction</vt:lpstr>
      <vt:lpstr>Ways Math is Used for Cycling</vt:lpstr>
      <vt:lpstr>Why Wheels are Circles</vt:lpstr>
      <vt:lpstr>Wheel Circumference</vt:lpstr>
      <vt:lpstr>Wheel- Example</vt:lpstr>
      <vt:lpstr>Frames- The Shapes That are Used</vt:lpstr>
      <vt:lpstr>Frame Differences- BMX Vs. Racing </vt:lpstr>
      <vt:lpstr>Frame Differences- Racing Bikes</vt:lpstr>
      <vt:lpstr>Gears- What They are for</vt:lpstr>
      <vt:lpstr>How to Calculate the Gear Ratio</vt:lpstr>
      <vt:lpstr>Gear Ratio Example</vt:lpstr>
      <vt:lpstr>How Fast Can You Go? </vt:lpstr>
      <vt:lpstr>Speed Calculation Example</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Math= No Bicycling (How Math is Related to Bicycling)</dc:title>
  <dc:creator>Daniel</dc:creator>
  <cp:lastModifiedBy>KELLEY P GREENE</cp:lastModifiedBy>
  <cp:revision>265</cp:revision>
  <dcterms:created xsi:type="dcterms:W3CDTF">2010-12-28T19:29:44Z</dcterms:created>
  <dcterms:modified xsi:type="dcterms:W3CDTF">2019-12-13T18:56:28Z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0x01010086177E60D8B90E4886D4ECB284F1173E</vt:lpwstr>
  </property>
</Properties>
</file>